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0" r:id="rId2"/>
  </p:sldMasterIdLst>
  <p:notesMasterIdLst>
    <p:notesMasterId r:id="rId35"/>
  </p:notesMasterIdLst>
  <p:handoutMasterIdLst>
    <p:handoutMasterId r:id="rId36"/>
  </p:handoutMasterIdLst>
  <p:sldIdLst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76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357" autoAdjust="0"/>
  </p:normalViewPr>
  <p:slideViewPr>
    <p:cSldViewPr>
      <p:cViewPr varScale="1">
        <p:scale>
          <a:sx n="49" d="100"/>
          <a:sy n="49" d="100"/>
        </p:scale>
        <p:origin x="72" y="378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outlineViewPr>
    <p:cViewPr>
      <p:scale>
        <a:sx n="33" d="100"/>
        <a:sy n="33" d="100"/>
      </p:scale>
      <p:origin x="0" y="-2070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3913F0-1714-4841-A903-550756DC90BF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D6AFDC-FB96-4296-A42B-A36A8A296FE7}">
      <dgm:prSet phldrT="[Text]" custT="1"/>
      <dgm:spPr/>
      <dgm:t>
        <a:bodyPr/>
        <a:lstStyle/>
        <a:p>
          <a:r>
            <a:rPr lang="en-US" sz="4800" b="1" dirty="0" smtClean="0"/>
            <a:t>Today’s Topics</a:t>
          </a:r>
          <a:endParaRPr lang="en-US" sz="4800" b="1" dirty="0"/>
        </a:p>
      </dgm:t>
    </dgm:pt>
    <dgm:pt modelId="{14CD034D-2482-48CB-869C-2559B13E678E}" type="parTrans" cxnId="{8075DED8-5C4C-46D4-93CF-115BC8C4CE44}">
      <dgm:prSet/>
      <dgm:spPr/>
      <dgm:t>
        <a:bodyPr/>
        <a:lstStyle/>
        <a:p>
          <a:endParaRPr lang="en-US"/>
        </a:p>
      </dgm:t>
    </dgm:pt>
    <dgm:pt modelId="{EB03123F-512F-40DD-BFB2-94A2422E6924}" type="sibTrans" cxnId="{8075DED8-5C4C-46D4-93CF-115BC8C4CE44}">
      <dgm:prSet/>
      <dgm:spPr/>
      <dgm:t>
        <a:bodyPr/>
        <a:lstStyle/>
        <a:p>
          <a:endParaRPr lang="en-US"/>
        </a:p>
      </dgm:t>
    </dgm:pt>
    <dgm:pt modelId="{905DFC01-DEE5-4E56-B84A-08DDCFC02896}">
      <dgm:prSet phldrT="[Text]" custT="1"/>
      <dgm:spPr/>
      <dgm:t>
        <a:bodyPr/>
        <a:lstStyle/>
        <a:p>
          <a:r>
            <a:rPr lang="en-US" sz="1200" dirty="0" smtClean="0"/>
            <a:t>Core Competencies</a:t>
          </a:r>
          <a:endParaRPr lang="en-US" sz="1200" dirty="0"/>
        </a:p>
      </dgm:t>
    </dgm:pt>
    <dgm:pt modelId="{B5BC3027-AF8D-404A-AF4F-3697D73D398F}" type="parTrans" cxnId="{B72A2559-6775-42AB-B672-37F4841B021B}">
      <dgm:prSet/>
      <dgm:spPr/>
      <dgm:t>
        <a:bodyPr/>
        <a:lstStyle/>
        <a:p>
          <a:endParaRPr lang="en-US"/>
        </a:p>
      </dgm:t>
    </dgm:pt>
    <dgm:pt modelId="{1C352B9E-1669-4D18-9717-8CD9A1D1064B}" type="sibTrans" cxnId="{B72A2559-6775-42AB-B672-37F4841B021B}">
      <dgm:prSet/>
      <dgm:spPr/>
      <dgm:t>
        <a:bodyPr/>
        <a:lstStyle/>
        <a:p>
          <a:endParaRPr lang="en-US"/>
        </a:p>
      </dgm:t>
    </dgm:pt>
    <dgm:pt modelId="{B26274C8-3F0F-44BE-AD56-4207A4E173DA}">
      <dgm:prSet phldrT="[Text]"/>
      <dgm:spPr/>
      <dgm:t>
        <a:bodyPr/>
        <a:lstStyle/>
        <a:p>
          <a:r>
            <a:rPr lang="en-US" dirty="0" smtClean="0"/>
            <a:t>Academic Calendar</a:t>
          </a:r>
          <a:endParaRPr lang="en-US" dirty="0"/>
        </a:p>
      </dgm:t>
    </dgm:pt>
    <dgm:pt modelId="{044D07E4-D724-4E34-B35C-DA7FDD8E38D4}" type="parTrans" cxnId="{497703B2-CAD5-47E1-BEEE-611494619059}">
      <dgm:prSet/>
      <dgm:spPr/>
      <dgm:t>
        <a:bodyPr/>
        <a:lstStyle/>
        <a:p>
          <a:endParaRPr lang="en-US"/>
        </a:p>
      </dgm:t>
    </dgm:pt>
    <dgm:pt modelId="{FB6A2AB1-093C-4DF5-8728-71F4E2BB1FB1}" type="sibTrans" cxnId="{497703B2-CAD5-47E1-BEEE-611494619059}">
      <dgm:prSet/>
      <dgm:spPr/>
      <dgm:t>
        <a:bodyPr/>
        <a:lstStyle/>
        <a:p>
          <a:endParaRPr lang="en-US"/>
        </a:p>
      </dgm:t>
    </dgm:pt>
    <dgm:pt modelId="{B3357C4B-1487-483E-A212-4559F87CC4C1}">
      <dgm:prSet phldrT="[Text]"/>
      <dgm:spPr/>
      <dgm:t>
        <a:bodyPr/>
        <a:lstStyle/>
        <a:p>
          <a:r>
            <a:rPr lang="en-US" dirty="0" smtClean="0"/>
            <a:t>Online Resources</a:t>
          </a:r>
          <a:endParaRPr lang="en-US" dirty="0"/>
        </a:p>
      </dgm:t>
    </dgm:pt>
    <dgm:pt modelId="{B4CABFF0-D2D4-4E24-86C2-1D2EEC15E19C}" type="parTrans" cxnId="{421F3474-4E37-43DD-9739-5BC06E5B5BA3}">
      <dgm:prSet/>
      <dgm:spPr/>
      <dgm:t>
        <a:bodyPr/>
        <a:lstStyle/>
        <a:p>
          <a:endParaRPr lang="en-US"/>
        </a:p>
      </dgm:t>
    </dgm:pt>
    <dgm:pt modelId="{65AEEB69-EBB9-40B9-B95B-F0B83BFFFB92}" type="sibTrans" cxnId="{421F3474-4E37-43DD-9739-5BC06E5B5BA3}">
      <dgm:prSet/>
      <dgm:spPr/>
      <dgm:t>
        <a:bodyPr/>
        <a:lstStyle/>
        <a:p>
          <a:endParaRPr lang="en-US"/>
        </a:p>
      </dgm:t>
    </dgm:pt>
    <dgm:pt modelId="{D5DAF8BA-5029-4662-9D00-8C91B0C18205}">
      <dgm:prSet phldrT="[Text]" custT="1"/>
      <dgm:spPr/>
      <dgm:t>
        <a:bodyPr/>
        <a:lstStyle/>
        <a:p>
          <a:r>
            <a:rPr lang="en-US" sz="1600" dirty="0" smtClean="0"/>
            <a:t>Student Handbook</a:t>
          </a:r>
          <a:endParaRPr lang="en-US" sz="1600" dirty="0"/>
        </a:p>
      </dgm:t>
    </dgm:pt>
    <dgm:pt modelId="{C5085891-452F-4828-87AE-F44E422B94B4}" type="parTrans" cxnId="{B34665DF-D271-4239-960F-FFA9E8D5E6D4}">
      <dgm:prSet/>
      <dgm:spPr/>
      <dgm:t>
        <a:bodyPr/>
        <a:lstStyle/>
        <a:p>
          <a:endParaRPr lang="en-US"/>
        </a:p>
      </dgm:t>
    </dgm:pt>
    <dgm:pt modelId="{167FD514-F005-4EF2-8DA5-AEF1B70D06FA}" type="sibTrans" cxnId="{B34665DF-D271-4239-960F-FFA9E8D5E6D4}">
      <dgm:prSet/>
      <dgm:spPr/>
      <dgm:t>
        <a:bodyPr/>
        <a:lstStyle/>
        <a:p>
          <a:endParaRPr lang="en-US"/>
        </a:p>
      </dgm:t>
    </dgm:pt>
    <dgm:pt modelId="{8D542638-0FB7-4688-BB01-BF2EBA08CE9F}">
      <dgm:prSet phldrT="[Text]"/>
      <dgm:spPr/>
      <dgm:t>
        <a:bodyPr/>
        <a:lstStyle/>
        <a:p>
          <a:r>
            <a:rPr lang="en-US" dirty="0" smtClean="0"/>
            <a:t>Campus Services</a:t>
          </a:r>
          <a:endParaRPr lang="en-US" dirty="0"/>
        </a:p>
      </dgm:t>
    </dgm:pt>
    <dgm:pt modelId="{807D8683-8EB4-4904-AE7B-EB80A8187238}" type="parTrans" cxnId="{EB1479A6-7165-4997-AA69-52BDCB351BDF}">
      <dgm:prSet/>
      <dgm:spPr/>
      <dgm:t>
        <a:bodyPr/>
        <a:lstStyle/>
        <a:p>
          <a:endParaRPr lang="en-US"/>
        </a:p>
      </dgm:t>
    </dgm:pt>
    <dgm:pt modelId="{BFA2C1C5-46F2-41AD-A53D-60C8528DFF86}" type="sibTrans" cxnId="{EB1479A6-7165-4997-AA69-52BDCB351BDF}">
      <dgm:prSet/>
      <dgm:spPr/>
      <dgm:t>
        <a:bodyPr/>
        <a:lstStyle/>
        <a:p>
          <a:endParaRPr lang="en-US"/>
        </a:p>
      </dgm:t>
    </dgm:pt>
    <dgm:pt modelId="{409206FA-1C74-43C5-92D1-DD4DB6EE7CEF}" type="pres">
      <dgm:prSet presAssocID="{443913F0-1714-4841-A903-550756DC90B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465229C-84DF-41C3-BD60-D9B68DBE2AF2}" type="pres">
      <dgm:prSet presAssocID="{A6D6AFDC-FB96-4296-A42B-A36A8A296FE7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AE06943A-85C8-4B46-B574-076312D1CAF8}" type="pres">
      <dgm:prSet presAssocID="{A6D6AFDC-FB96-4296-A42B-A36A8A296FE7}" presName="Accent2" presStyleLbl="node1" presStyleIdx="0" presStyleCnt="19"/>
      <dgm:spPr/>
    </dgm:pt>
    <dgm:pt modelId="{26286DCB-187C-4721-A6AF-8CADAD249727}" type="pres">
      <dgm:prSet presAssocID="{A6D6AFDC-FB96-4296-A42B-A36A8A296FE7}" presName="Accent3" presStyleLbl="node1" presStyleIdx="1" presStyleCnt="19"/>
      <dgm:spPr/>
    </dgm:pt>
    <dgm:pt modelId="{9F0B835C-9AE5-4750-BC7A-616C50BD80A8}" type="pres">
      <dgm:prSet presAssocID="{A6D6AFDC-FB96-4296-A42B-A36A8A296FE7}" presName="Accent4" presStyleLbl="node1" presStyleIdx="2" presStyleCnt="19"/>
      <dgm:spPr/>
    </dgm:pt>
    <dgm:pt modelId="{39E13147-AC95-4ABC-8CFE-807E03CCD35F}" type="pres">
      <dgm:prSet presAssocID="{A6D6AFDC-FB96-4296-A42B-A36A8A296FE7}" presName="Accent5" presStyleLbl="node1" presStyleIdx="3" presStyleCnt="19"/>
      <dgm:spPr/>
    </dgm:pt>
    <dgm:pt modelId="{9ABD3CA3-AE96-4AA3-AE04-83A335C885EC}" type="pres">
      <dgm:prSet presAssocID="{A6D6AFDC-FB96-4296-A42B-A36A8A296FE7}" presName="Accent6" presStyleLbl="node1" presStyleIdx="4" presStyleCnt="19"/>
      <dgm:spPr/>
    </dgm:pt>
    <dgm:pt modelId="{A7BE0FE4-FE9A-469C-96DD-805299BAD396}" type="pres">
      <dgm:prSet presAssocID="{905DFC01-DEE5-4E56-B84A-08DDCFC02896}" presName="Child1" presStyleLbl="node1" presStyleIdx="5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6AD0CCC-1443-4693-9F4D-4ECB8E00A38E}" type="pres">
      <dgm:prSet presAssocID="{905DFC01-DEE5-4E56-B84A-08DDCFC02896}" presName="Accent7" presStyleCnt="0"/>
      <dgm:spPr/>
    </dgm:pt>
    <dgm:pt modelId="{C98F6F60-C8BE-4EE4-9820-98308526E17D}" type="pres">
      <dgm:prSet presAssocID="{905DFC01-DEE5-4E56-B84A-08DDCFC02896}" presName="AccentHold1" presStyleLbl="node1" presStyleIdx="6" presStyleCnt="19"/>
      <dgm:spPr/>
    </dgm:pt>
    <dgm:pt modelId="{54BA538A-DEE2-4CB6-804D-FD705B8E2AC9}" type="pres">
      <dgm:prSet presAssocID="{905DFC01-DEE5-4E56-B84A-08DDCFC02896}" presName="Accent8" presStyleCnt="0"/>
      <dgm:spPr/>
    </dgm:pt>
    <dgm:pt modelId="{587E53B9-12E6-414F-92CA-E6E21B85EC8E}" type="pres">
      <dgm:prSet presAssocID="{905DFC01-DEE5-4E56-B84A-08DDCFC02896}" presName="AccentHold2" presStyleLbl="node1" presStyleIdx="7" presStyleCnt="19"/>
      <dgm:spPr/>
    </dgm:pt>
    <dgm:pt modelId="{E65494CE-B6A0-4393-8648-F2DD9F0BCDAC}" type="pres">
      <dgm:prSet presAssocID="{B26274C8-3F0F-44BE-AD56-4207A4E173DA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C0BA35A-03C5-461D-8F90-B164535168E7}" type="pres">
      <dgm:prSet presAssocID="{B26274C8-3F0F-44BE-AD56-4207A4E173DA}" presName="Accent9" presStyleCnt="0"/>
      <dgm:spPr/>
    </dgm:pt>
    <dgm:pt modelId="{1BB22BDE-6462-4A75-8B82-FD9175FBAC6F}" type="pres">
      <dgm:prSet presAssocID="{B26274C8-3F0F-44BE-AD56-4207A4E173DA}" presName="AccentHold1" presStyleLbl="node1" presStyleIdx="9" presStyleCnt="19"/>
      <dgm:spPr/>
    </dgm:pt>
    <dgm:pt modelId="{C491BE92-2DD6-468C-B497-2DA494BD7711}" type="pres">
      <dgm:prSet presAssocID="{B26274C8-3F0F-44BE-AD56-4207A4E173DA}" presName="Accent10" presStyleCnt="0"/>
      <dgm:spPr/>
    </dgm:pt>
    <dgm:pt modelId="{D11ACFD7-A249-4F65-9E67-DF62C1F0F3CF}" type="pres">
      <dgm:prSet presAssocID="{B26274C8-3F0F-44BE-AD56-4207A4E173DA}" presName="AccentHold2" presStyleLbl="node1" presStyleIdx="10" presStyleCnt="19"/>
      <dgm:spPr/>
    </dgm:pt>
    <dgm:pt modelId="{CD971772-C125-422B-B9F6-241B7E63E5A5}" type="pres">
      <dgm:prSet presAssocID="{B26274C8-3F0F-44BE-AD56-4207A4E173DA}" presName="Accent11" presStyleCnt="0"/>
      <dgm:spPr/>
    </dgm:pt>
    <dgm:pt modelId="{8721E290-D2B5-45CD-BBFA-40AA4B97CE1C}" type="pres">
      <dgm:prSet presAssocID="{B26274C8-3F0F-44BE-AD56-4207A4E173DA}" presName="AccentHold3" presStyleLbl="node1" presStyleIdx="11" presStyleCnt="19"/>
      <dgm:spPr/>
    </dgm:pt>
    <dgm:pt modelId="{E33E4D54-4414-4AE7-9764-E43DBFD80911}" type="pres">
      <dgm:prSet presAssocID="{B3357C4B-1487-483E-A212-4559F87CC4C1}" presName="Child3" presStyleLbl="node1" presStyleIdx="12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EF3211C-08DB-4E56-9F99-C88447547FD9}" type="pres">
      <dgm:prSet presAssocID="{B3357C4B-1487-483E-A212-4559F87CC4C1}" presName="Accent12" presStyleCnt="0"/>
      <dgm:spPr/>
    </dgm:pt>
    <dgm:pt modelId="{47248E3B-B190-40B6-958B-410067BB98A9}" type="pres">
      <dgm:prSet presAssocID="{B3357C4B-1487-483E-A212-4559F87CC4C1}" presName="AccentHold1" presStyleLbl="node1" presStyleIdx="13" presStyleCnt="19"/>
      <dgm:spPr/>
    </dgm:pt>
    <dgm:pt modelId="{21C22268-6851-47B3-A9AE-BE3C4D09AB6C}" type="pres">
      <dgm:prSet presAssocID="{D5DAF8BA-5029-4662-9D00-8C91B0C18205}" presName="Child4" presStyleLbl="node1" presStyleIdx="14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3369A1F-F531-4AA0-8AA3-15244D10ED19}" type="pres">
      <dgm:prSet presAssocID="{D5DAF8BA-5029-4662-9D00-8C91B0C18205}" presName="Accent13" presStyleCnt="0"/>
      <dgm:spPr/>
    </dgm:pt>
    <dgm:pt modelId="{59A08CD5-97DE-4CDC-95E7-8572E36C619E}" type="pres">
      <dgm:prSet presAssocID="{D5DAF8BA-5029-4662-9D00-8C91B0C18205}" presName="AccentHold1" presStyleLbl="node1" presStyleIdx="15" presStyleCnt="19"/>
      <dgm:spPr/>
    </dgm:pt>
    <dgm:pt modelId="{66460589-A15D-49EA-A283-6CF1FDF8F237}" type="pres">
      <dgm:prSet presAssocID="{8D542638-0FB7-4688-BB01-BF2EBA08CE9F}" presName="Child5" presStyleLbl="node1" presStyleIdx="16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3825F22-27A3-477E-9AB4-04674E4C4C12}" type="pres">
      <dgm:prSet presAssocID="{8D542638-0FB7-4688-BB01-BF2EBA08CE9F}" presName="Accent15" presStyleCnt="0"/>
      <dgm:spPr/>
    </dgm:pt>
    <dgm:pt modelId="{15D25B25-6627-4D23-A090-00CF172C93E3}" type="pres">
      <dgm:prSet presAssocID="{8D542638-0FB7-4688-BB01-BF2EBA08CE9F}" presName="AccentHold2" presStyleLbl="node1" presStyleIdx="17" presStyleCnt="19"/>
      <dgm:spPr/>
    </dgm:pt>
    <dgm:pt modelId="{030F304B-0915-46FC-9223-8FDC3079B490}" type="pres">
      <dgm:prSet presAssocID="{8D542638-0FB7-4688-BB01-BF2EBA08CE9F}" presName="Accent16" presStyleCnt="0"/>
      <dgm:spPr/>
    </dgm:pt>
    <dgm:pt modelId="{9A7837FF-85F3-4096-A4AF-0BD314164AFB}" type="pres">
      <dgm:prSet presAssocID="{8D542638-0FB7-4688-BB01-BF2EBA08CE9F}" presName="AccentHold3" presStyleLbl="node1" presStyleIdx="18" presStyleCnt="19"/>
      <dgm:spPr/>
    </dgm:pt>
  </dgm:ptLst>
  <dgm:cxnLst>
    <dgm:cxn modelId="{B72A2559-6775-42AB-B672-37F4841B021B}" srcId="{A6D6AFDC-FB96-4296-A42B-A36A8A296FE7}" destId="{905DFC01-DEE5-4E56-B84A-08DDCFC02896}" srcOrd="0" destOrd="0" parTransId="{B5BC3027-AF8D-404A-AF4F-3697D73D398F}" sibTransId="{1C352B9E-1669-4D18-9717-8CD9A1D1064B}"/>
    <dgm:cxn modelId="{F84941F4-239F-423D-BB38-3B627FEDB564}" type="presOf" srcId="{8D542638-0FB7-4688-BB01-BF2EBA08CE9F}" destId="{66460589-A15D-49EA-A283-6CF1FDF8F237}" srcOrd="0" destOrd="0" presId="urn:microsoft.com/office/officeart/2009/3/layout/CircleRelationship"/>
    <dgm:cxn modelId="{EB1479A6-7165-4997-AA69-52BDCB351BDF}" srcId="{A6D6AFDC-FB96-4296-A42B-A36A8A296FE7}" destId="{8D542638-0FB7-4688-BB01-BF2EBA08CE9F}" srcOrd="4" destOrd="0" parTransId="{807D8683-8EB4-4904-AE7B-EB80A8187238}" sibTransId="{BFA2C1C5-46F2-41AD-A53D-60C8528DFF86}"/>
    <dgm:cxn modelId="{320696B0-7DA9-4502-95F1-6B23280FF790}" type="presOf" srcId="{D5DAF8BA-5029-4662-9D00-8C91B0C18205}" destId="{21C22268-6851-47B3-A9AE-BE3C4D09AB6C}" srcOrd="0" destOrd="0" presId="urn:microsoft.com/office/officeart/2009/3/layout/CircleRelationship"/>
    <dgm:cxn modelId="{497703B2-CAD5-47E1-BEEE-611494619059}" srcId="{A6D6AFDC-FB96-4296-A42B-A36A8A296FE7}" destId="{B26274C8-3F0F-44BE-AD56-4207A4E173DA}" srcOrd="1" destOrd="0" parTransId="{044D07E4-D724-4E34-B35C-DA7FDD8E38D4}" sibTransId="{FB6A2AB1-093C-4DF5-8728-71F4E2BB1FB1}"/>
    <dgm:cxn modelId="{2CBB290B-7EF3-4483-B85C-04D432E241F9}" type="presOf" srcId="{443913F0-1714-4841-A903-550756DC90BF}" destId="{409206FA-1C74-43C5-92D1-DD4DB6EE7CEF}" srcOrd="0" destOrd="0" presId="urn:microsoft.com/office/officeart/2009/3/layout/CircleRelationship"/>
    <dgm:cxn modelId="{55BAC4B6-0249-4C06-8A17-F853E93028C2}" type="presOf" srcId="{B26274C8-3F0F-44BE-AD56-4207A4E173DA}" destId="{E65494CE-B6A0-4393-8648-F2DD9F0BCDAC}" srcOrd="0" destOrd="0" presId="urn:microsoft.com/office/officeart/2009/3/layout/CircleRelationship"/>
    <dgm:cxn modelId="{C2F10340-EEA8-4CF3-B065-87C88BDEC37C}" type="presOf" srcId="{905DFC01-DEE5-4E56-B84A-08DDCFC02896}" destId="{A7BE0FE4-FE9A-469C-96DD-805299BAD396}" srcOrd="0" destOrd="0" presId="urn:microsoft.com/office/officeart/2009/3/layout/CircleRelationship"/>
    <dgm:cxn modelId="{B34665DF-D271-4239-960F-FFA9E8D5E6D4}" srcId="{A6D6AFDC-FB96-4296-A42B-A36A8A296FE7}" destId="{D5DAF8BA-5029-4662-9D00-8C91B0C18205}" srcOrd="3" destOrd="0" parTransId="{C5085891-452F-4828-87AE-F44E422B94B4}" sibTransId="{167FD514-F005-4EF2-8DA5-AEF1B70D06FA}"/>
    <dgm:cxn modelId="{8075DED8-5C4C-46D4-93CF-115BC8C4CE44}" srcId="{443913F0-1714-4841-A903-550756DC90BF}" destId="{A6D6AFDC-FB96-4296-A42B-A36A8A296FE7}" srcOrd="0" destOrd="0" parTransId="{14CD034D-2482-48CB-869C-2559B13E678E}" sibTransId="{EB03123F-512F-40DD-BFB2-94A2422E6924}"/>
    <dgm:cxn modelId="{363AEE17-B5C5-4F05-91EF-CF6CE97AE66F}" type="presOf" srcId="{B3357C4B-1487-483E-A212-4559F87CC4C1}" destId="{E33E4D54-4414-4AE7-9764-E43DBFD80911}" srcOrd="0" destOrd="0" presId="urn:microsoft.com/office/officeart/2009/3/layout/CircleRelationship"/>
    <dgm:cxn modelId="{4D057AE6-5184-4B5B-A5FD-BEC4F8DF0B3F}" type="presOf" srcId="{A6D6AFDC-FB96-4296-A42B-A36A8A296FE7}" destId="{6465229C-84DF-41C3-BD60-D9B68DBE2AF2}" srcOrd="0" destOrd="0" presId="urn:microsoft.com/office/officeart/2009/3/layout/CircleRelationship"/>
    <dgm:cxn modelId="{421F3474-4E37-43DD-9739-5BC06E5B5BA3}" srcId="{A6D6AFDC-FB96-4296-A42B-A36A8A296FE7}" destId="{B3357C4B-1487-483E-A212-4559F87CC4C1}" srcOrd="2" destOrd="0" parTransId="{B4CABFF0-D2D4-4E24-86C2-1D2EEC15E19C}" sibTransId="{65AEEB69-EBB9-40B9-B95B-F0B83BFFFB92}"/>
    <dgm:cxn modelId="{DE1A972A-8E86-41BF-82C7-FD9A234C8E50}" type="presParOf" srcId="{409206FA-1C74-43C5-92D1-DD4DB6EE7CEF}" destId="{6465229C-84DF-41C3-BD60-D9B68DBE2AF2}" srcOrd="0" destOrd="0" presId="urn:microsoft.com/office/officeart/2009/3/layout/CircleRelationship"/>
    <dgm:cxn modelId="{8297DFF2-5AF4-4AC7-ACD2-4BDACB698630}" type="presParOf" srcId="{409206FA-1C74-43C5-92D1-DD4DB6EE7CEF}" destId="{AE06943A-85C8-4B46-B574-076312D1CAF8}" srcOrd="1" destOrd="0" presId="urn:microsoft.com/office/officeart/2009/3/layout/CircleRelationship"/>
    <dgm:cxn modelId="{83B5E420-622F-4FB7-AABF-EF527800B552}" type="presParOf" srcId="{409206FA-1C74-43C5-92D1-DD4DB6EE7CEF}" destId="{26286DCB-187C-4721-A6AF-8CADAD249727}" srcOrd="2" destOrd="0" presId="urn:microsoft.com/office/officeart/2009/3/layout/CircleRelationship"/>
    <dgm:cxn modelId="{FAAE7CFC-5CF2-4955-9FE5-418F71F4F896}" type="presParOf" srcId="{409206FA-1C74-43C5-92D1-DD4DB6EE7CEF}" destId="{9F0B835C-9AE5-4750-BC7A-616C50BD80A8}" srcOrd="3" destOrd="0" presId="urn:microsoft.com/office/officeart/2009/3/layout/CircleRelationship"/>
    <dgm:cxn modelId="{B4BB5E0E-E8CF-4109-AE6C-941D9BD8B01D}" type="presParOf" srcId="{409206FA-1C74-43C5-92D1-DD4DB6EE7CEF}" destId="{39E13147-AC95-4ABC-8CFE-807E03CCD35F}" srcOrd="4" destOrd="0" presId="urn:microsoft.com/office/officeart/2009/3/layout/CircleRelationship"/>
    <dgm:cxn modelId="{15D618FA-5596-4102-AB0C-0E186DFBBF2A}" type="presParOf" srcId="{409206FA-1C74-43C5-92D1-DD4DB6EE7CEF}" destId="{9ABD3CA3-AE96-4AA3-AE04-83A335C885EC}" srcOrd="5" destOrd="0" presId="urn:microsoft.com/office/officeart/2009/3/layout/CircleRelationship"/>
    <dgm:cxn modelId="{5B787B67-5934-447F-8861-12C5A1D1EB2E}" type="presParOf" srcId="{409206FA-1C74-43C5-92D1-DD4DB6EE7CEF}" destId="{A7BE0FE4-FE9A-469C-96DD-805299BAD396}" srcOrd="6" destOrd="0" presId="urn:microsoft.com/office/officeart/2009/3/layout/CircleRelationship"/>
    <dgm:cxn modelId="{76387F61-BF16-4AB1-9208-309141A68B40}" type="presParOf" srcId="{409206FA-1C74-43C5-92D1-DD4DB6EE7CEF}" destId="{C6AD0CCC-1443-4693-9F4D-4ECB8E00A38E}" srcOrd="7" destOrd="0" presId="urn:microsoft.com/office/officeart/2009/3/layout/CircleRelationship"/>
    <dgm:cxn modelId="{816B5F1C-16FB-4CA0-8ED6-CB34D5ABF405}" type="presParOf" srcId="{C6AD0CCC-1443-4693-9F4D-4ECB8E00A38E}" destId="{C98F6F60-C8BE-4EE4-9820-98308526E17D}" srcOrd="0" destOrd="0" presId="urn:microsoft.com/office/officeart/2009/3/layout/CircleRelationship"/>
    <dgm:cxn modelId="{DD9249C0-89F7-4DE9-8CE0-533CC73FB72A}" type="presParOf" srcId="{409206FA-1C74-43C5-92D1-DD4DB6EE7CEF}" destId="{54BA538A-DEE2-4CB6-804D-FD705B8E2AC9}" srcOrd="8" destOrd="0" presId="urn:microsoft.com/office/officeart/2009/3/layout/CircleRelationship"/>
    <dgm:cxn modelId="{1E4D0B4D-8EBF-4602-B969-DAAE71C4CC0B}" type="presParOf" srcId="{54BA538A-DEE2-4CB6-804D-FD705B8E2AC9}" destId="{587E53B9-12E6-414F-92CA-E6E21B85EC8E}" srcOrd="0" destOrd="0" presId="urn:microsoft.com/office/officeart/2009/3/layout/CircleRelationship"/>
    <dgm:cxn modelId="{C300B561-750C-4A6A-867A-356948A66BE6}" type="presParOf" srcId="{409206FA-1C74-43C5-92D1-DD4DB6EE7CEF}" destId="{E65494CE-B6A0-4393-8648-F2DD9F0BCDAC}" srcOrd="9" destOrd="0" presId="urn:microsoft.com/office/officeart/2009/3/layout/CircleRelationship"/>
    <dgm:cxn modelId="{CECDF385-062F-4AC7-9A4A-21D5E8C2F05F}" type="presParOf" srcId="{409206FA-1C74-43C5-92D1-DD4DB6EE7CEF}" destId="{1C0BA35A-03C5-461D-8F90-B164535168E7}" srcOrd="10" destOrd="0" presId="urn:microsoft.com/office/officeart/2009/3/layout/CircleRelationship"/>
    <dgm:cxn modelId="{22E00C9C-C964-4307-83E6-FA19F8C14294}" type="presParOf" srcId="{1C0BA35A-03C5-461D-8F90-B164535168E7}" destId="{1BB22BDE-6462-4A75-8B82-FD9175FBAC6F}" srcOrd="0" destOrd="0" presId="urn:microsoft.com/office/officeart/2009/3/layout/CircleRelationship"/>
    <dgm:cxn modelId="{2C997A14-5762-40D5-976C-B363F6D30D39}" type="presParOf" srcId="{409206FA-1C74-43C5-92D1-DD4DB6EE7CEF}" destId="{C491BE92-2DD6-468C-B497-2DA494BD7711}" srcOrd="11" destOrd="0" presId="urn:microsoft.com/office/officeart/2009/3/layout/CircleRelationship"/>
    <dgm:cxn modelId="{1EA02697-953D-4630-87A9-97E8C13E9284}" type="presParOf" srcId="{C491BE92-2DD6-468C-B497-2DA494BD7711}" destId="{D11ACFD7-A249-4F65-9E67-DF62C1F0F3CF}" srcOrd="0" destOrd="0" presId="urn:microsoft.com/office/officeart/2009/3/layout/CircleRelationship"/>
    <dgm:cxn modelId="{EA53F81B-1041-4B46-B11A-BA38209B2D3D}" type="presParOf" srcId="{409206FA-1C74-43C5-92D1-DD4DB6EE7CEF}" destId="{CD971772-C125-422B-B9F6-241B7E63E5A5}" srcOrd="12" destOrd="0" presId="urn:microsoft.com/office/officeart/2009/3/layout/CircleRelationship"/>
    <dgm:cxn modelId="{3D50C5ED-8685-40C8-9684-09ECE7DD7B2F}" type="presParOf" srcId="{CD971772-C125-422B-B9F6-241B7E63E5A5}" destId="{8721E290-D2B5-45CD-BBFA-40AA4B97CE1C}" srcOrd="0" destOrd="0" presId="urn:microsoft.com/office/officeart/2009/3/layout/CircleRelationship"/>
    <dgm:cxn modelId="{CEFE49DE-0708-447E-BE22-E3317EF274E2}" type="presParOf" srcId="{409206FA-1C74-43C5-92D1-DD4DB6EE7CEF}" destId="{E33E4D54-4414-4AE7-9764-E43DBFD80911}" srcOrd="13" destOrd="0" presId="urn:microsoft.com/office/officeart/2009/3/layout/CircleRelationship"/>
    <dgm:cxn modelId="{29A7C036-C6C8-4AF5-8C1A-02D361F4D3C5}" type="presParOf" srcId="{409206FA-1C74-43C5-92D1-DD4DB6EE7CEF}" destId="{6EF3211C-08DB-4E56-9F99-C88447547FD9}" srcOrd="14" destOrd="0" presId="urn:microsoft.com/office/officeart/2009/3/layout/CircleRelationship"/>
    <dgm:cxn modelId="{E79AEB8A-3E9D-4FC8-B386-EA4FE1A8E437}" type="presParOf" srcId="{6EF3211C-08DB-4E56-9F99-C88447547FD9}" destId="{47248E3B-B190-40B6-958B-410067BB98A9}" srcOrd="0" destOrd="0" presId="urn:microsoft.com/office/officeart/2009/3/layout/CircleRelationship"/>
    <dgm:cxn modelId="{DD2F1DF7-E9C2-483B-BEB0-4FA380C7B5CF}" type="presParOf" srcId="{409206FA-1C74-43C5-92D1-DD4DB6EE7CEF}" destId="{21C22268-6851-47B3-A9AE-BE3C4D09AB6C}" srcOrd="15" destOrd="0" presId="urn:microsoft.com/office/officeart/2009/3/layout/CircleRelationship"/>
    <dgm:cxn modelId="{07EB510F-141D-4293-AAC6-56A174370E49}" type="presParOf" srcId="{409206FA-1C74-43C5-92D1-DD4DB6EE7CEF}" destId="{03369A1F-F531-4AA0-8AA3-15244D10ED19}" srcOrd="16" destOrd="0" presId="urn:microsoft.com/office/officeart/2009/3/layout/CircleRelationship"/>
    <dgm:cxn modelId="{74A3B802-ACBB-4D07-A6B9-78839141B09E}" type="presParOf" srcId="{03369A1F-F531-4AA0-8AA3-15244D10ED19}" destId="{59A08CD5-97DE-4CDC-95E7-8572E36C619E}" srcOrd="0" destOrd="0" presId="urn:microsoft.com/office/officeart/2009/3/layout/CircleRelationship"/>
    <dgm:cxn modelId="{17BCC7EE-4DDC-481E-847C-DD07A5660A83}" type="presParOf" srcId="{409206FA-1C74-43C5-92D1-DD4DB6EE7CEF}" destId="{66460589-A15D-49EA-A283-6CF1FDF8F237}" srcOrd="17" destOrd="0" presId="urn:microsoft.com/office/officeart/2009/3/layout/CircleRelationship"/>
    <dgm:cxn modelId="{44379359-01BD-4701-8BFA-590EA9069EDC}" type="presParOf" srcId="{409206FA-1C74-43C5-92D1-DD4DB6EE7CEF}" destId="{B3825F22-27A3-477E-9AB4-04674E4C4C12}" srcOrd="18" destOrd="0" presId="urn:microsoft.com/office/officeart/2009/3/layout/CircleRelationship"/>
    <dgm:cxn modelId="{167E1622-8FCA-4073-A8B1-0838703161A5}" type="presParOf" srcId="{B3825F22-27A3-477E-9AB4-04674E4C4C12}" destId="{15D25B25-6627-4D23-A090-00CF172C93E3}" srcOrd="0" destOrd="0" presId="urn:microsoft.com/office/officeart/2009/3/layout/CircleRelationship"/>
    <dgm:cxn modelId="{A9302E50-5911-4A92-BE6E-3AB6307CCC6D}" type="presParOf" srcId="{409206FA-1C74-43C5-92D1-DD4DB6EE7CEF}" destId="{030F304B-0915-46FC-9223-8FDC3079B490}" srcOrd="19" destOrd="0" presId="urn:microsoft.com/office/officeart/2009/3/layout/CircleRelationship"/>
    <dgm:cxn modelId="{16429712-DA87-4C95-AD1C-E146384C5160}" type="presParOf" srcId="{030F304B-0915-46FC-9223-8FDC3079B490}" destId="{9A7837FF-85F3-4096-A4AF-0BD314164AFB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CAE9A2-E7EB-491C-9707-5A0DEE148DF9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D84139-5398-49C0-9B1F-D6F061CA6F70}">
      <dgm:prSet/>
      <dgm:spPr/>
      <dgm:t>
        <a:bodyPr/>
        <a:lstStyle/>
        <a:p>
          <a:pPr rtl="0"/>
          <a:r>
            <a:rPr lang="en-US" smtClean="0"/>
            <a:t>We’re the largest community college in North Carolina</a:t>
          </a:r>
          <a:endParaRPr lang="en-US"/>
        </a:p>
      </dgm:t>
    </dgm:pt>
    <dgm:pt modelId="{ABAF1E7B-2590-4FCE-A311-945B880B15FF}" type="parTrans" cxnId="{2756DB77-4DF0-41EF-9102-4507C0A5B0AA}">
      <dgm:prSet/>
      <dgm:spPr/>
      <dgm:t>
        <a:bodyPr/>
        <a:lstStyle/>
        <a:p>
          <a:endParaRPr lang="en-US"/>
        </a:p>
      </dgm:t>
    </dgm:pt>
    <dgm:pt modelId="{6DE6B99A-5C43-4D07-8CD4-9574571E03F2}" type="sibTrans" cxnId="{2756DB77-4DF0-41EF-9102-4507C0A5B0AA}">
      <dgm:prSet/>
      <dgm:spPr/>
      <dgm:t>
        <a:bodyPr/>
        <a:lstStyle/>
        <a:p>
          <a:endParaRPr lang="en-US"/>
        </a:p>
      </dgm:t>
    </dgm:pt>
    <dgm:pt modelId="{23E82E2A-D744-4162-81BF-65F8B2CA9AA6}">
      <dgm:prSet/>
      <dgm:spPr/>
      <dgm:t>
        <a:bodyPr/>
        <a:lstStyle/>
        <a:p>
          <a:pPr rtl="0"/>
          <a:r>
            <a:rPr lang="en-US" smtClean="0"/>
            <a:t>Serve over 70,000 students a year</a:t>
          </a:r>
          <a:endParaRPr lang="en-US"/>
        </a:p>
      </dgm:t>
    </dgm:pt>
    <dgm:pt modelId="{3C7E8F7F-37ED-4F5B-8C24-A6D6D19365A1}" type="parTrans" cxnId="{FF2A35E9-FF36-4B60-8ABB-EA0E8570649D}">
      <dgm:prSet/>
      <dgm:spPr/>
      <dgm:t>
        <a:bodyPr/>
        <a:lstStyle/>
        <a:p>
          <a:endParaRPr lang="en-US"/>
        </a:p>
      </dgm:t>
    </dgm:pt>
    <dgm:pt modelId="{208F03ED-3810-41EB-990C-C8D2E7264E92}" type="sibTrans" cxnId="{FF2A35E9-FF36-4B60-8ABB-EA0E8570649D}">
      <dgm:prSet/>
      <dgm:spPr/>
      <dgm:t>
        <a:bodyPr/>
        <a:lstStyle/>
        <a:p>
          <a:endParaRPr lang="en-US"/>
        </a:p>
      </dgm:t>
    </dgm:pt>
    <dgm:pt modelId="{AA9AEC21-7983-433A-8A99-025ACE59C011}">
      <dgm:prSet/>
      <dgm:spPr/>
      <dgm:t>
        <a:bodyPr/>
        <a:lstStyle/>
        <a:p>
          <a:pPr rtl="0"/>
          <a:r>
            <a:rPr lang="en-US" dirty="0" smtClean="0"/>
            <a:t>Offer 61 degrees, 23 diplomas, and 123 certificate programs</a:t>
          </a:r>
          <a:endParaRPr lang="en-US" dirty="0"/>
        </a:p>
      </dgm:t>
    </dgm:pt>
    <dgm:pt modelId="{2C0E376A-8516-475F-8311-45567ED6F7C9}" type="parTrans" cxnId="{2AFD0745-B5A7-456E-BE9F-5446D296AC74}">
      <dgm:prSet/>
      <dgm:spPr/>
      <dgm:t>
        <a:bodyPr/>
        <a:lstStyle/>
        <a:p>
          <a:endParaRPr lang="en-US"/>
        </a:p>
      </dgm:t>
    </dgm:pt>
    <dgm:pt modelId="{471DF9ED-3E6A-41A8-B7C0-8206898C4F88}" type="sibTrans" cxnId="{2AFD0745-B5A7-456E-BE9F-5446D296AC74}">
      <dgm:prSet/>
      <dgm:spPr/>
      <dgm:t>
        <a:bodyPr/>
        <a:lstStyle/>
        <a:p>
          <a:endParaRPr lang="en-US"/>
        </a:p>
      </dgm:t>
    </dgm:pt>
    <dgm:pt modelId="{D55E5C64-4983-4D87-9B19-BC3ABD3FC9CE}">
      <dgm:prSet/>
      <dgm:spPr/>
      <dgm:t>
        <a:bodyPr/>
        <a:lstStyle/>
        <a:p>
          <a:pPr rtl="0"/>
          <a:r>
            <a:rPr lang="en-US" dirty="0" smtClean="0"/>
            <a:t>6 campuses, plus WTVI-PBS, City View Salon, &amp; online course offerings</a:t>
          </a:r>
          <a:endParaRPr lang="en-US" dirty="0"/>
        </a:p>
      </dgm:t>
    </dgm:pt>
    <dgm:pt modelId="{9311B54B-9222-4829-AFEE-473CDED10BD5}" type="parTrans" cxnId="{ABA5A5ED-AFE8-42D8-B6C1-67D5825AF0A7}">
      <dgm:prSet/>
      <dgm:spPr/>
      <dgm:t>
        <a:bodyPr/>
        <a:lstStyle/>
        <a:p>
          <a:endParaRPr lang="en-US"/>
        </a:p>
      </dgm:t>
    </dgm:pt>
    <dgm:pt modelId="{ACC0F7BB-6434-413D-A472-50DB22AE8E87}" type="sibTrans" cxnId="{ABA5A5ED-AFE8-42D8-B6C1-67D5825AF0A7}">
      <dgm:prSet/>
      <dgm:spPr/>
      <dgm:t>
        <a:bodyPr/>
        <a:lstStyle/>
        <a:p>
          <a:endParaRPr lang="en-US"/>
        </a:p>
      </dgm:t>
    </dgm:pt>
    <dgm:pt modelId="{4E07791E-AECF-41AD-BA02-69816C204008}" type="pres">
      <dgm:prSet presAssocID="{78CAE9A2-E7EB-491C-9707-5A0DEE148DF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9409EB-3CAC-4B9D-AC1F-50515F500D88}" type="pres">
      <dgm:prSet presAssocID="{78CAE9A2-E7EB-491C-9707-5A0DEE148DF9}" presName="diamond" presStyleLbl="bgShp" presStyleIdx="0" presStyleCnt="1"/>
      <dgm:spPr/>
    </dgm:pt>
    <dgm:pt modelId="{C3F6118F-A456-4C6B-8868-1D1E4A3CC290}" type="pres">
      <dgm:prSet presAssocID="{78CAE9A2-E7EB-491C-9707-5A0DEE148DF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AE323-CF75-47ED-8D39-F8C930355061}" type="pres">
      <dgm:prSet presAssocID="{78CAE9A2-E7EB-491C-9707-5A0DEE148DF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0871B-9BE2-4CE2-8A94-E0820B01E982}" type="pres">
      <dgm:prSet presAssocID="{78CAE9A2-E7EB-491C-9707-5A0DEE148DF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747B8-4341-4C53-A473-C5FC67732D2D}" type="pres">
      <dgm:prSet presAssocID="{78CAE9A2-E7EB-491C-9707-5A0DEE148DF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AD51D1-6459-4510-888B-895146380F66}" type="presOf" srcId="{92D84139-5398-49C0-9B1F-D6F061CA6F70}" destId="{C3F6118F-A456-4C6B-8868-1D1E4A3CC290}" srcOrd="0" destOrd="0" presId="urn:microsoft.com/office/officeart/2005/8/layout/matrix3"/>
    <dgm:cxn modelId="{2AFD0745-B5A7-456E-BE9F-5446D296AC74}" srcId="{78CAE9A2-E7EB-491C-9707-5A0DEE148DF9}" destId="{AA9AEC21-7983-433A-8A99-025ACE59C011}" srcOrd="2" destOrd="0" parTransId="{2C0E376A-8516-475F-8311-45567ED6F7C9}" sibTransId="{471DF9ED-3E6A-41A8-B7C0-8206898C4F88}"/>
    <dgm:cxn modelId="{83B5D3F2-3496-43A3-AC16-19C727D5B859}" type="presOf" srcId="{D55E5C64-4983-4D87-9B19-BC3ABD3FC9CE}" destId="{9D8747B8-4341-4C53-A473-C5FC67732D2D}" srcOrd="0" destOrd="0" presId="urn:microsoft.com/office/officeart/2005/8/layout/matrix3"/>
    <dgm:cxn modelId="{27F20980-3350-4573-8CBF-5C5DE660F313}" type="presOf" srcId="{AA9AEC21-7983-433A-8A99-025ACE59C011}" destId="{4AD0871B-9BE2-4CE2-8A94-E0820B01E982}" srcOrd="0" destOrd="0" presId="urn:microsoft.com/office/officeart/2005/8/layout/matrix3"/>
    <dgm:cxn modelId="{2756DB77-4DF0-41EF-9102-4507C0A5B0AA}" srcId="{78CAE9A2-E7EB-491C-9707-5A0DEE148DF9}" destId="{92D84139-5398-49C0-9B1F-D6F061CA6F70}" srcOrd="0" destOrd="0" parTransId="{ABAF1E7B-2590-4FCE-A311-945B880B15FF}" sibTransId="{6DE6B99A-5C43-4D07-8CD4-9574571E03F2}"/>
    <dgm:cxn modelId="{8C44FAD6-405A-4617-B479-8FDE7FFD4113}" type="presOf" srcId="{23E82E2A-D744-4162-81BF-65F8B2CA9AA6}" destId="{12BAE323-CF75-47ED-8D39-F8C930355061}" srcOrd="0" destOrd="0" presId="urn:microsoft.com/office/officeart/2005/8/layout/matrix3"/>
    <dgm:cxn modelId="{02185972-59B4-4E98-8968-6A2C0A50207D}" type="presOf" srcId="{78CAE9A2-E7EB-491C-9707-5A0DEE148DF9}" destId="{4E07791E-AECF-41AD-BA02-69816C204008}" srcOrd="0" destOrd="0" presId="urn:microsoft.com/office/officeart/2005/8/layout/matrix3"/>
    <dgm:cxn modelId="{ABA5A5ED-AFE8-42D8-B6C1-67D5825AF0A7}" srcId="{78CAE9A2-E7EB-491C-9707-5A0DEE148DF9}" destId="{D55E5C64-4983-4D87-9B19-BC3ABD3FC9CE}" srcOrd="3" destOrd="0" parTransId="{9311B54B-9222-4829-AFEE-473CDED10BD5}" sibTransId="{ACC0F7BB-6434-413D-A472-50DB22AE8E87}"/>
    <dgm:cxn modelId="{FF2A35E9-FF36-4B60-8ABB-EA0E8570649D}" srcId="{78CAE9A2-E7EB-491C-9707-5A0DEE148DF9}" destId="{23E82E2A-D744-4162-81BF-65F8B2CA9AA6}" srcOrd="1" destOrd="0" parTransId="{3C7E8F7F-37ED-4F5B-8C24-A6D6D19365A1}" sibTransId="{208F03ED-3810-41EB-990C-C8D2E7264E92}"/>
    <dgm:cxn modelId="{DBF75333-8F6C-4C38-BBDA-4148FB0A25CF}" type="presParOf" srcId="{4E07791E-AECF-41AD-BA02-69816C204008}" destId="{179409EB-3CAC-4B9D-AC1F-50515F500D88}" srcOrd="0" destOrd="0" presId="urn:microsoft.com/office/officeart/2005/8/layout/matrix3"/>
    <dgm:cxn modelId="{E99F4EF7-F4FA-434F-91F5-E3664F472557}" type="presParOf" srcId="{4E07791E-AECF-41AD-BA02-69816C204008}" destId="{C3F6118F-A456-4C6B-8868-1D1E4A3CC290}" srcOrd="1" destOrd="0" presId="urn:microsoft.com/office/officeart/2005/8/layout/matrix3"/>
    <dgm:cxn modelId="{FBB7052D-2356-441F-84EB-8003A4B96388}" type="presParOf" srcId="{4E07791E-AECF-41AD-BA02-69816C204008}" destId="{12BAE323-CF75-47ED-8D39-F8C930355061}" srcOrd="2" destOrd="0" presId="urn:microsoft.com/office/officeart/2005/8/layout/matrix3"/>
    <dgm:cxn modelId="{CB9C2737-D8A0-4DC9-B269-E4DF03629261}" type="presParOf" srcId="{4E07791E-AECF-41AD-BA02-69816C204008}" destId="{4AD0871B-9BE2-4CE2-8A94-E0820B01E982}" srcOrd="3" destOrd="0" presId="urn:microsoft.com/office/officeart/2005/8/layout/matrix3"/>
    <dgm:cxn modelId="{23F78215-3D1F-4233-A7D7-2564E31C22F0}" type="presParOf" srcId="{4E07791E-AECF-41AD-BA02-69816C204008}" destId="{9D8747B8-4341-4C53-A473-C5FC67732D2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D24DCA-5125-4B17-B669-B14DA89DCAE5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0B248C-2696-4B21-AAFE-3CB79BAE223D}">
      <dgm:prSet phldrT="[Text]" custT="1"/>
      <dgm:spPr/>
      <dgm:t>
        <a:bodyPr/>
        <a:lstStyle/>
        <a:p>
          <a:r>
            <a:rPr lang="en-US" sz="3200" u="sng" dirty="0" smtClean="0"/>
            <a:t>Drops</a:t>
          </a:r>
          <a:endParaRPr lang="en-US" sz="3200" u="sng" dirty="0"/>
        </a:p>
      </dgm:t>
    </dgm:pt>
    <dgm:pt modelId="{9048B43B-F4CD-4338-8CC6-811A805C606A}" type="parTrans" cxnId="{81095943-82E3-4343-AB49-955F0CAE494C}">
      <dgm:prSet/>
      <dgm:spPr/>
      <dgm:t>
        <a:bodyPr/>
        <a:lstStyle/>
        <a:p>
          <a:endParaRPr lang="en-US"/>
        </a:p>
      </dgm:t>
    </dgm:pt>
    <dgm:pt modelId="{55333440-A67A-460D-BDA8-D9EECAE40F83}" type="sibTrans" cxnId="{81095943-82E3-4343-AB49-955F0CAE494C}">
      <dgm:prSet/>
      <dgm:spPr/>
      <dgm:t>
        <a:bodyPr/>
        <a:lstStyle/>
        <a:p>
          <a:endParaRPr lang="en-US"/>
        </a:p>
      </dgm:t>
    </dgm:pt>
    <dgm:pt modelId="{36A6D5EF-521C-466A-AF27-89EE9AB3A6E9}">
      <dgm:prSet phldrT="[Text]"/>
      <dgm:spPr/>
      <dgm:t>
        <a:bodyPr/>
        <a:lstStyle/>
        <a:p>
          <a:r>
            <a:rPr lang="en-US" sz="1600" dirty="0" smtClean="0"/>
            <a:t>Doesn’t appear on your transcript</a:t>
          </a:r>
          <a:endParaRPr lang="en-US" sz="1600" dirty="0"/>
        </a:p>
      </dgm:t>
    </dgm:pt>
    <dgm:pt modelId="{8FCF8C54-7DEC-4C5C-8216-DF6CAF676422}" type="parTrans" cxnId="{1CF124EE-9EEF-4028-9DC5-88827E4B1F7F}">
      <dgm:prSet/>
      <dgm:spPr/>
      <dgm:t>
        <a:bodyPr/>
        <a:lstStyle/>
        <a:p>
          <a:endParaRPr lang="en-US"/>
        </a:p>
      </dgm:t>
    </dgm:pt>
    <dgm:pt modelId="{236D0785-B46F-416F-8E6A-7C91E066D040}" type="sibTrans" cxnId="{1CF124EE-9EEF-4028-9DC5-88827E4B1F7F}">
      <dgm:prSet/>
      <dgm:spPr/>
      <dgm:t>
        <a:bodyPr/>
        <a:lstStyle/>
        <a:p>
          <a:endParaRPr lang="en-US"/>
        </a:p>
      </dgm:t>
    </dgm:pt>
    <dgm:pt modelId="{C1DB3866-C4EB-4B5B-9C1C-965579F226B3}">
      <dgm:prSet phldrT="[Text]"/>
      <dgm:spPr/>
      <dgm:t>
        <a:bodyPr/>
        <a:lstStyle/>
        <a:p>
          <a:r>
            <a:rPr lang="en-US" sz="1600" dirty="0" smtClean="0"/>
            <a:t>Must be done by the 10% date for the class</a:t>
          </a:r>
          <a:endParaRPr lang="en-US" sz="1600" dirty="0"/>
        </a:p>
      </dgm:t>
    </dgm:pt>
    <dgm:pt modelId="{F684FFCB-84E9-47B8-BAA7-BC623D275462}" type="parTrans" cxnId="{C05C84B8-4A94-47BC-8353-4C1F20AE5C08}">
      <dgm:prSet/>
      <dgm:spPr/>
      <dgm:t>
        <a:bodyPr/>
        <a:lstStyle/>
        <a:p>
          <a:endParaRPr lang="en-US"/>
        </a:p>
      </dgm:t>
    </dgm:pt>
    <dgm:pt modelId="{F467B944-CB2C-417D-86C3-03D60D80E52D}" type="sibTrans" cxnId="{C05C84B8-4A94-47BC-8353-4C1F20AE5C08}">
      <dgm:prSet/>
      <dgm:spPr/>
      <dgm:t>
        <a:bodyPr/>
        <a:lstStyle/>
        <a:p>
          <a:endParaRPr lang="en-US"/>
        </a:p>
      </dgm:t>
    </dgm:pt>
    <dgm:pt modelId="{FF263525-F4EB-4769-912F-7F4AC5AAC557}">
      <dgm:prSet phldrT="[Text]" custT="1"/>
      <dgm:spPr/>
      <dgm:t>
        <a:bodyPr/>
        <a:lstStyle/>
        <a:p>
          <a:r>
            <a:rPr lang="en-US" sz="2400" u="sng" dirty="0" smtClean="0"/>
            <a:t>Withdrawals</a:t>
          </a:r>
          <a:endParaRPr lang="en-US" sz="2400" u="sng" dirty="0"/>
        </a:p>
      </dgm:t>
    </dgm:pt>
    <dgm:pt modelId="{E7E55173-6A09-4940-BA2C-682115226068}" type="parTrans" cxnId="{86318ED8-0201-454E-8801-43EE4BAAE3DF}">
      <dgm:prSet/>
      <dgm:spPr/>
      <dgm:t>
        <a:bodyPr/>
        <a:lstStyle/>
        <a:p>
          <a:endParaRPr lang="en-US"/>
        </a:p>
      </dgm:t>
    </dgm:pt>
    <dgm:pt modelId="{5F1675E7-7F25-4E4B-84BA-35816ADD3BCF}" type="sibTrans" cxnId="{86318ED8-0201-454E-8801-43EE4BAAE3DF}">
      <dgm:prSet/>
      <dgm:spPr/>
      <dgm:t>
        <a:bodyPr/>
        <a:lstStyle/>
        <a:p>
          <a:endParaRPr lang="en-US"/>
        </a:p>
      </dgm:t>
    </dgm:pt>
    <dgm:pt modelId="{AE078F2D-986B-4BBA-8B9D-3DE12BD2DB48}">
      <dgm:prSet phldrT="[Text]"/>
      <dgm:spPr/>
      <dgm:t>
        <a:bodyPr/>
        <a:lstStyle/>
        <a:p>
          <a:r>
            <a:rPr lang="en-US" sz="1600" dirty="0" smtClean="0"/>
            <a:t>Formally removes you from a course after the 10% mark</a:t>
          </a:r>
          <a:endParaRPr lang="en-US" sz="1600" dirty="0"/>
        </a:p>
      </dgm:t>
    </dgm:pt>
    <dgm:pt modelId="{575B32FD-983B-454B-A980-AEEED3A6DC42}" type="parTrans" cxnId="{9696787E-7219-4C88-ACBF-178A6FC10CB4}">
      <dgm:prSet/>
      <dgm:spPr/>
      <dgm:t>
        <a:bodyPr/>
        <a:lstStyle/>
        <a:p>
          <a:endParaRPr lang="en-US"/>
        </a:p>
      </dgm:t>
    </dgm:pt>
    <dgm:pt modelId="{9D48B3C5-F7E3-43E2-9E59-4C3A7841EBB9}" type="sibTrans" cxnId="{9696787E-7219-4C88-ACBF-178A6FC10CB4}">
      <dgm:prSet/>
      <dgm:spPr/>
      <dgm:t>
        <a:bodyPr/>
        <a:lstStyle/>
        <a:p>
          <a:endParaRPr lang="en-US"/>
        </a:p>
      </dgm:t>
    </dgm:pt>
    <dgm:pt modelId="{370F58AA-D2A4-4510-AFC1-B219CFC6056C}">
      <dgm:prSet phldrT="[Text]"/>
      <dgm:spPr/>
      <dgm:t>
        <a:bodyPr/>
        <a:lstStyle/>
        <a:p>
          <a:r>
            <a:rPr lang="en-US" sz="1600" dirty="0" smtClean="0"/>
            <a:t>Must be done prior to the 35% date of the class</a:t>
          </a:r>
          <a:endParaRPr lang="en-US" sz="1600" dirty="0"/>
        </a:p>
      </dgm:t>
    </dgm:pt>
    <dgm:pt modelId="{B5051E23-6F8A-4EF9-B4BC-143D5868AE22}" type="parTrans" cxnId="{880722E6-78EC-4AB1-96ED-3241BC272374}">
      <dgm:prSet/>
      <dgm:spPr/>
      <dgm:t>
        <a:bodyPr/>
        <a:lstStyle/>
        <a:p>
          <a:endParaRPr lang="en-US"/>
        </a:p>
      </dgm:t>
    </dgm:pt>
    <dgm:pt modelId="{373EAE47-8A3D-4FE0-881F-1F3B93B77B07}" type="sibTrans" cxnId="{880722E6-78EC-4AB1-96ED-3241BC272374}">
      <dgm:prSet/>
      <dgm:spPr/>
      <dgm:t>
        <a:bodyPr/>
        <a:lstStyle/>
        <a:p>
          <a:endParaRPr lang="en-US"/>
        </a:p>
      </dgm:t>
    </dgm:pt>
    <dgm:pt modelId="{5581B127-A22C-430A-A71B-B5EE3116ADD3}">
      <dgm:prSet phldrT="[Text]"/>
      <dgm:spPr/>
      <dgm:t>
        <a:bodyPr/>
        <a:lstStyle/>
        <a:p>
          <a:r>
            <a:rPr lang="en-US" u="sng" dirty="0" smtClean="0"/>
            <a:t>Withdrawal/Fail</a:t>
          </a:r>
          <a:endParaRPr lang="en-US" u="sng" dirty="0"/>
        </a:p>
      </dgm:t>
    </dgm:pt>
    <dgm:pt modelId="{06CB10CE-184A-4CB1-93CF-D2208FC94096}" type="parTrans" cxnId="{9F02FCC7-C9BE-4C48-95EB-991E9A7A170E}">
      <dgm:prSet/>
      <dgm:spPr/>
      <dgm:t>
        <a:bodyPr/>
        <a:lstStyle/>
        <a:p>
          <a:endParaRPr lang="en-US"/>
        </a:p>
      </dgm:t>
    </dgm:pt>
    <dgm:pt modelId="{25E8475E-3C6A-4D85-B9D4-213E8AD61DF7}" type="sibTrans" cxnId="{9F02FCC7-C9BE-4C48-95EB-991E9A7A170E}">
      <dgm:prSet/>
      <dgm:spPr/>
      <dgm:t>
        <a:bodyPr/>
        <a:lstStyle/>
        <a:p>
          <a:endParaRPr lang="en-US"/>
        </a:p>
      </dgm:t>
    </dgm:pt>
    <dgm:pt modelId="{710466C7-3770-438A-A6BE-DC989EAD5B37}">
      <dgm:prSet phldrT="[Text]"/>
      <dgm:spPr/>
      <dgm:t>
        <a:bodyPr/>
        <a:lstStyle/>
        <a:p>
          <a:r>
            <a:rPr lang="en-US" dirty="0" smtClean="0"/>
            <a:t>Received if you fail to attend or complete a course after the 35% date</a:t>
          </a:r>
          <a:endParaRPr lang="en-US" dirty="0"/>
        </a:p>
      </dgm:t>
    </dgm:pt>
    <dgm:pt modelId="{EED81E3A-AD84-4145-B661-E7ECE7A0EED0}" type="parTrans" cxnId="{24B57AB2-75CB-452F-84DD-06E3D1F70F31}">
      <dgm:prSet/>
      <dgm:spPr/>
      <dgm:t>
        <a:bodyPr/>
        <a:lstStyle/>
        <a:p>
          <a:endParaRPr lang="en-US"/>
        </a:p>
      </dgm:t>
    </dgm:pt>
    <dgm:pt modelId="{715DC6F2-2820-488E-8C1D-05722FAFAE0D}" type="sibTrans" cxnId="{24B57AB2-75CB-452F-84DD-06E3D1F70F31}">
      <dgm:prSet/>
      <dgm:spPr/>
      <dgm:t>
        <a:bodyPr/>
        <a:lstStyle/>
        <a:p>
          <a:endParaRPr lang="en-US"/>
        </a:p>
      </dgm:t>
    </dgm:pt>
    <dgm:pt modelId="{0F510EB6-6721-4945-AD92-0AE06FFF1169}">
      <dgm:prSet phldrT="[Text]"/>
      <dgm:spPr/>
      <dgm:t>
        <a:bodyPr/>
        <a:lstStyle/>
        <a:p>
          <a:r>
            <a:rPr lang="en-US" dirty="0" smtClean="0"/>
            <a:t>Is recorded as an “F” on your transcript</a:t>
          </a:r>
          <a:endParaRPr lang="en-US" dirty="0"/>
        </a:p>
      </dgm:t>
    </dgm:pt>
    <dgm:pt modelId="{A2EA7A6F-9BA2-467B-B365-B58BC4052395}" type="parTrans" cxnId="{15A0F769-84EE-494B-997E-9DE7ACE574BF}">
      <dgm:prSet/>
      <dgm:spPr/>
      <dgm:t>
        <a:bodyPr/>
        <a:lstStyle/>
        <a:p>
          <a:endParaRPr lang="en-US"/>
        </a:p>
      </dgm:t>
    </dgm:pt>
    <dgm:pt modelId="{2F09FE61-A943-476A-8CCA-786505E36F54}" type="sibTrans" cxnId="{15A0F769-84EE-494B-997E-9DE7ACE574BF}">
      <dgm:prSet/>
      <dgm:spPr/>
      <dgm:t>
        <a:bodyPr/>
        <a:lstStyle/>
        <a:p>
          <a:endParaRPr lang="en-US"/>
        </a:p>
      </dgm:t>
    </dgm:pt>
    <dgm:pt modelId="{E924F64B-329E-41DB-BAEC-E1E9658D31C9}">
      <dgm:prSet phldrT="[Text]"/>
      <dgm:spPr/>
      <dgm:t>
        <a:bodyPr/>
        <a:lstStyle/>
        <a:p>
          <a:r>
            <a:rPr lang="en-US" sz="1600" dirty="0" smtClean="0"/>
            <a:t>Appears as “W” on transcript</a:t>
          </a:r>
          <a:endParaRPr lang="en-US" sz="1600" dirty="0"/>
        </a:p>
      </dgm:t>
    </dgm:pt>
    <dgm:pt modelId="{EED1397C-FDFD-45D4-B263-CFAE2F8C92D3}" type="parTrans" cxnId="{D29E4849-BC7D-492D-8EAE-66B73900CDB6}">
      <dgm:prSet/>
      <dgm:spPr/>
      <dgm:t>
        <a:bodyPr/>
        <a:lstStyle/>
        <a:p>
          <a:endParaRPr lang="en-US"/>
        </a:p>
      </dgm:t>
    </dgm:pt>
    <dgm:pt modelId="{5C2C5947-21B7-4D49-947F-3DA58425ED87}" type="sibTrans" cxnId="{D29E4849-BC7D-492D-8EAE-66B73900CDB6}">
      <dgm:prSet/>
      <dgm:spPr/>
      <dgm:t>
        <a:bodyPr/>
        <a:lstStyle/>
        <a:p>
          <a:endParaRPr lang="en-US"/>
        </a:p>
      </dgm:t>
    </dgm:pt>
    <dgm:pt modelId="{4701DB70-8E13-4A54-B43C-9200936C71D9}">
      <dgm:prSet phldrT="[Text]"/>
      <dgm:spPr/>
      <dgm:t>
        <a:bodyPr/>
        <a:lstStyle/>
        <a:p>
          <a:r>
            <a:rPr lang="en-US" sz="1600" dirty="0" smtClean="0"/>
            <a:t>Can be done on </a:t>
          </a:r>
          <a:r>
            <a:rPr lang="en-US" sz="1600" dirty="0" err="1" smtClean="0"/>
            <a:t>MyCollege</a:t>
          </a:r>
          <a:endParaRPr lang="en-US" sz="1600" dirty="0"/>
        </a:p>
      </dgm:t>
    </dgm:pt>
    <dgm:pt modelId="{FF527780-1FCC-464A-9EF1-4FE42C422B16}" type="parTrans" cxnId="{170B7385-E440-4A1A-AA88-192E756854DE}">
      <dgm:prSet/>
      <dgm:spPr/>
      <dgm:t>
        <a:bodyPr/>
        <a:lstStyle/>
        <a:p>
          <a:endParaRPr lang="en-US"/>
        </a:p>
      </dgm:t>
    </dgm:pt>
    <dgm:pt modelId="{757F65B9-69A7-441E-BE05-47473929EC70}" type="sibTrans" cxnId="{170B7385-E440-4A1A-AA88-192E756854DE}">
      <dgm:prSet/>
      <dgm:spPr/>
      <dgm:t>
        <a:bodyPr/>
        <a:lstStyle/>
        <a:p>
          <a:endParaRPr lang="en-US"/>
        </a:p>
      </dgm:t>
    </dgm:pt>
    <dgm:pt modelId="{98392244-A445-49DB-B8D8-EF774A673D05}" type="pres">
      <dgm:prSet presAssocID="{88D24DCA-5125-4B17-B669-B14DA89DCA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6B4C8C-962E-4844-87BB-34F5D19D2B05}" type="pres">
      <dgm:prSet presAssocID="{C10B248C-2696-4B21-AAFE-3CB79BAE22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20AFD-2F17-4D89-BE9F-34C8CF0D8AF2}" type="pres">
      <dgm:prSet presAssocID="{55333440-A67A-460D-BDA8-D9EECAE40F83}" presName="sibTrans" presStyleCnt="0"/>
      <dgm:spPr/>
    </dgm:pt>
    <dgm:pt modelId="{613912B3-9C16-4CA7-803B-1CECAFDD6746}" type="pres">
      <dgm:prSet presAssocID="{FF263525-F4EB-4769-912F-7F4AC5AAC55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1A1AD-8B4C-477F-B95D-92A02EB6E273}" type="pres">
      <dgm:prSet presAssocID="{5F1675E7-7F25-4E4B-84BA-35816ADD3BCF}" presName="sibTrans" presStyleCnt="0"/>
      <dgm:spPr/>
    </dgm:pt>
    <dgm:pt modelId="{DE8601D7-21E9-46CA-AA72-77BC76F2F08B}" type="pres">
      <dgm:prSet presAssocID="{5581B127-A22C-430A-A71B-B5EE3116AD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A8D0C8-6CC5-4C89-A51F-462D1527002B}" type="presOf" srcId="{4701DB70-8E13-4A54-B43C-9200936C71D9}" destId="{346B4C8C-962E-4844-87BB-34F5D19D2B05}" srcOrd="0" destOrd="3" presId="urn:microsoft.com/office/officeart/2005/8/layout/hList6"/>
    <dgm:cxn modelId="{5B03B836-6C28-4804-B0BF-DF7DA64C1C56}" type="presOf" srcId="{370F58AA-D2A4-4510-AFC1-B219CFC6056C}" destId="{613912B3-9C16-4CA7-803B-1CECAFDD6746}" srcOrd="0" destOrd="2" presId="urn:microsoft.com/office/officeart/2005/8/layout/hList6"/>
    <dgm:cxn modelId="{86318ED8-0201-454E-8801-43EE4BAAE3DF}" srcId="{88D24DCA-5125-4B17-B669-B14DA89DCAE5}" destId="{FF263525-F4EB-4769-912F-7F4AC5AAC557}" srcOrd="1" destOrd="0" parTransId="{E7E55173-6A09-4940-BA2C-682115226068}" sibTransId="{5F1675E7-7F25-4E4B-84BA-35816ADD3BCF}"/>
    <dgm:cxn modelId="{036C0476-FEBE-4226-B72C-82E0379EA6FE}" type="presOf" srcId="{0F510EB6-6721-4945-AD92-0AE06FFF1169}" destId="{DE8601D7-21E9-46CA-AA72-77BC76F2F08B}" srcOrd="0" destOrd="2" presId="urn:microsoft.com/office/officeart/2005/8/layout/hList6"/>
    <dgm:cxn modelId="{1CF124EE-9EEF-4028-9DC5-88827E4B1F7F}" srcId="{C10B248C-2696-4B21-AAFE-3CB79BAE223D}" destId="{36A6D5EF-521C-466A-AF27-89EE9AB3A6E9}" srcOrd="0" destOrd="0" parTransId="{8FCF8C54-7DEC-4C5C-8216-DF6CAF676422}" sibTransId="{236D0785-B46F-416F-8E6A-7C91E066D040}"/>
    <dgm:cxn modelId="{894DA584-B034-4D1B-98D6-7EF142B97465}" type="presOf" srcId="{88D24DCA-5125-4B17-B669-B14DA89DCAE5}" destId="{98392244-A445-49DB-B8D8-EF774A673D05}" srcOrd="0" destOrd="0" presId="urn:microsoft.com/office/officeart/2005/8/layout/hList6"/>
    <dgm:cxn modelId="{6D8A981B-2183-4A50-BD05-8B7E145BC9AF}" type="presOf" srcId="{36A6D5EF-521C-466A-AF27-89EE9AB3A6E9}" destId="{346B4C8C-962E-4844-87BB-34F5D19D2B05}" srcOrd="0" destOrd="1" presId="urn:microsoft.com/office/officeart/2005/8/layout/hList6"/>
    <dgm:cxn modelId="{880722E6-78EC-4AB1-96ED-3241BC272374}" srcId="{FF263525-F4EB-4769-912F-7F4AC5AAC557}" destId="{370F58AA-D2A4-4510-AFC1-B219CFC6056C}" srcOrd="1" destOrd="0" parTransId="{B5051E23-6F8A-4EF9-B4BC-143D5868AE22}" sibTransId="{373EAE47-8A3D-4FE0-881F-1F3B93B77B07}"/>
    <dgm:cxn modelId="{81095943-82E3-4343-AB49-955F0CAE494C}" srcId="{88D24DCA-5125-4B17-B669-B14DA89DCAE5}" destId="{C10B248C-2696-4B21-AAFE-3CB79BAE223D}" srcOrd="0" destOrd="0" parTransId="{9048B43B-F4CD-4338-8CC6-811A805C606A}" sibTransId="{55333440-A67A-460D-BDA8-D9EECAE40F83}"/>
    <dgm:cxn modelId="{79D5B007-424A-414B-84BE-F69A4DE60239}" type="presOf" srcId="{AE078F2D-986B-4BBA-8B9D-3DE12BD2DB48}" destId="{613912B3-9C16-4CA7-803B-1CECAFDD6746}" srcOrd="0" destOrd="1" presId="urn:microsoft.com/office/officeart/2005/8/layout/hList6"/>
    <dgm:cxn modelId="{9696787E-7219-4C88-ACBF-178A6FC10CB4}" srcId="{FF263525-F4EB-4769-912F-7F4AC5AAC557}" destId="{AE078F2D-986B-4BBA-8B9D-3DE12BD2DB48}" srcOrd="0" destOrd="0" parTransId="{575B32FD-983B-454B-A980-AEEED3A6DC42}" sibTransId="{9D48B3C5-F7E3-43E2-9E59-4C3A7841EBB9}"/>
    <dgm:cxn modelId="{170B7385-E440-4A1A-AA88-192E756854DE}" srcId="{C10B248C-2696-4B21-AAFE-3CB79BAE223D}" destId="{4701DB70-8E13-4A54-B43C-9200936C71D9}" srcOrd="2" destOrd="0" parTransId="{FF527780-1FCC-464A-9EF1-4FE42C422B16}" sibTransId="{757F65B9-69A7-441E-BE05-47473929EC70}"/>
    <dgm:cxn modelId="{9F02FCC7-C9BE-4C48-95EB-991E9A7A170E}" srcId="{88D24DCA-5125-4B17-B669-B14DA89DCAE5}" destId="{5581B127-A22C-430A-A71B-B5EE3116ADD3}" srcOrd="2" destOrd="0" parTransId="{06CB10CE-184A-4CB1-93CF-D2208FC94096}" sibTransId="{25E8475E-3C6A-4D85-B9D4-213E8AD61DF7}"/>
    <dgm:cxn modelId="{24B57AB2-75CB-452F-84DD-06E3D1F70F31}" srcId="{5581B127-A22C-430A-A71B-B5EE3116ADD3}" destId="{710466C7-3770-438A-A6BE-DC989EAD5B37}" srcOrd="0" destOrd="0" parTransId="{EED81E3A-AD84-4145-B661-E7ECE7A0EED0}" sibTransId="{715DC6F2-2820-488E-8C1D-05722FAFAE0D}"/>
    <dgm:cxn modelId="{2F649BBA-1EA0-40B6-9F00-5B9DB98C1EAA}" type="presOf" srcId="{C10B248C-2696-4B21-AAFE-3CB79BAE223D}" destId="{346B4C8C-962E-4844-87BB-34F5D19D2B05}" srcOrd="0" destOrd="0" presId="urn:microsoft.com/office/officeart/2005/8/layout/hList6"/>
    <dgm:cxn modelId="{AE255519-432F-4BAF-A78F-CD34C8F808A8}" type="presOf" srcId="{E924F64B-329E-41DB-BAEC-E1E9658D31C9}" destId="{613912B3-9C16-4CA7-803B-1CECAFDD6746}" srcOrd="0" destOrd="3" presId="urn:microsoft.com/office/officeart/2005/8/layout/hList6"/>
    <dgm:cxn modelId="{9C702153-F176-4251-B8A2-15730A4A376D}" type="presOf" srcId="{FF263525-F4EB-4769-912F-7F4AC5AAC557}" destId="{613912B3-9C16-4CA7-803B-1CECAFDD6746}" srcOrd="0" destOrd="0" presId="urn:microsoft.com/office/officeart/2005/8/layout/hList6"/>
    <dgm:cxn modelId="{2A24CCCD-A938-45E6-A39B-48A3503F74A0}" type="presOf" srcId="{C1DB3866-C4EB-4B5B-9C1C-965579F226B3}" destId="{346B4C8C-962E-4844-87BB-34F5D19D2B05}" srcOrd="0" destOrd="2" presId="urn:microsoft.com/office/officeart/2005/8/layout/hList6"/>
    <dgm:cxn modelId="{15A0F769-84EE-494B-997E-9DE7ACE574BF}" srcId="{5581B127-A22C-430A-A71B-B5EE3116ADD3}" destId="{0F510EB6-6721-4945-AD92-0AE06FFF1169}" srcOrd="1" destOrd="0" parTransId="{A2EA7A6F-9BA2-467B-B365-B58BC4052395}" sibTransId="{2F09FE61-A943-476A-8CCA-786505E36F54}"/>
    <dgm:cxn modelId="{E738E188-8B00-46E5-8EB5-D2C4029672CF}" type="presOf" srcId="{5581B127-A22C-430A-A71B-B5EE3116ADD3}" destId="{DE8601D7-21E9-46CA-AA72-77BC76F2F08B}" srcOrd="0" destOrd="0" presId="urn:microsoft.com/office/officeart/2005/8/layout/hList6"/>
    <dgm:cxn modelId="{C05C84B8-4A94-47BC-8353-4C1F20AE5C08}" srcId="{C10B248C-2696-4B21-AAFE-3CB79BAE223D}" destId="{C1DB3866-C4EB-4B5B-9C1C-965579F226B3}" srcOrd="1" destOrd="0" parTransId="{F684FFCB-84E9-47B8-BAA7-BC623D275462}" sibTransId="{F467B944-CB2C-417D-86C3-03D60D80E52D}"/>
    <dgm:cxn modelId="{D29E4849-BC7D-492D-8EAE-66B73900CDB6}" srcId="{FF263525-F4EB-4769-912F-7F4AC5AAC557}" destId="{E924F64B-329E-41DB-BAEC-E1E9658D31C9}" srcOrd="2" destOrd="0" parTransId="{EED1397C-FDFD-45D4-B263-CFAE2F8C92D3}" sibTransId="{5C2C5947-21B7-4D49-947F-3DA58425ED87}"/>
    <dgm:cxn modelId="{95ED9FAE-733B-47A4-AB08-91B174480E21}" type="presOf" srcId="{710466C7-3770-438A-A6BE-DC989EAD5B37}" destId="{DE8601D7-21E9-46CA-AA72-77BC76F2F08B}" srcOrd="0" destOrd="1" presId="urn:microsoft.com/office/officeart/2005/8/layout/hList6"/>
    <dgm:cxn modelId="{9F75124D-33B0-4D18-B8A9-4582174F903C}" type="presParOf" srcId="{98392244-A445-49DB-B8D8-EF774A673D05}" destId="{346B4C8C-962E-4844-87BB-34F5D19D2B05}" srcOrd="0" destOrd="0" presId="urn:microsoft.com/office/officeart/2005/8/layout/hList6"/>
    <dgm:cxn modelId="{43A8FB3C-EFCF-4305-BAD0-3BCD6F173EFC}" type="presParOf" srcId="{98392244-A445-49DB-B8D8-EF774A673D05}" destId="{F3120AFD-2F17-4D89-BE9F-34C8CF0D8AF2}" srcOrd="1" destOrd="0" presId="urn:microsoft.com/office/officeart/2005/8/layout/hList6"/>
    <dgm:cxn modelId="{247F759F-FFD9-4DDC-AF3A-887C29F15F1D}" type="presParOf" srcId="{98392244-A445-49DB-B8D8-EF774A673D05}" destId="{613912B3-9C16-4CA7-803B-1CECAFDD6746}" srcOrd="2" destOrd="0" presId="urn:microsoft.com/office/officeart/2005/8/layout/hList6"/>
    <dgm:cxn modelId="{136D38D6-44C9-4448-8358-E8CCE5F4695C}" type="presParOf" srcId="{98392244-A445-49DB-B8D8-EF774A673D05}" destId="{3BB1A1AD-8B4C-477F-B95D-92A02EB6E273}" srcOrd="3" destOrd="0" presId="urn:microsoft.com/office/officeart/2005/8/layout/hList6"/>
    <dgm:cxn modelId="{4904AA27-0960-40EF-86CB-297FF24A8C32}" type="presParOf" srcId="{98392244-A445-49DB-B8D8-EF774A673D05}" destId="{DE8601D7-21E9-46CA-AA72-77BC76F2F08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5229C-84DF-41C3-BD60-D9B68DBE2AF2}">
      <dsp:nvSpPr>
        <dsp:cNvPr id="0" name=""/>
        <dsp:cNvSpPr/>
      </dsp:nvSpPr>
      <dsp:spPr>
        <a:xfrm>
          <a:off x="2452626" y="1249695"/>
          <a:ext cx="3666539" cy="36671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/>
            <a:t>Today’s Topics</a:t>
          </a:r>
          <a:endParaRPr lang="en-US" sz="4800" b="1" kern="1200" dirty="0"/>
        </a:p>
      </dsp:txBody>
      <dsp:txXfrm>
        <a:off x="2989578" y="1786740"/>
        <a:ext cx="2592635" cy="2593080"/>
      </dsp:txXfrm>
    </dsp:sp>
    <dsp:sp modelId="{AE06943A-85C8-4B46-B574-076312D1CAF8}">
      <dsp:nvSpPr>
        <dsp:cNvPr id="0" name=""/>
        <dsp:cNvSpPr/>
      </dsp:nvSpPr>
      <dsp:spPr>
        <a:xfrm>
          <a:off x="3580040" y="4644252"/>
          <a:ext cx="295579" cy="2955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286DCB-187C-4721-A6AF-8CADAD249727}">
      <dsp:nvSpPr>
        <dsp:cNvPr id="0" name=""/>
        <dsp:cNvSpPr/>
      </dsp:nvSpPr>
      <dsp:spPr>
        <a:xfrm>
          <a:off x="6355329" y="2737926"/>
          <a:ext cx="295579" cy="2955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0B835C-9AE5-4750-BC7A-616C50BD80A8}">
      <dsp:nvSpPr>
        <dsp:cNvPr id="0" name=""/>
        <dsp:cNvSpPr/>
      </dsp:nvSpPr>
      <dsp:spPr>
        <a:xfrm>
          <a:off x="4942865" y="4958806"/>
          <a:ext cx="407644" cy="4082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E13147-AC95-4ABC-8CFE-807E03CCD35F}">
      <dsp:nvSpPr>
        <dsp:cNvPr id="0" name=""/>
        <dsp:cNvSpPr/>
      </dsp:nvSpPr>
      <dsp:spPr>
        <a:xfrm>
          <a:off x="3662772" y="1661891"/>
          <a:ext cx="295579" cy="2955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BD3CA3-AE96-4AA3-AE04-83A335C885EC}">
      <dsp:nvSpPr>
        <dsp:cNvPr id="0" name=""/>
        <dsp:cNvSpPr/>
      </dsp:nvSpPr>
      <dsp:spPr>
        <a:xfrm>
          <a:off x="2732411" y="3353272"/>
          <a:ext cx="295579" cy="2955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BE0FE4-FE9A-469C-96DD-805299BAD396}">
      <dsp:nvSpPr>
        <dsp:cNvPr id="0" name=""/>
        <dsp:cNvSpPr/>
      </dsp:nvSpPr>
      <dsp:spPr>
        <a:xfrm>
          <a:off x="1306409" y="1911568"/>
          <a:ext cx="1490683" cy="14908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Core Competencies</a:t>
          </a:r>
          <a:endParaRPr lang="en-US" sz="1200" kern="1200" dirty="0"/>
        </a:p>
      </dsp:txBody>
      <dsp:txXfrm>
        <a:off x="1524714" y="2129898"/>
        <a:ext cx="1054073" cy="1054193"/>
      </dsp:txXfrm>
    </dsp:sp>
    <dsp:sp modelId="{C98F6F60-C8BE-4EE4-9820-98308526E17D}">
      <dsp:nvSpPr>
        <dsp:cNvPr id="0" name=""/>
        <dsp:cNvSpPr/>
      </dsp:nvSpPr>
      <dsp:spPr>
        <a:xfrm>
          <a:off x="4132842" y="1674997"/>
          <a:ext cx="407644" cy="4082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7E53B9-12E6-414F-92CA-E6E21B85EC8E}">
      <dsp:nvSpPr>
        <dsp:cNvPr id="0" name=""/>
        <dsp:cNvSpPr/>
      </dsp:nvSpPr>
      <dsp:spPr>
        <a:xfrm>
          <a:off x="1447054" y="3838864"/>
          <a:ext cx="737068" cy="7372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5494CE-B6A0-4393-8648-F2DD9F0BCDAC}">
      <dsp:nvSpPr>
        <dsp:cNvPr id="0" name=""/>
        <dsp:cNvSpPr/>
      </dsp:nvSpPr>
      <dsp:spPr>
        <a:xfrm>
          <a:off x="6495974" y="1210376"/>
          <a:ext cx="1490683" cy="14908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Academic Calendar</a:t>
          </a:r>
          <a:endParaRPr lang="en-US" sz="1600" kern="1200" dirty="0"/>
        </a:p>
      </dsp:txBody>
      <dsp:txXfrm>
        <a:off x="6714279" y="1428706"/>
        <a:ext cx="1054073" cy="1054193"/>
      </dsp:txXfrm>
    </dsp:sp>
    <dsp:sp modelId="{1BB22BDE-6462-4A75-8B82-FD9175FBAC6F}">
      <dsp:nvSpPr>
        <dsp:cNvPr id="0" name=""/>
        <dsp:cNvSpPr/>
      </dsp:nvSpPr>
      <dsp:spPr>
        <a:xfrm>
          <a:off x="5830356" y="2239228"/>
          <a:ext cx="407644" cy="4082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1ACFD7-A249-4F65-9E67-DF62C1F0F3CF}">
      <dsp:nvSpPr>
        <dsp:cNvPr id="0" name=""/>
        <dsp:cNvSpPr/>
      </dsp:nvSpPr>
      <dsp:spPr>
        <a:xfrm>
          <a:off x="1166517" y="4716338"/>
          <a:ext cx="295579" cy="2955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21E290-D2B5-45CD-BBFA-40AA4B97CE1C}">
      <dsp:nvSpPr>
        <dsp:cNvPr id="0" name=""/>
        <dsp:cNvSpPr/>
      </dsp:nvSpPr>
      <dsp:spPr>
        <a:xfrm>
          <a:off x="4111782" y="4295622"/>
          <a:ext cx="295579" cy="2955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3E4D54-4414-4AE7-9764-E43DBFD80911}">
      <dsp:nvSpPr>
        <dsp:cNvPr id="0" name=""/>
        <dsp:cNvSpPr/>
      </dsp:nvSpPr>
      <dsp:spPr>
        <a:xfrm>
          <a:off x="7196941" y="3786438"/>
          <a:ext cx="1490683" cy="14908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Online Resources</a:t>
          </a:r>
          <a:endParaRPr lang="en-US" sz="1600" kern="1200" dirty="0"/>
        </a:p>
      </dsp:txBody>
      <dsp:txXfrm>
        <a:off x="7415246" y="4004768"/>
        <a:ext cx="1054073" cy="1054193"/>
      </dsp:txXfrm>
    </dsp:sp>
    <dsp:sp modelId="{47248E3B-B190-40B6-958B-410067BB98A9}">
      <dsp:nvSpPr>
        <dsp:cNvPr id="0" name=""/>
        <dsp:cNvSpPr/>
      </dsp:nvSpPr>
      <dsp:spPr>
        <a:xfrm>
          <a:off x="6776511" y="3734668"/>
          <a:ext cx="295579" cy="2955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C22268-6851-47B3-A9AE-BE3C4D09AB6C}">
      <dsp:nvSpPr>
        <dsp:cNvPr id="0" name=""/>
        <dsp:cNvSpPr/>
      </dsp:nvSpPr>
      <dsp:spPr>
        <a:xfrm>
          <a:off x="2918183" y="5062346"/>
          <a:ext cx="1490683" cy="14908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Student Handbook</a:t>
          </a:r>
          <a:endParaRPr lang="en-US" sz="1600" kern="1200" dirty="0"/>
        </a:p>
      </dsp:txBody>
      <dsp:txXfrm>
        <a:off x="3136488" y="5280676"/>
        <a:ext cx="1054073" cy="1054193"/>
      </dsp:txXfrm>
    </dsp:sp>
    <dsp:sp modelId="{59A08CD5-97DE-4CDC-95E7-8572E36C619E}">
      <dsp:nvSpPr>
        <dsp:cNvPr id="0" name=""/>
        <dsp:cNvSpPr/>
      </dsp:nvSpPr>
      <dsp:spPr>
        <a:xfrm>
          <a:off x="4249419" y="5011887"/>
          <a:ext cx="295579" cy="2955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460589-A15D-49EA-A283-6CF1FDF8F237}">
      <dsp:nvSpPr>
        <dsp:cNvPr id="0" name=""/>
        <dsp:cNvSpPr/>
      </dsp:nvSpPr>
      <dsp:spPr>
        <a:xfrm>
          <a:off x="4339672" y="0"/>
          <a:ext cx="1490683" cy="14908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Campus Services</a:t>
          </a:r>
          <a:endParaRPr lang="en-US" sz="1600" kern="1200" dirty="0"/>
        </a:p>
      </dsp:txBody>
      <dsp:txXfrm>
        <a:off x="4557977" y="218330"/>
        <a:ext cx="1054073" cy="1054193"/>
      </dsp:txXfrm>
    </dsp:sp>
    <dsp:sp modelId="{15D25B25-6627-4D23-A090-00CF172C93E3}">
      <dsp:nvSpPr>
        <dsp:cNvPr id="0" name=""/>
        <dsp:cNvSpPr/>
      </dsp:nvSpPr>
      <dsp:spPr>
        <a:xfrm>
          <a:off x="2501513" y="1616019"/>
          <a:ext cx="295579" cy="2955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7837FF-85F3-4096-A4AF-0BD314164AFB}">
      <dsp:nvSpPr>
        <dsp:cNvPr id="0" name=""/>
        <dsp:cNvSpPr/>
      </dsp:nvSpPr>
      <dsp:spPr>
        <a:xfrm>
          <a:off x="5943172" y="366979"/>
          <a:ext cx="295579" cy="2955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409EB-3CAC-4B9D-AC1F-50515F500D88}">
      <dsp:nvSpPr>
        <dsp:cNvPr id="0" name=""/>
        <dsp:cNvSpPr/>
      </dsp:nvSpPr>
      <dsp:spPr>
        <a:xfrm>
          <a:off x="1706414" y="0"/>
          <a:ext cx="5181600" cy="51816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F6118F-A456-4C6B-8868-1D1E4A3CC290}">
      <dsp:nvSpPr>
        <dsp:cNvPr id="0" name=""/>
        <dsp:cNvSpPr/>
      </dsp:nvSpPr>
      <dsp:spPr>
        <a:xfrm>
          <a:off x="2198666" y="492251"/>
          <a:ext cx="2020824" cy="20208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We’re the largest community college in North Carolina</a:t>
          </a:r>
          <a:endParaRPr lang="en-US" sz="2000" kern="1200"/>
        </a:p>
      </dsp:txBody>
      <dsp:txXfrm>
        <a:off x="2297314" y="590899"/>
        <a:ext cx="1823528" cy="1823528"/>
      </dsp:txXfrm>
    </dsp:sp>
    <dsp:sp modelId="{12BAE323-CF75-47ED-8D39-F8C930355061}">
      <dsp:nvSpPr>
        <dsp:cNvPr id="0" name=""/>
        <dsp:cNvSpPr/>
      </dsp:nvSpPr>
      <dsp:spPr>
        <a:xfrm>
          <a:off x="4374938" y="492251"/>
          <a:ext cx="2020824" cy="20208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Serve over 70,000 students a year</a:t>
          </a:r>
          <a:endParaRPr lang="en-US" sz="2000" kern="1200"/>
        </a:p>
      </dsp:txBody>
      <dsp:txXfrm>
        <a:off x="4473586" y="590899"/>
        <a:ext cx="1823528" cy="1823528"/>
      </dsp:txXfrm>
    </dsp:sp>
    <dsp:sp modelId="{4AD0871B-9BE2-4CE2-8A94-E0820B01E982}">
      <dsp:nvSpPr>
        <dsp:cNvPr id="0" name=""/>
        <dsp:cNvSpPr/>
      </dsp:nvSpPr>
      <dsp:spPr>
        <a:xfrm>
          <a:off x="2198666" y="2668524"/>
          <a:ext cx="2020824" cy="20208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Offer 61 degrees, 23 diplomas, and 123 certificate programs</a:t>
          </a:r>
          <a:endParaRPr lang="en-US" sz="2000" kern="1200" dirty="0"/>
        </a:p>
      </dsp:txBody>
      <dsp:txXfrm>
        <a:off x="2297314" y="2767172"/>
        <a:ext cx="1823528" cy="1823528"/>
      </dsp:txXfrm>
    </dsp:sp>
    <dsp:sp modelId="{9D8747B8-4341-4C53-A473-C5FC67732D2D}">
      <dsp:nvSpPr>
        <dsp:cNvPr id="0" name=""/>
        <dsp:cNvSpPr/>
      </dsp:nvSpPr>
      <dsp:spPr>
        <a:xfrm>
          <a:off x="4374938" y="2668524"/>
          <a:ext cx="2020824" cy="20208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6 campuses, plus WTVI-PBS, City View Salon, &amp; online course offerings</a:t>
          </a:r>
          <a:endParaRPr lang="en-US" sz="2000" kern="1200" dirty="0"/>
        </a:p>
      </dsp:txBody>
      <dsp:txXfrm>
        <a:off x="4473586" y="2767172"/>
        <a:ext cx="1823528" cy="1823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B4C8C-962E-4844-87BB-34F5D19D2B05}">
      <dsp:nvSpPr>
        <dsp:cNvPr id="0" name=""/>
        <dsp:cNvSpPr/>
      </dsp:nvSpPr>
      <dsp:spPr>
        <a:xfrm rot="16200000">
          <a:off x="-1347372" y="1348237"/>
          <a:ext cx="4945641" cy="224916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u="sng" kern="1200" dirty="0" smtClean="0"/>
            <a:t>Drops</a:t>
          </a:r>
          <a:endParaRPr lang="en-US" sz="3200" u="sng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Doesn’t appear on your transcript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Must be done by the 10% date for the class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Can be done on </a:t>
          </a:r>
          <a:r>
            <a:rPr lang="en-US" sz="1600" kern="1200" dirty="0" err="1" smtClean="0"/>
            <a:t>MyCollege</a:t>
          </a:r>
          <a:endParaRPr lang="en-US" sz="1600" kern="1200" dirty="0"/>
        </a:p>
      </dsp:txBody>
      <dsp:txXfrm rot="5400000">
        <a:off x="866" y="989127"/>
        <a:ext cx="2249165" cy="2967385"/>
      </dsp:txXfrm>
    </dsp:sp>
    <dsp:sp modelId="{613912B3-9C16-4CA7-803B-1CECAFDD6746}">
      <dsp:nvSpPr>
        <dsp:cNvPr id="0" name=""/>
        <dsp:cNvSpPr/>
      </dsp:nvSpPr>
      <dsp:spPr>
        <a:xfrm rot="16200000">
          <a:off x="1070479" y="1348237"/>
          <a:ext cx="4945641" cy="224916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Withdrawals</a:t>
          </a:r>
          <a:endParaRPr lang="en-US" sz="2400" u="sng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Formally removes you from a course after the 10% mark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Must be done prior to the 35% date of the class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Appears as “W” on transcript</a:t>
          </a:r>
          <a:endParaRPr lang="en-US" sz="1600" kern="1200" dirty="0"/>
        </a:p>
      </dsp:txBody>
      <dsp:txXfrm rot="5400000">
        <a:off x="2418717" y="989127"/>
        <a:ext cx="2249165" cy="2967385"/>
      </dsp:txXfrm>
    </dsp:sp>
    <dsp:sp modelId="{DE8601D7-21E9-46CA-AA72-77BC76F2F08B}">
      <dsp:nvSpPr>
        <dsp:cNvPr id="0" name=""/>
        <dsp:cNvSpPr/>
      </dsp:nvSpPr>
      <dsp:spPr>
        <a:xfrm rot="16200000">
          <a:off x="3488331" y="1348237"/>
          <a:ext cx="4945641" cy="224916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255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u="sng" kern="1200" dirty="0" smtClean="0"/>
            <a:t>Withdrawal/Fail</a:t>
          </a:r>
          <a:endParaRPr lang="en-US" sz="2100" u="sng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Received if you fail to attend or complete a course after the 35% date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Is recorded as an “F” on your transcript</a:t>
          </a:r>
          <a:endParaRPr lang="en-US" sz="1600" kern="1200" dirty="0"/>
        </a:p>
      </dsp:txBody>
      <dsp:txXfrm rot="5400000">
        <a:off x="4836569" y="989127"/>
        <a:ext cx="2249165" cy="2967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10/5/2015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10/5/2015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2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68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1746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154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4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8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2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6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4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ulie.grahl@cpcc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cpcc.edu/student_handbook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1.cpcc.edu/emergency-service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julie.grahl@cpcc.edu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1CFLQ-qhAj1xFJeMK6KVgAHQAxq1sioM7vr7VuhfcEP0/viewfor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cc.edu/calendar/academi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2" y="2404534"/>
            <a:ext cx="8077199" cy="1646302"/>
          </a:xfrm>
        </p:spPr>
        <p:txBody>
          <a:bodyPr/>
          <a:lstStyle/>
          <a:p>
            <a:r>
              <a:rPr lang="en-US" dirty="0" smtClean="0"/>
              <a:t>Career &amp; College Promise</a:t>
            </a:r>
            <a:br>
              <a:rPr lang="en-US" dirty="0" smtClean="0"/>
            </a:br>
            <a:r>
              <a:rPr lang="en-US" dirty="0" smtClean="0"/>
              <a:t>New Student Orientation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Julie Grahl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Program Coordinator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hlinkClick r:id="rId2"/>
              </a:rPr>
              <a:t>julie.grahl@cpcc.edu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(704) 330-6223</a:t>
            </a:r>
          </a:p>
        </p:txBody>
      </p:sp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CCP Process for Subsequent Semesters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8" y="1524000"/>
            <a:ext cx="8594429" cy="45173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All CCP students must submit required paperwork each semester during which you plan to take a class. 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CMS students </a:t>
            </a:r>
            <a:r>
              <a:rPr lang="en-US" sz="2000" dirty="0" smtClean="0"/>
              <a:t>need to meet with their CDC each semester to complete paperwork.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Non CMS students </a:t>
            </a:r>
            <a:r>
              <a:rPr lang="en-US" sz="2000" dirty="0" smtClean="0"/>
              <a:t>must submit the following each semester:</a:t>
            </a:r>
          </a:p>
          <a:p>
            <a:pPr marL="742830" lvl="1" indent="-342900">
              <a:buFont typeface="+mj-lt"/>
              <a:buAutoNum type="arabicPeriod"/>
            </a:pPr>
            <a:r>
              <a:rPr lang="en-US" sz="2000" dirty="0" smtClean="0"/>
              <a:t>CCP Pathway approval form</a:t>
            </a:r>
          </a:p>
          <a:p>
            <a:pPr marL="742830" lvl="1" indent="-342900">
              <a:buFont typeface="+mj-lt"/>
              <a:buAutoNum type="arabicPeriod"/>
            </a:pPr>
            <a:r>
              <a:rPr lang="en-US" sz="2000" dirty="0" smtClean="0"/>
              <a:t>Updated high school transcript (signed)</a:t>
            </a:r>
          </a:p>
          <a:p>
            <a:pPr marL="742830" lvl="1" indent="-342900">
              <a:buFont typeface="+mj-lt"/>
              <a:buAutoNum type="arabicPeriod"/>
            </a:pPr>
            <a:r>
              <a:rPr lang="en-US" sz="2000" dirty="0" smtClean="0"/>
              <a:t>Homeschool card (if applicable)</a:t>
            </a:r>
          </a:p>
          <a:p>
            <a:pPr marL="399930" lvl="1" indent="0">
              <a:buNone/>
            </a:pPr>
            <a:endParaRPr lang="en-US" sz="2000" dirty="0" smtClean="0"/>
          </a:p>
          <a:p>
            <a:pPr marL="399930" lvl="1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Refer to the CCP website for important deadlines &amp; registration dates for each semester!</a:t>
            </a:r>
          </a:p>
        </p:txBody>
      </p:sp>
    </p:spTree>
    <p:extLst>
      <p:ext uri="{BB962C8B-B14F-4D97-AF65-F5344CB8AC3E}">
        <p14:creationId xmlns:p14="http://schemas.microsoft.com/office/powerpoint/2010/main" val="11383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Education Rights &amp; Privacy Act (FERPA)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law that governs what student information can and cannot be shared with others</a:t>
            </a:r>
          </a:p>
          <a:p>
            <a:r>
              <a:rPr lang="en-US" dirty="0" smtClean="0"/>
              <a:t>Covered private educational records include:</a:t>
            </a:r>
          </a:p>
          <a:p>
            <a:pPr lvl="1"/>
            <a:r>
              <a:rPr lang="en-US" dirty="0" smtClean="0"/>
              <a:t>Academic records</a:t>
            </a:r>
          </a:p>
          <a:p>
            <a:pPr lvl="1"/>
            <a:r>
              <a:rPr lang="en-US" dirty="0" smtClean="0"/>
              <a:t>Accommodations</a:t>
            </a:r>
          </a:p>
          <a:p>
            <a:pPr lvl="1"/>
            <a:r>
              <a:rPr lang="en-US" dirty="0" smtClean="0"/>
              <a:t>Disabilities</a:t>
            </a:r>
          </a:p>
          <a:p>
            <a:pPr lvl="1"/>
            <a:r>
              <a:rPr lang="en-US" dirty="0" smtClean="0"/>
              <a:t>Class schedules</a:t>
            </a:r>
          </a:p>
          <a:p>
            <a:r>
              <a:rPr lang="en-US" dirty="0" smtClean="0"/>
              <a:t>We cannot </a:t>
            </a:r>
            <a:r>
              <a:rPr lang="en-US" b="1" dirty="0" smtClean="0"/>
              <a:t>legally</a:t>
            </a:r>
            <a:r>
              <a:rPr lang="en-US" dirty="0" smtClean="0"/>
              <a:t> provide this information to outside sources – </a:t>
            </a:r>
            <a:r>
              <a:rPr lang="en-US" i="1" dirty="0" smtClean="0"/>
              <a:t>including your parents</a:t>
            </a:r>
            <a:endParaRPr lang="en-US" dirty="0" smtClean="0"/>
          </a:p>
          <a:p>
            <a:r>
              <a:rPr lang="en-US" dirty="0" smtClean="0"/>
              <a:t>Certain information &amp; requests must be emailed from CPCC student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Keeping in touch with professors, the College, and your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3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453" y="304800"/>
            <a:ext cx="8594429" cy="7620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MyCollege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1752600"/>
            <a:ext cx="4182944" cy="4288763"/>
          </a:xfrm>
        </p:spPr>
        <p:txBody>
          <a:bodyPr/>
          <a:lstStyle/>
          <a:p>
            <a:r>
              <a:rPr lang="en-US" dirty="0" smtClean="0"/>
              <a:t>Register for classes</a:t>
            </a:r>
          </a:p>
          <a:p>
            <a:r>
              <a:rPr lang="en-US" dirty="0" smtClean="0"/>
              <a:t>Print your schedule</a:t>
            </a:r>
          </a:p>
          <a:p>
            <a:r>
              <a:rPr lang="en-US" dirty="0" smtClean="0"/>
              <a:t>Check grades</a:t>
            </a:r>
          </a:p>
          <a:p>
            <a:r>
              <a:rPr lang="en-US" dirty="0" smtClean="0"/>
              <a:t>Change address</a:t>
            </a:r>
          </a:p>
          <a:p>
            <a:r>
              <a:rPr lang="en-US" dirty="0" smtClean="0"/>
              <a:t>Review transcript</a:t>
            </a:r>
          </a:p>
          <a:p>
            <a:r>
              <a:rPr lang="en-US" dirty="0" smtClean="0"/>
              <a:t>View your Student ID</a:t>
            </a:r>
          </a:p>
          <a:p>
            <a:r>
              <a:rPr lang="en-US" dirty="0" smtClean="0"/>
              <a:t>1098 tax information</a:t>
            </a:r>
          </a:p>
          <a:p>
            <a:r>
              <a:rPr lang="en-US" dirty="0" smtClean="0"/>
              <a:t>Enrollment verification</a:t>
            </a:r>
          </a:p>
          <a:p>
            <a:r>
              <a:rPr lang="en-US" dirty="0" smtClean="0"/>
              <a:t>Priority registration dates</a:t>
            </a:r>
          </a:p>
          <a:p>
            <a:r>
              <a:rPr lang="en-US" dirty="0" smtClean="0"/>
              <a:t>Sign up for Critical Alert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427" y="1752600"/>
            <a:ext cx="3998347" cy="4289425"/>
          </a:xfrm>
          <a:noFill/>
        </p:spPr>
      </p:pic>
    </p:spTree>
    <p:extLst>
      <p:ext uri="{BB962C8B-B14F-4D97-AF65-F5344CB8AC3E}">
        <p14:creationId xmlns:p14="http://schemas.microsoft.com/office/powerpoint/2010/main" val="391826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Student Email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1524000"/>
            <a:ext cx="4182945" cy="4517361"/>
          </a:xfrm>
        </p:spPr>
        <p:txBody>
          <a:bodyPr/>
          <a:lstStyle/>
          <a:p>
            <a:r>
              <a:rPr lang="en-US" dirty="0" smtClean="0"/>
              <a:t>Powered by Google</a:t>
            </a:r>
            <a:endParaRPr lang="en-US" dirty="0"/>
          </a:p>
          <a:p>
            <a:r>
              <a:rPr lang="en-US" dirty="0" smtClean="0"/>
              <a:t>Accessed from CPCC homepage</a:t>
            </a:r>
          </a:p>
          <a:p>
            <a:r>
              <a:rPr lang="en-US" dirty="0" smtClean="0"/>
              <a:t>Used for official communication with the college</a:t>
            </a:r>
          </a:p>
          <a:p>
            <a:pPr lvl="1"/>
            <a:r>
              <a:rPr lang="en-US" dirty="0" smtClean="0"/>
              <a:t>Professors</a:t>
            </a:r>
          </a:p>
          <a:p>
            <a:pPr lvl="1"/>
            <a:r>
              <a:rPr lang="en-US" dirty="0"/>
              <a:t>CCP </a:t>
            </a:r>
            <a:r>
              <a:rPr lang="en-US" dirty="0" smtClean="0"/>
              <a:t>coordinator</a:t>
            </a:r>
          </a:p>
          <a:p>
            <a:pPr lvl="1"/>
            <a:r>
              <a:rPr lang="en-US" dirty="0" smtClean="0"/>
              <a:t>Critical alerts</a:t>
            </a:r>
          </a:p>
          <a:p>
            <a:r>
              <a:rPr lang="en-US" dirty="0" smtClean="0"/>
              <a:t>Check your email </a:t>
            </a:r>
            <a:r>
              <a:rPr lang="en-US" b="1" dirty="0" smtClean="0"/>
              <a:t>daily</a:t>
            </a:r>
            <a:endParaRPr lang="en-US" dirty="0" smtClean="0"/>
          </a:p>
          <a:p>
            <a:r>
              <a:rPr lang="en-US" dirty="0" smtClean="0"/>
              <a:t>Use calendar to help with time management</a:t>
            </a: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72" y="1315995"/>
            <a:ext cx="442845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30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Blackboard &amp; Moodle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057400"/>
            <a:ext cx="4182945" cy="3880772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Online learning management system</a:t>
            </a:r>
          </a:p>
          <a:p>
            <a:r>
              <a:rPr lang="en-US" sz="2400" dirty="0" smtClean="0"/>
              <a:t>Organizes coursework for traditional, online, and hybrid courses</a:t>
            </a:r>
          </a:p>
          <a:p>
            <a:r>
              <a:rPr lang="en-US" sz="2400" dirty="0" smtClean="0"/>
              <a:t>eLearning orientations available to help learn how to use these resources</a:t>
            </a:r>
          </a:p>
          <a:p>
            <a:r>
              <a:rPr lang="en-US" sz="2400" dirty="0" smtClean="0"/>
              <a:t>For online classes – </a:t>
            </a:r>
            <a:r>
              <a:rPr lang="en-US" sz="2400" b="1" dirty="0" smtClean="0"/>
              <a:t>log in the FIRST day!</a:t>
            </a:r>
            <a:endParaRPr lang="en-US" sz="2400" dirty="0"/>
          </a:p>
        </p:txBody>
      </p:sp>
      <p:pic>
        <p:nvPicPr>
          <p:cNvPr id="5" name="Picture 2" descr="http://stufiles.sanjac.edu/orientation/Blackboard_Logo_235x227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2" y="2160589"/>
            <a:ext cx="22383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800600"/>
            <a:ext cx="3838575" cy="89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54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Campus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ID cards, parking, and resources for success!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18" y="533400"/>
            <a:ext cx="8594429" cy="1320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Student ID Cards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REQUIRED</a:t>
            </a:r>
            <a:r>
              <a:rPr lang="en-US" sz="2000" dirty="0" smtClean="0"/>
              <a:t> to:</a:t>
            </a:r>
          </a:p>
          <a:p>
            <a:pPr lvl="1"/>
            <a:r>
              <a:rPr lang="en-US" sz="2000" dirty="0" smtClean="0"/>
              <a:t>Check out library materials</a:t>
            </a:r>
          </a:p>
          <a:p>
            <a:pPr lvl="1"/>
            <a:r>
              <a:rPr lang="en-US" sz="2000" dirty="0" smtClean="0"/>
              <a:t>Use the Testing Center</a:t>
            </a:r>
          </a:p>
          <a:p>
            <a:pPr lvl="1"/>
            <a:r>
              <a:rPr lang="en-US" sz="2000" dirty="0" smtClean="0"/>
              <a:t>Use campus computer labs</a:t>
            </a:r>
          </a:p>
          <a:p>
            <a:pPr lvl="1"/>
            <a:r>
              <a:rPr lang="en-US" sz="2000" dirty="0" smtClean="0"/>
              <a:t>Use campus fitness centers</a:t>
            </a:r>
          </a:p>
          <a:p>
            <a:pPr lvl="1"/>
            <a:r>
              <a:rPr lang="en-US" sz="2000" dirty="0" smtClean="0"/>
              <a:t>Attend the Career Fair</a:t>
            </a:r>
          </a:p>
          <a:p>
            <a:r>
              <a:rPr lang="en-US" sz="2000" dirty="0" smtClean="0"/>
              <a:t>ID is made at Admissions once you register for classes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Replacement IDs are $5.00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8" y="2514600"/>
            <a:ext cx="4181475" cy="270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6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Parking Decals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b="1" dirty="0" smtClean="0"/>
              <a:t>REQUIRED</a:t>
            </a:r>
            <a:r>
              <a:rPr lang="en-US" sz="1800" dirty="0" smtClean="0"/>
              <a:t> for parking at all campuses</a:t>
            </a:r>
          </a:p>
          <a:p>
            <a:r>
              <a:rPr lang="en-US" sz="1800" dirty="0" smtClean="0"/>
              <a:t>One decal works for all campuses</a:t>
            </a:r>
          </a:p>
          <a:p>
            <a:r>
              <a:rPr lang="en-US" sz="1800" dirty="0" smtClean="0"/>
              <a:t>A class schedule &amp; photo ID are required to pick up a parking decal</a:t>
            </a:r>
          </a:p>
          <a:p>
            <a:r>
              <a:rPr lang="en-US" sz="1800" dirty="0" smtClean="0"/>
              <a:t>Can be picked up at </a:t>
            </a:r>
            <a:r>
              <a:rPr lang="en-US" sz="1800" i="1" dirty="0" smtClean="0"/>
              <a:t>any</a:t>
            </a:r>
            <a:r>
              <a:rPr lang="en-US" sz="1800" dirty="0" smtClean="0"/>
              <a:t> campus’s</a:t>
            </a:r>
          </a:p>
          <a:p>
            <a:pPr lvl="1"/>
            <a:r>
              <a:rPr lang="en-US" sz="1800" dirty="0" smtClean="0"/>
              <a:t>Security Office</a:t>
            </a:r>
          </a:p>
          <a:p>
            <a:pPr lvl="1"/>
            <a:r>
              <a:rPr lang="en-US" sz="1800" dirty="0" smtClean="0"/>
              <a:t>Cashier’s Office</a:t>
            </a:r>
          </a:p>
          <a:p>
            <a:r>
              <a:rPr lang="en-US" sz="1800" dirty="0" smtClean="0"/>
              <a:t>Go on rear window, driver’s side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3" t="7570" r="13691" b="5154"/>
          <a:stretch/>
        </p:blipFill>
        <p:spPr>
          <a:xfrm>
            <a:off x="5212897" y="2160588"/>
            <a:ext cx="3933144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CPCC Bookstores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Located at every campus (hours vary)</a:t>
            </a:r>
          </a:p>
          <a:p>
            <a:r>
              <a:rPr lang="en-US" dirty="0" smtClean="0"/>
              <a:t>Every book may not be available at every campus</a:t>
            </a:r>
          </a:p>
          <a:p>
            <a:r>
              <a:rPr lang="en-US" dirty="0" smtClean="0"/>
              <a:t>Purchase online, in person, or from an outside vendor</a:t>
            </a:r>
          </a:p>
          <a:p>
            <a:r>
              <a:rPr lang="en-US" dirty="0" smtClean="0"/>
              <a:t>Save $$ by buying used or renting</a:t>
            </a:r>
          </a:p>
          <a:p>
            <a:r>
              <a:rPr lang="en-US" dirty="0" smtClean="0"/>
              <a:t>CMS students – contact your CDC for your book stipend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2166010"/>
            <a:ext cx="4183062" cy="387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70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34590635"/>
              </p:ext>
            </p:extLst>
          </p:nvPr>
        </p:nvGraphicFramePr>
        <p:xfrm>
          <a:off x="303213" y="152400"/>
          <a:ext cx="9854142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284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Student Handbook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Governs academic &amp; campus life</a:t>
            </a:r>
          </a:p>
          <a:p>
            <a:pPr lvl="1"/>
            <a:r>
              <a:rPr lang="en-US" dirty="0" smtClean="0"/>
              <a:t>Academic Policies</a:t>
            </a:r>
          </a:p>
          <a:p>
            <a:pPr lvl="1"/>
            <a:r>
              <a:rPr lang="en-US" dirty="0" smtClean="0"/>
              <a:t>Code of Conduct</a:t>
            </a:r>
          </a:p>
          <a:p>
            <a:pPr lvl="1"/>
            <a:r>
              <a:rPr lang="en-US" dirty="0" smtClean="0"/>
              <a:t>CPCC Policies</a:t>
            </a:r>
          </a:p>
          <a:p>
            <a:pPr lvl="1"/>
            <a:r>
              <a:rPr lang="en-US" dirty="0" smtClean="0"/>
              <a:t>Safety &amp; Security</a:t>
            </a:r>
          </a:p>
          <a:p>
            <a:r>
              <a:rPr lang="en-US" dirty="0" smtClean="0"/>
              <a:t>You are governed by this document during your CPCC courses</a:t>
            </a:r>
          </a:p>
          <a:p>
            <a:r>
              <a:rPr lang="en-US" dirty="0" smtClean="0"/>
              <a:t>Access online: </a:t>
            </a:r>
            <a:r>
              <a:rPr lang="en-US" dirty="0" smtClean="0">
                <a:hlinkClick r:id="rId2"/>
              </a:rPr>
              <a:t>www.cpcc.edu/student_handbook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 descr="http://www.shuemedillms.org/ourpages/auto/2013/10/24/46061033/Student-Handbook-R1_thum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2160590"/>
            <a:ext cx="3339500" cy="372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1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Campus Security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511" y="1600201"/>
            <a:ext cx="8594429" cy="457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Security is available 24/7 on CPCC campuses</a:t>
            </a:r>
            <a:endParaRPr lang="en-US" sz="2000" dirty="0"/>
          </a:p>
        </p:txBody>
      </p:sp>
      <p:pic>
        <p:nvPicPr>
          <p:cNvPr id="4" name="Picture 2" descr="emergency_bann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1" y="3048002"/>
            <a:ext cx="8769111" cy="16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23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CPCC’s emergency notification system</a:t>
            </a:r>
          </a:p>
          <a:p>
            <a:r>
              <a:rPr lang="en-US" sz="2000" dirty="0" smtClean="0"/>
              <a:t>Includes text messages &amp; phone calls</a:t>
            </a:r>
          </a:p>
          <a:p>
            <a:r>
              <a:rPr lang="en-US" sz="2000" dirty="0" smtClean="0"/>
              <a:t>Used in emergency situations</a:t>
            </a:r>
          </a:p>
          <a:p>
            <a:pPr lvl="1"/>
            <a:r>
              <a:rPr lang="en-US" sz="2000" dirty="0" smtClean="0"/>
              <a:t>Campus closings</a:t>
            </a:r>
          </a:p>
          <a:p>
            <a:pPr lvl="1"/>
            <a:r>
              <a:rPr lang="en-US" sz="2000" dirty="0" smtClean="0"/>
              <a:t>Security situations on campus</a:t>
            </a:r>
          </a:p>
          <a:p>
            <a:r>
              <a:rPr lang="en-US" sz="2000" dirty="0" smtClean="0"/>
              <a:t>Sign up online</a:t>
            </a:r>
            <a:endParaRPr lang="en-US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0" y="228600"/>
            <a:ext cx="823824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3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Services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Making you a successful college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3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914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Advising &amp; Counseling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1752600"/>
            <a:ext cx="4184533" cy="576262"/>
          </a:xfrm>
        </p:spPr>
        <p:txBody>
          <a:bodyPr/>
          <a:lstStyle/>
          <a:p>
            <a:r>
              <a:rPr lang="en-US" dirty="0" smtClean="0"/>
              <a:t>Counseling (PCAP)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328862"/>
            <a:ext cx="4184533" cy="3712501"/>
          </a:xfrm>
        </p:spPr>
        <p:txBody>
          <a:bodyPr>
            <a:normAutofit/>
          </a:bodyPr>
          <a:lstStyle/>
          <a:p>
            <a:r>
              <a:rPr lang="en-US" dirty="0" smtClean="0"/>
              <a:t>Stress, grief, depression, anxiety</a:t>
            </a:r>
          </a:p>
          <a:p>
            <a:r>
              <a:rPr lang="en-US" dirty="0" smtClean="0"/>
              <a:t>Struggles with personal relationships</a:t>
            </a:r>
          </a:p>
          <a:p>
            <a:r>
              <a:rPr lang="en-US" dirty="0" smtClean="0"/>
              <a:t>Test taking &amp; study habits</a:t>
            </a:r>
          </a:p>
          <a:p>
            <a:r>
              <a:rPr lang="en-US" dirty="0" smtClean="0"/>
              <a:t>Goal setting</a:t>
            </a:r>
          </a:p>
          <a:p>
            <a:r>
              <a:rPr lang="en-US" dirty="0" smtClean="0"/>
              <a:t>Early alert</a:t>
            </a:r>
          </a:p>
          <a:p>
            <a:r>
              <a:rPr lang="en-US" dirty="0" smtClean="0"/>
              <a:t>Academic intervention</a:t>
            </a:r>
          </a:p>
          <a:p>
            <a:r>
              <a:rPr lang="en-US" dirty="0" smtClean="0"/>
              <a:t>Community referrals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1752600"/>
            <a:ext cx="4184528" cy="576262"/>
          </a:xfrm>
        </p:spPr>
        <p:txBody>
          <a:bodyPr/>
          <a:lstStyle/>
          <a:p>
            <a:r>
              <a:rPr lang="en-US" dirty="0" smtClean="0"/>
              <a:t>Advising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328862"/>
            <a:ext cx="4184527" cy="3712501"/>
          </a:xfrm>
        </p:spPr>
        <p:txBody>
          <a:bodyPr/>
          <a:lstStyle/>
          <a:p>
            <a:r>
              <a:rPr lang="en-US" dirty="0" smtClean="0"/>
              <a:t>Discuss CCP pathways</a:t>
            </a:r>
          </a:p>
          <a:p>
            <a:r>
              <a:rPr lang="en-US" dirty="0" smtClean="0"/>
              <a:t>Assist with pathway changes</a:t>
            </a:r>
          </a:p>
          <a:p>
            <a:r>
              <a:rPr lang="en-US" dirty="0" smtClean="0"/>
              <a:t>Recommend classes</a:t>
            </a:r>
          </a:p>
          <a:p>
            <a:r>
              <a:rPr lang="en-US" dirty="0" smtClean="0"/>
              <a:t>Meet when on academic warning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9412" y="4419600"/>
            <a:ext cx="5410200" cy="5788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counseling.services@cpcc.edu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3055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Disability Services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academic accommodations &amp; aids to students with documented disabilities</a:t>
            </a:r>
          </a:p>
          <a:p>
            <a:r>
              <a:rPr lang="en-US" dirty="0" smtClean="0"/>
              <a:t>Services include:</a:t>
            </a:r>
          </a:p>
          <a:p>
            <a:pPr lvl="1"/>
            <a:r>
              <a:rPr lang="en-US" dirty="0" smtClean="0"/>
              <a:t>Classroom &amp; testing accommodations</a:t>
            </a:r>
          </a:p>
          <a:p>
            <a:pPr lvl="1"/>
            <a:r>
              <a:rPr lang="en-US" dirty="0" smtClean="0"/>
              <a:t>Sign language interpreting</a:t>
            </a:r>
          </a:p>
          <a:p>
            <a:pPr lvl="1"/>
            <a:r>
              <a:rPr lang="en-US" dirty="0" smtClean="0"/>
              <a:t>Assistive technology</a:t>
            </a:r>
          </a:p>
          <a:p>
            <a:pPr lvl="1"/>
            <a:r>
              <a:rPr lang="en-US" dirty="0" smtClean="0"/>
              <a:t>Disability counseling &amp; advocacy</a:t>
            </a:r>
          </a:p>
          <a:p>
            <a:r>
              <a:rPr lang="en-US" dirty="0" smtClean="0"/>
              <a:t>Students must </a:t>
            </a:r>
            <a:r>
              <a:rPr lang="en-US" b="1" dirty="0" smtClean="0"/>
              <a:t>self-identify</a:t>
            </a:r>
            <a:r>
              <a:rPr lang="en-US" dirty="0" smtClean="0"/>
              <a:t> to Disability Services every semester</a:t>
            </a:r>
          </a:p>
          <a:p>
            <a:r>
              <a:rPr lang="en-US" dirty="0" smtClean="0"/>
              <a:t>Must provide current &amp; appropriate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Academic Learning Center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8" y="1828800"/>
            <a:ext cx="8594429" cy="4212563"/>
          </a:xfrm>
        </p:spPr>
        <p:txBody>
          <a:bodyPr/>
          <a:lstStyle/>
          <a:p>
            <a:r>
              <a:rPr lang="en-US" dirty="0" smtClean="0"/>
              <a:t>Helps students in 3 crucial areas:</a:t>
            </a:r>
          </a:p>
          <a:p>
            <a:pPr lvl="1"/>
            <a:r>
              <a:rPr lang="en-US" dirty="0" smtClean="0"/>
              <a:t>Overcoming difficulties with coursework</a:t>
            </a:r>
          </a:p>
          <a:p>
            <a:pPr lvl="1"/>
            <a:r>
              <a:rPr lang="en-US" dirty="0" smtClean="0"/>
              <a:t>Promotion of independent learning</a:t>
            </a:r>
          </a:p>
          <a:p>
            <a:pPr lvl="1"/>
            <a:r>
              <a:rPr lang="en-US" dirty="0" smtClean="0"/>
              <a:t>Proactive endowment of students with skills for academic &amp; life-long learning success</a:t>
            </a:r>
          </a:p>
          <a:p>
            <a:r>
              <a:rPr lang="en-US" dirty="0" smtClean="0"/>
              <a:t>ALC is a tutoring center for students at CPCC</a:t>
            </a:r>
            <a:endParaRPr lang="en-US" dirty="0"/>
          </a:p>
        </p:txBody>
      </p:sp>
      <p:pic>
        <p:nvPicPr>
          <p:cNvPr id="4098" name="Picture 2" descr="https://www.cpcc.edu/academic_learning/images/site-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2" y="4495800"/>
            <a:ext cx="735602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61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How to be a Successful Student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057400"/>
            <a:ext cx="4182945" cy="38807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Know why you’re here</a:t>
            </a:r>
          </a:p>
          <a:p>
            <a:r>
              <a:rPr lang="en-US" sz="2000" dirty="0" smtClean="0"/>
              <a:t>Be positive</a:t>
            </a:r>
          </a:p>
          <a:p>
            <a:r>
              <a:rPr lang="en-US" sz="2000" dirty="0" smtClean="0"/>
              <a:t>Schedule time for studying!</a:t>
            </a:r>
          </a:p>
          <a:p>
            <a:r>
              <a:rPr lang="en-US" sz="2000" dirty="0" smtClean="0"/>
              <a:t>Use available CPCC resources</a:t>
            </a:r>
          </a:p>
          <a:p>
            <a:r>
              <a:rPr lang="en-US" sz="2000" dirty="0" smtClean="0"/>
              <a:t>Have a plan for success</a:t>
            </a:r>
          </a:p>
          <a:p>
            <a:r>
              <a:rPr lang="en-US" sz="2000" dirty="0" smtClean="0"/>
              <a:t>Let your needs be known</a:t>
            </a:r>
          </a:p>
          <a:p>
            <a:r>
              <a:rPr lang="en-US" sz="2000" dirty="0" smtClean="0"/>
              <a:t>Get to know CPCC faculty &amp; staff</a:t>
            </a:r>
          </a:p>
          <a:p>
            <a:r>
              <a:rPr lang="en-US" sz="2000" dirty="0" smtClean="0"/>
              <a:t>Get to know others</a:t>
            </a:r>
            <a:endParaRPr lang="en-US" sz="2000" dirty="0"/>
          </a:p>
        </p:txBody>
      </p:sp>
      <p:pic>
        <p:nvPicPr>
          <p:cNvPr id="5" name="Picture 2" descr="\\nf3-central.cpcc.edu\users\CBA3719E\FYE\Pictures\Frame Pictures\SG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2" y="1930400"/>
            <a:ext cx="2560345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30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31812" y="1828800"/>
            <a:ext cx="4227470" cy="315171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Student Success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First Year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Ask your instructor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Call the ITS Help Desk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Search the CPCC website</a:t>
            </a:r>
            <a:endParaRPr lang="en-US" sz="2800" dirty="0"/>
          </a:p>
        </p:txBody>
      </p:sp>
      <p:pic>
        <p:nvPicPr>
          <p:cNvPr id="5124" name="Picture 4" descr="https://www.onsightapp.com/assets/images/page_assets/mobile_sales/need_inf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609600"/>
            <a:ext cx="3795339" cy="527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4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Area Campus Resources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Contact the ESS Director at each campus for questions!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Cato			Marla Harris				(704) 330-4845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Harper			Gene Merklein				(704) 330-4441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Harris 			Erin Corbera 				(704) 330-4628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Levine			Reggie Pincham			(704) 330-4207</a:t>
            </a:r>
          </a:p>
          <a:p>
            <a:pPr>
              <a:lnSpc>
                <a:spcPct val="150000"/>
              </a:lnSpc>
            </a:pPr>
            <a:r>
              <a:rPr lang="en-US" sz="2200" dirty="0" err="1" smtClean="0"/>
              <a:t>Merancas</a:t>
            </a:r>
            <a:r>
              <a:rPr lang="en-US" sz="2200" dirty="0" smtClean="0"/>
              <a:t>		Andrea Abercrombie		(704) 330-4175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177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Welcome from our President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Dr. Zeiss, CPCC President</a:t>
            </a:r>
          </a:p>
          <a:p>
            <a:r>
              <a:rPr lang="en-US" sz="2000" dirty="0" smtClean="0"/>
              <a:t>Four </a:t>
            </a:r>
            <a:r>
              <a:rPr lang="en-US" sz="2000" b="1" i="1" dirty="0" smtClean="0"/>
              <a:t>Core Competencies</a:t>
            </a:r>
            <a:endParaRPr lang="en-US" sz="2000" dirty="0" smtClean="0"/>
          </a:p>
          <a:p>
            <a:pPr marL="799963" lvl="1" indent="-342900">
              <a:buFont typeface="+mj-lt"/>
              <a:buAutoNum type="arabicPeriod"/>
            </a:pPr>
            <a:r>
              <a:rPr lang="en-US" sz="2000" dirty="0" smtClean="0"/>
              <a:t>Communication</a:t>
            </a:r>
          </a:p>
          <a:p>
            <a:pPr marL="799963" lvl="1" indent="-342900">
              <a:buFont typeface="+mj-lt"/>
              <a:buAutoNum type="arabicPeriod"/>
            </a:pPr>
            <a:r>
              <a:rPr lang="en-US" sz="2000" dirty="0" smtClean="0"/>
              <a:t>Critical Thinking</a:t>
            </a:r>
          </a:p>
          <a:p>
            <a:pPr marL="799963" lvl="1" indent="-342900">
              <a:buFont typeface="+mj-lt"/>
              <a:buAutoNum type="arabicPeriod"/>
            </a:pPr>
            <a:r>
              <a:rPr lang="en-US" sz="2000" dirty="0" smtClean="0"/>
              <a:t>Personal Growth &amp; Responsibility</a:t>
            </a:r>
          </a:p>
          <a:p>
            <a:pPr marL="799963" lvl="1" indent="-342900">
              <a:buFont typeface="+mj-lt"/>
              <a:buAutoNum type="arabicPeriod"/>
            </a:pPr>
            <a:r>
              <a:rPr lang="en-US" sz="2000" dirty="0" smtClean="0"/>
              <a:t>Information Technology &amp; Quantitative Literacy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88888" y="2160588"/>
            <a:ext cx="2781162" cy="3881437"/>
          </a:xfrm>
          <a:ln w="66675"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1435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Follow us on social media!</a:t>
            </a:r>
            <a:endParaRPr lang="en-US" sz="4000" dirty="0"/>
          </a:p>
        </p:txBody>
      </p:sp>
      <p:pic>
        <p:nvPicPr>
          <p:cNvPr id="6150" name="Picture 6" descr="http://lolopeakbrewery.com/wp-content/uploads/2014/11/facebook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2065809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lh3.ggpht.com/lSLM0xhCA1RZOwaQcjhlwmsvaIQYaP3c5qbDKCgLALhydrgExnaSKZdGa8S3YtRuVA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1930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5755" y="4808495"/>
            <a:ext cx="133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@CPCC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37212" y="4746939"/>
            <a:ext cx="2295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Central Piedmont Community College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06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Questions? Contact me!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690733" y="2438400"/>
            <a:ext cx="456727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Julie Grahl</a:t>
            </a:r>
          </a:p>
          <a:p>
            <a:pPr algn="ctr"/>
            <a:r>
              <a:rPr lang="en-US" sz="3600" dirty="0" smtClean="0"/>
              <a:t>Central High 222</a:t>
            </a:r>
          </a:p>
          <a:p>
            <a:pPr algn="ctr"/>
            <a:r>
              <a:rPr lang="en-US" sz="3600" dirty="0" smtClean="0">
                <a:hlinkClick r:id="rId2"/>
              </a:rPr>
              <a:t>julie.grahl@cpcc.edu</a:t>
            </a:r>
            <a:endParaRPr lang="en-US" sz="3600" dirty="0" smtClean="0"/>
          </a:p>
          <a:p>
            <a:pPr algn="ctr"/>
            <a:r>
              <a:rPr lang="en-US" sz="3600" dirty="0" smtClean="0"/>
              <a:t>(704) 330-6223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891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159" y="1752600"/>
            <a:ext cx="8594429" cy="182658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You orientation is not complete yet!  You must complete the New Student Orientation Quiz by copying the below link into your browser and completing the form!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docs.google.com/forms/d/1CFLQ-qhAj1xFJeMK6KVgAHQAxq1sioM7vr7VuhfcEP0/viewform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77157" y="1066800"/>
            <a:ext cx="4309179" cy="1710270"/>
          </a:xfrm>
        </p:spPr>
        <p:txBody>
          <a:bodyPr>
            <a:noAutofit/>
          </a:bodyPr>
          <a:lstStyle/>
          <a:p>
            <a:r>
              <a:rPr lang="en-US" sz="3200" dirty="0" smtClean="0"/>
              <a:t>Six campuses to serve our community!</a:t>
            </a:r>
            <a:endParaRPr lang="en-US" sz="3200" dirty="0"/>
          </a:p>
        </p:txBody>
      </p:sp>
      <p:pic>
        <p:nvPicPr>
          <p:cNvPr id="1026" name="Picture 2" descr="http://www.cpcc.edu/ess/images/ma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6337" y="863600"/>
            <a:ext cx="4057650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Cato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Central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Harper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Harris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Levine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 smtClean="0"/>
              <a:t>Merancas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19691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CPCC Facts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375979"/>
              </p:ext>
            </p:extLst>
          </p:nvPr>
        </p:nvGraphicFramePr>
        <p:xfrm>
          <a:off x="677158" y="1371600"/>
          <a:ext cx="8594429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974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CCP &amp; Academic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3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762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CCP Payment Information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8" y="3200400"/>
            <a:ext cx="8594429" cy="38315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Tuition for CCP students is covered by the state of NC for Fall &amp; Spring semesters</a:t>
            </a:r>
          </a:p>
          <a:p>
            <a:r>
              <a:rPr lang="en-US" sz="2000" dirty="0" smtClean="0"/>
              <a:t>Non-CMS students are responsible for student CAPS fee, insurance fees, &amp; books</a:t>
            </a:r>
          </a:p>
          <a:p>
            <a:r>
              <a:rPr lang="en-US" sz="2000" dirty="0" smtClean="0"/>
              <a:t>CMS students are responsible for insurance fees &amp; books</a:t>
            </a:r>
          </a:p>
          <a:p>
            <a:pPr lvl="1"/>
            <a:r>
              <a:rPr lang="en-US" sz="2000" dirty="0" smtClean="0"/>
              <a:t>Talk to your CDC about CMS-provided book vouchers</a:t>
            </a:r>
          </a:p>
          <a:p>
            <a:r>
              <a:rPr lang="en-US" sz="2000" dirty="0" smtClean="0"/>
              <a:t>Students are emailed when bills are posted</a:t>
            </a:r>
            <a:endParaRPr lang="en-US" sz="2000" dirty="0"/>
          </a:p>
        </p:txBody>
      </p:sp>
      <p:pic>
        <p:nvPicPr>
          <p:cNvPr id="2050" name="Picture 2" descr="http://www.thepursuitofgreen.com/wp-content/uploads/2013/05/DollarSig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2" y="1544240"/>
            <a:ext cx="3729037" cy="148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52400"/>
            <a:ext cx="8594429" cy="762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Fall 2015 Academic Calendar</a:t>
            </a:r>
            <a:r>
              <a:rPr lang="en-US" sz="2000" dirty="0"/>
              <a:t/>
            </a:r>
            <a:br>
              <a:rPr lang="en-US" sz="20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8" y="1295400"/>
            <a:ext cx="8594429" cy="5181600"/>
          </a:xfrm>
        </p:spPr>
        <p:txBody>
          <a:bodyPr/>
          <a:lstStyle/>
          <a:p>
            <a:r>
              <a:rPr lang="en-US" dirty="0" smtClean="0"/>
              <a:t>All CCP students </a:t>
            </a:r>
            <a:r>
              <a:rPr lang="en-US" u="sng" dirty="0" smtClean="0"/>
              <a:t>must</a:t>
            </a:r>
            <a:r>
              <a:rPr lang="en-US" dirty="0"/>
              <a:t> </a:t>
            </a:r>
            <a:r>
              <a:rPr lang="en-US" dirty="0" smtClean="0"/>
              <a:t>follow the CPCC academic calendar for CPCC courses – you must attend your CPCC classes even if your HS is not in session!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August 17</a:t>
            </a:r>
            <a:r>
              <a:rPr lang="en-US" b="1" baseline="30000" dirty="0" smtClean="0"/>
              <a:t>th</a:t>
            </a:r>
            <a:r>
              <a:rPr lang="en-US" b="1" dirty="0" smtClean="0"/>
              <a:t> -</a:t>
            </a:r>
            <a:r>
              <a:rPr lang="en-US" dirty="0" smtClean="0"/>
              <a:t> </a:t>
            </a:r>
            <a:r>
              <a:rPr lang="en-US" i="1" dirty="0" smtClean="0"/>
              <a:t>Fall classes begin</a:t>
            </a:r>
          </a:p>
          <a:p>
            <a:pPr marL="0" indent="0">
              <a:buNone/>
            </a:pPr>
            <a:r>
              <a:rPr lang="en-US" b="1" dirty="0" smtClean="0"/>
              <a:t>September 7</a:t>
            </a:r>
            <a:r>
              <a:rPr lang="en-US" b="1" baseline="30000" dirty="0" smtClean="0"/>
              <a:t>th</a:t>
            </a:r>
            <a:r>
              <a:rPr lang="en-US" b="1" dirty="0" smtClean="0"/>
              <a:t> -</a:t>
            </a:r>
            <a:r>
              <a:rPr lang="en-US" dirty="0" smtClean="0"/>
              <a:t> </a:t>
            </a:r>
            <a:r>
              <a:rPr lang="en-US" i="1" dirty="0" smtClean="0"/>
              <a:t>Labor Day Holiday, no classes</a:t>
            </a:r>
          </a:p>
          <a:p>
            <a:pPr marL="0" indent="0">
              <a:buNone/>
            </a:pPr>
            <a:r>
              <a:rPr lang="en-US" b="1" dirty="0" smtClean="0"/>
              <a:t>October 9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i="1" dirty="0" smtClean="0"/>
              <a:t>First short session ends</a:t>
            </a:r>
          </a:p>
          <a:p>
            <a:pPr marL="0" indent="0">
              <a:buNone/>
            </a:pPr>
            <a:r>
              <a:rPr lang="en-US" b="1" dirty="0" smtClean="0"/>
              <a:t>October 12</a:t>
            </a:r>
            <a:r>
              <a:rPr lang="en-US" b="1" baseline="30000" dirty="0" smtClean="0"/>
              <a:t>th</a:t>
            </a:r>
            <a:r>
              <a:rPr lang="en-US" b="1" dirty="0"/>
              <a:t>-</a:t>
            </a:r>
            <a:r>
              <a:rPr lang="en-US" b="1" dirty="0" smtClean="0"/>
              <a:t>13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i="1" dirty="0" smtClean="0"/>
              <a:t>Fall Break, no classes</a:t>
            </a:r>
          </a:p>
          <a:p>
            <a:pPr marL="0" indent="0">
              <a:buNone/>
            </a:pPr>
            <a:r>
              <a:rPr lang="en-US" b="1" dirty="0" smtClean="0"/>
              <a:t>October 14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i="1" dirty="0" smtClean="0"/>
              <a:t>Second short session begins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November 26</a:t>
            </a:r>
            <a:r>
              <a:rPr lang="en-US" b="1" baseline="30000" dirty="0" smtClean="0"/>
              <a:t>th</a:t>
            </a:r>
            <a:r>
              <a:rPr lang="en-US" b="1" dirty="0" smtClean="0"/>
              <a:t>-29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i="1" dirty="0" smtClean="0"/>
              <a:t>Thanksgiving Holiday, no classes</a:t>
            </a:r>
          </a:p>
          <a:p>
            <a:pPr marL="0" indent="0">
              <a:buNone/>
            </a:pPr>
            <a:r>
              <a:rPr lang="en-US" b="1" dirty="0" smtClean="0"/>
              <a:t>December 7</a:t>
            </a:r>
            <a:r>
              <a:rPr lang="en-US" b="1" baseline="30000" dirty="0" smtClean="0"/>
              <a:t>th</a:t>
            </a:r>
            <a:r>
              <a:rPr lang="en-US" b="1" dirty="0" smtClean="0"/>
              <a:t>–11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i="1" dirty="0" smtClean="0"/>
              <a:t>Final Exam period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Full academic calendar available @ </a:t>
            </a:r>
            <a:r>
              <a:rPr lang="en-US" dirty="0" smtClean="0">
                <a:hlinkClick r:id="rId2"/>
              </a:rPr>
              <a:t>www.cpcc.edu/calendar/academic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1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332" y="152400"/>
            <a:ext cx="8594429" cy="1320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Your College Transcript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8" y="990601"/>
            <a:ext cx="8594429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Your first class at CPCC starts a college transcript that will follow you through the rest of your academic career – take it seriously!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03131514"/>
              </p:ext>
            </p:extLst>
          </p:nvPr>
        </p:nvGraphicFramePr>
        <p:xfrm>
          <a:off x="1421246" y="1701115"/>
          <a:ext cx="7086600" cy="4945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09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553AA20-4B5D-49AF-879B-967C234CE5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1081</Words>
  <Application>Microsoft Office PowerPoint</Application>
  <PresentationFormat>Custom</PresentationFormat>
  <Paragraphs>213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Palatino Linotype</vt:lpstr>
      <vt:lpstr>Trebuchet MS</vt:lpstr>
      <vt:lpstr>Wingdings 3</vt:lpstr>
      <vt:lpstr>Facet</vt:lpstr>
      <vt:lpstr>Career &amp; College Promise New Student Orientation</vt:lpstr>
      <vt:lpstr>PowerPoint Presentation</vt:lpstr>
      <vt:lpstr>Welcome from our President</vt:lpstr>
      <vt:lpstr>Six campuses to serve our community!</vt:lpstr>
      <vt:lpstr>Quick CPCC Facts</vt:lpstr>
      <vt:lpstr>CCP &amp; Academic Info</vt:lpstr>
      <vt:lpstr>CCP Payment Information</vt:lpstr>
      <vt:lpstr>Fall 2015 Academic Calendar </vt:lpstr>
      <vt:lpstr>Your College Transcript</vt:lpstr>
      <vt:lpstr>CCP Process for Subsequent Semesters</vt:lpstr>
      <vt:lpstr>Family Education Rights &amp; Privacy Act (FERPA)</vt:lpstr>
      <vt:lpstr>Online Resources</vt:lpstr>
      <vt:lpstr>MyCollege</vt:lpstr>
      <vt:lpstr>Student Email</vt:lpstr>
      <vt:lpstr>Blackboard &amp; Moodle</vt:lpstr>
      <vt:lpstr>Campus Resources</vt:lpstr>
      <vt:lpstr>Student ID Cards</vt:lpstr>
      <vt:lpstr>Parking Decals</vt:lpstr>
      <vt:lpstr>CPCC Bookstores</vt:lpstr>
      <vt:lpstr>Student Handbook</vt:lpstr>
      <vt:lpstr>Campus Security</vt:lpstr>
      <vt:lpstr>PowerPoint Presentation</vt:lpstr>
      <vt:lpstr>Student Services</vt:lpstr>
      <vt:lpstr>Advising &amp; Counseling</vt:lpstr>
      <vt:lpstr>Disability Services</vt:lpstr>
      <vt:lpstr>Academic Learning Center</vt:lpstr>
      <vt:lpstr>How to be a Successful Student</vt:lpstr>
      <vt:lpstr>PowerPoint Presentation</vt:lpstr>
      <vt:lpstr>Area Campus Resources Contact the ESS Director at each campus for questions!</vt:lpstr>
      <vt:lpstr>Follow us on social media!</vt:lpstr>
      <vt:lpstr>Questions? Contact me!</vt:lpstr>
      <vt:lpstr>You orientation is not complete yet!  You must complete the New Student Orientation Quiz by copying the below link into your browser and completing the form!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2015-06-25T17:44:22Z</dcterms:created>
  <dcterms:modified xsi:type="dcterms:W3CDTF">2015-10-05T18:20:07Z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TC034605199991</vt:lpwstr>
  </property>
</Properties>
</file>