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41"/>
  </p:notesMasterIdLst>
  <p:sldIdLst>
    <p:sldId id="356" r:id="rId2"/>
    <p:sldId id="324" r:id="rId3"/>
    <p:sldId id="325" r:id="rId4"/>
    <p:sldId id="358" r:id="rId5"/>
    <p:sldId id="326" r:id="rId6"/>
    <p:sldId id="327" r:id="rId7"/>
    <p:sldId id="329" r:id="rId8"/>
    <p:sldId id="331" r:id="rId9"/>
    <p:sldId id="333" r:id="rId10"/>
    <p:sldId id="335" r:id="rId11"/>
    <p:sldId id="336" r:id="rId12"/>
    <p:sldId id="354" r:id="rId13"/>
    <p:sldId id="359" r:id="rId14"/>
    <p:sldId id="338" r:id="rId15"/>
    <p:sldId id="340" r:id="rId16"/>
    <p:sldId id="341" r:id="rId17"/>
    <p:sldId id="342" r:id="rId18"/>
    <p:sldId id="343" r:id="rId19"/>
    <p:sldId id="361" r:id="rId20"/>
    <p:sldId id="344" r:id="rId21"/>
    <p:sldId id="355" r:id="rId22"/>
    <p:sldId id="346" r:id="rId23"/>
    <p:sldId id="347" r:id="rId24"/>
    <p:sldId id="360" r:id="rId25"/>
    <p:sldId id="348" r:id="rId26"/>
    <p:sldId id="349" r:id="rId27"/>
    <p:sldId id="350" r:id="rId28"/>
    <p:sldId id="351" r:id="rId29"/>
    <p:sldId id="352" r:id="rId30"/>
    <p:sldId id="353" r:id="rId31"/>
    <p:sldId id="362" r:id="rId32"/>
    <p:sldId id="314" r:id="rId33"/>
    <p:sldId id="316" r:id="rId34"/>
    <p:sldId id="357" r:id="rId35"/>
    <p:sldId id="321" r:id="rId36"/>
    <p:sldId id="320" r:id="rId37"/>
    <p:sldId id="277" r:id="rId38"/>
    <p:sldId id="278" r:id="rId39"/>
    <p:sldId id="312" r:id="rId40"/>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726" autoAdjust="0"/>
  </p:normalViewPr>
  <p:slideViewPr>
    <p:cSldViewPr>
      <p:cViewPr varScale="1">
        <p:scale>
          <a:sx n="50" d="100"/>
          <a:sy n="50" d="100"/>
        </p:scale>
        <p:origin x="1956" y="4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34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36CBB1-CBC3-466D-A6BF-D60DAA15E5BE}" type="doc">
      <dgm:prSet loTypeId="urn:microsoft.com/office/officeart/2005/8/layout/chart3" loCatId="relationship" qsTypeId="urn:microsoft.com/office/officeart/2005/8/quickstyle/simple1" qsCatId="simple" csTypeId="urn:microsoft.com/office/officeart/2005/8/colors/accent1_2" csCatId="accent1" phldr="1"/>
      <dgm:spPr/>
      <dgm:t>
        <a:bodyPr/>
        <a:lstStyle/>
        <a:p>
          <a:endParaRPr lang="en-US"/>
        </a:p>
      </dgm:t>
    </dgm:pt>
    <dgm:pt modelId="{93AEE709-3F8F-4943-892A-BC8124B7F50C}">
      <dgm:prSet phldrT="[Text]" custT="1"/>
      <dgm:spPr>
        <a:solidFill>
          <a:srgbClr val="B5CC40"/>
        </a:solidFill>
      </dgm:spPr>
      <dgm:t>
        <a:bodyPr/>
        <a:lstStyle/>
        <a:p>
          <a:pPr algn="ctr"/>
          <a:r>
            <a:rPr lang="en-US" sz="2300" b="0" dirty="0">
              <a:latin typeface="Arial" panose="020B0604020202020204" pitchFamily="34" charset="0"/>
              <a:cs typeface="Arial" panose="020B0604020202020204" pitchFamily="34" charset="0"/>
            </a:rPr>
            <a:t>Scholarships</a:t>
          </a:r>
        </a:p>
      </dgm:t>
    </dgm:pt>
    <dgm:pt modelId="{0B6BCCAB-759D-48C8-A3EB-D44192D49530}" type="parTrans" cxnId="{759186AF-B587-4A76-A3E6-FF81C69061DB}">
      <dgm:prSet/>
      <dgm:spPr/>
      <dgm:t>
        <a:bodyPr/>
        <a:lstStyle/>
        <a:p>
          <a:endParaRPr lang="en-US"/>
        </a:p>
      </dgm:t>
    </dgm:pt>
    <dgm:pt modelId="{8AAB3066-894B-4330-B704-75E4EFDD6550}" type="sibTrans" cxnId="{759186AF-B587-4A76-A3E6-FF81C69061DB}">
      <dgm:prSet/>
      <dgm:spPr/>
      <dgm:t>
        <a:bodyPr/>
        <a:lstStyle/>
        <a:p>
          <a:endParaRPr lang="en-US"/>
        </a:p>
      </dgm:t>
    </dgm:pt>
    <dgm:pt modelId="{D95CE349-3738-4D5A-99A4-5E1073DED1B0}">
      <dgm:prSet phldrT="[Text]" custT="1"/>
      <dgm:spPr/>
      <dgm:t>
        <a:bodyPr/>
        <a:lstStyle/>
        <a:p>
          <a:pPr algn="ctr"/>
          <a:r>
            <a:rPr lang="en-US" sz="2400" b="0" dirty="0">
              <a:latin typeface="Arial" panose="020B0604020202020204" pitchFamily="34" charset="0"/>
              <a:cs typeface="Arial" panose="020B0604020202020204" pitchFamily="34" charset="0"/>
            </a:rPr>
            <a:t>Grants</a:t>
          </a:r>
        </a:p>
      </dgm:t>
    </dgm:pt>
    <dgm:pt modelId="{E40D19BE-56FE-4F29-B4C2-97BBD8A4986F}" type="parTrans" cxnId="{D7C0A38E-C48E-47D3-98AA-99BADF7BC202}">
      <dgm:prSet/>
      <dgm:spPr/>
      <dgm:t>
        <a:bodyPr/>
        <a:lstStyle/>
        <a:p>
          <a:endParaRPr lang="en-US"/>
        </a:p>
      </dgm:t>
    </dgm:pt>
    <dgm:pt modelId="{E58D54BF-469A-40FE-A25C-FE27CE2550B7}" type="sibTrans" cxnId="{D7C0A38E-C48E-47D3-98AA-99BADF7BC202}">
      <dgm:prSet/>
      <dgm:spPr/>
      <dgm:t>
        <a:bodyPr/>
        <a:lstStyle/>
        <a:p>
          <a:endParaRPr lang="en-US"/>
        </a:p>
      </dgm:t>
    </dgm:pt>
    <dgm:pt modelId="{500B0A59-87F2-4A5E-86BD-2AF0605CA6DB}">
      <dgm:prSet phldrT="[Text]" custT="1"/>
      <dgm:spPr>
        <a:solidFill>
          <a:srgbClr val="FFC000"/>
        </a:solidFill>
      </dgm:spPr>
      <dgm:t>
        <a:bodyPr/>
        <a:lstStyle/>
        <a:p>
          <a:r>
            <a:rPr lang="en-US" sz="2400" b="0" dirty="0">
              <a:latin typeface="Arial" panose="020B0604020202020204" pitchFamily="34" charset="0"/>
              <a:cs typeface="Arial" panose="020B0604020202020204" pitchFamily="34" charset="0"/>
            </a:rPr>
            <a:t>Work-Study Employment</a:t>
          </a:r>
        </a:p>
      </dgm:t>
    </dgm:pt>
    <dgm:pt modelId="{9CBDA3EC-19C1-4594-9E4A-7798FAD35A6F}" type="parTrans" cxnId="{37C48A63-9A73-4992-95BD-B542C0E2381D}">
      <dgm:prSet/>
      <dgm:spPr/>
      <dgm:t>
        <a:bodyPr/>
        <a:lstStyle/>
        <a:p>
          <a:endParaRPr lang="en-US"/>
        </a:p>
      </dgm:t>
    </dgm:pt>
    <dgm:pt modelId="{6DE1C9DE-F7C8-47F0-8286-2D85A3AD9327}" type="sibTrans" cxnId="{37C48A63-9A73-4992-95BD-B542C0E2381D}">
      <dgm:prSet/>
      <dgm:spPr/>
      <dgm:t>
        <a:bodyPr/>
        <a:lstStyle/>
        <a:p>
          <a:endParaRPr lang="en-US"/>
        </a:p>
      </dgm:t>
    </dgm:pt>
    <dgm:pt modelId="{6C31F773-3646-454F-A9A3-C52ED5F7CDD4}">
      <dgm:prSet phldrT="[Text]" custT="1"/>
      <dgm:spPr>
        <a:solidFill>
          <a:srgbClr val="7030A0"/>
        </a:solidFill>
      </dgm:spPr>
      <dgm:t>
        <a:bodyPr/>
        <a:lstStyle/>
        <a:p>
          <a:r>
            <a:rPr lang="en-US" sz="2400" b="0" dirty="0">
              <a:latin typeface="Arial" panose="020B0604020202020204" pitchFamily="34" charset="0"/>
              <a:cs typeface="Arial" panose="020B0604020202020204" pitchFamily="34" charset="0"/>
            </a:rPr>
            <a:t>Loans</a:t>
          </a:r>
        </a:p>
      </dgm:t>
    </dgm:pt>
    <dgm:pt modelId="{E29E9FEE-1155-49BE-9B37-F135F6015C1C}" type="parTrans" cxnId="{049164F9-7B47-4067-99C6-9F49C202A960}">
      <dgm:prSet/>
      <dgm:spPr/>
      <dgm:t>
        <a:bodyPr/>
        <a:lstStyle/>
        <a:p>
          <a:endParaRPr lang="en-US"/>
        </a:p>
      </dgm:t>
    </dgm:pt>
    <dgm:pt modelId="{25C89F0F-AAA1-4C01-A56E-CA8C09B0032F}" type="sibTrans" cxnId="{049164F9-7B47-4067-99C6-9F49C202A960}">
      <dgm:prSet/>
      <dgm:spPr/>
      <dgm:t>
        <a:bodyPr/>
        <a:lstStyle/>
        <a:p>
          <a:endParaRPr lang="en-US"/>
        </a:p>
      </dgm:t>
    </dgm:pt>
    <dgm:pt modelId="{FDE745A2-7F79-4F00-AEE4-E5E8CE120FF4}" type="pres">
      <dgm:prSet presAssocID="{8D36CBB1-CBC3-466D-A6BF-D60DAA15E5BE}" presName="compositeShape" presStyleCnt="0">
        <dgm:presLayoutVars>
          <dgm:chMax val="7"/>
          <dgm:dir/>
          <dgm:resizeHandles val="exact"/>
        </dgm:presLayoutVars>
      </dgm:prSet>
      <dgm:spPr/>
    </dgm:pt>
    <dgm:pt modelId="{0A25010D-B9FB-441C-816F-969633BB2F10}" type="pres">
      <dgm:prSet presAssocID="{8D36CBB1-CBC3-466D-A6BF-D60DAA15E5BE}" presName="wedge1" presStyleLbl="node1" presStyleIdx="0" presStyleCnt="4" custScaleX="121070" custScaleY="119684" custLinFactNeighborX="-5008" custLinFactNeighborY="4190"/>
      <dgm:spPr/>
    </dgm:pt>
    <dgm:pt modelId="{08CE128E-3488-4049-A092-D34BA9EB4E7C}" type="pres">
      <dgm:prSet presAssocID="{8D36CBB1-CBC3-466D-A6BF-D60DAA15E5BE}" presName="wedge1Tx" presStyleLbl="node1" presStyleIdx="0" presStyleCnt="4">
        <dgm:presLayoutVars>
          <dgm:chMax val="0"/>
          <dgm:chPref val="0"/>
          <dgm:bulletEnabled val="1"/>
        </dgm:presLayoutVars>
      </dgm:prSet>
      <dgm:spPr/>
    </dgm:pt>
    <dgm:pt modelId="{12A9E0E2-F062-49BB-8602-5660ED6764EF}" type="pres">
      <dgm:prSet presAssocID="{8D36CBB1-CBC3-466D-A6BF-D60DAA15E5BE}" presName="wedge2" presStyleLbl="node1" presStyleIdx="1" presStyleCnt="4" custScaleX="118386" custScaleY="116827"/>
      <dgm:spPr/>
    </dgm:pt>
    <dgm:pt modelId="{F0B36185-53C5-4A55-9BAF-4621CB0D6D45}" type="pres">
      <dgm:prSet presAssocID="{8D36CBB1-CBC3-466D-A6BF-D60DAA15E5BE}" presName="wedge2Tx" presStyleLbl="node1" presStyleIdx="1" presStyleCnt="4">
        <dgm:presLayoutVars>
          <dgm:chMax val="0"/>
          <dgm:chPref val="0"/>
          <dgm:bulletEnabled val="1"/>
        </dgm:presLayoutVars>
      </dgm:prSet>
      <dgm:spPr/>
    </dgm:pt>
    <dgm:pt modelId="{D437C0E5-3883-4F51-8AF0-A5736AFED719}" type="pres">
      <dgm:prSet presAssocID="{8D36CBB1-CBC3-466D-A6BF-D60DAA15E5BE}" presName="wedge3" presStyleLbl="node1" presStyleIdx="2" presStyleCnt="4" custScaleX="120620" custScaleY="115906"/>
      <dgm:spPr/>
    </dgm:pt>
    <dgm:pt modelId="{1988F05A-0E94-4B63-B620-2D4BF49F0D2C}" type="pres">
      <dgm:prSet presAssocID="{8D36CBB1-CBC3-466D-A6BF-D60DAA15E5BE}" presName="wedge3Tx" presStyleLbl="node1" presStyleIdx="2" presStyleCnt="4">
        <dgm:presLayoutVars>
          <dgm:chMax val="0"/>
          <dgm:chPref val="0"/>
          <dgm:bulletEnabled val="1"/>
        </dgm:presLayoutVars>
      </dgm:prSet>
      <dgm:spPr/>
    </dgm:pt>
    <dgm:pt modelId="{9229149F-801D-4F67-9D73-4C2AACCF82D7}" type="pres">
      <dgm:prSet presAssocID="{8D36CBB1-CBC3-466D-A6BF-D60DAA15E5BE}" presName="wedge4" presStyleLbl="node1" presStyleIdx="3" presStyleCnt="4" custScaleX="122781" custScaleY="121519"/>
      <dgm:spPr/>
    </dgm:pt>
    <dgm:pt modelId="{4CF97A5B-7EF3-4CE7-B9AA-ED7F1D335326}" type="pres">
      <dgm:prSet presAssocID="{8D36CBB1-CBC3-466D-A6BF-D60DAA15E5BE}" presName="wedge4Tx" presStyleLbl="node1" presStyleIdx="3" presStyleCnt="4">
        <dgm:presLayoutVars>
          <dgm:chMax val="0"/>
          <dgm:chPref val="0"/>
          <dgm:bulletEnabled val="1"/>
        </dgm:presLayoutVars>
      </dgm:prSet>
      <dgm:spPr/>
    </dgm:pt>
  </dgm:ptLst>
  <dgm:cxnLst>
    <dgm:cxn modelId="{92F4250D-D8A3-44A8-A050-4AFC013B663E}" type="presOf" srcId="{6C31F773-3646-454F-A9A3-C52ED5F7CDD4}" destId="{9229149F-801D-4F67-9D73-4C2AACCF82D7}" srcOrd="0" destOrd="0" presId="urn:microsoft.com/office/officeart/2005/8/layout/chart3"/>
    <dgm:cxn modelId="{8AF9B813-459C-4C70-90EA-2C9D5291ADF4}" type="presOf" srcId="{500B0A59-87F2-4A5E-86BD-2AF0605CA6DB}" destId="{D437C0E5-3883-4F51-8AF0-A5736AFED719}" srcOrd="0" destOrd="0" presId="urn:microsoft.com/office/officeart/2005/8/layout/chart3"/>
    <dgm:cxn modelId="{1E128230-C63A-4F60-B36D-46381D8D99A2}" type="presOf" srcId="{93AEE709-3F8F-4943-892A-BC8124B7F50C}" destId="{08CE128E-3488-4049-A092-D34BA9EB4E7C}" srcOrd="1" destOrd="0" presId="urn:microsoft.com/office/officeart/2005/8/layout/chart3"/>
    <dgm:cxn modelId="{A8D82735-53CE-41A7-9F3A-4660720644B0}" type="presOf" srcId="{6C31F773-3646-454F-A9A3-C52ED5F7CDD4}" destId="{4CF97A5B-7EF3-4CE7-B9AA-ED7F1D335326}" srcOrd="1" destOrd="0" presId="urn:microsoft.com/office/officeart/2005/8/layout/chart3"/>
    <dgm:cxn modelId="{37C48A63-9A73-4992-95BD-B542C0E2381D}" srcId="{8D36CBB1-CBC3-466D-A6BF-D60DAA15E5BE}" destId="{500B0A59-87F2-4A5E-86BD-2AF0605CA6DB}" srcOrd="2" destOrd="0" parTransId="{9CBDA3EC-19C1-4594-9E4A-7798FAD35A6F}" sibTransId="{6DE1C9DE-F7C8-47F0-8286-2D85A3AD9327}"/>
    <dgm:cxn modelId="{AC487A74-0258-4239-A7BB-494C559794A1}" type="presOf" srcId="{D95CE349-3738-4D5A-99A4-5E1073DED1B0}" destId="{F0B36185-53C5-4A55-9BAF-4621CB0D6D45}" srcOrd="1" destOrd="0" presId="urn:microsoft.com/office/officeart/2005/8/layout/chart3"/>
    <dgm:cxn modelId="{40794275-62F2-48D6-9F21-A84220C255DE}" type="presOf" srcId="{93AEE709-3F8F-4943-892A-BC8124B7F50C}" destId="{0A25010D-B9FB-441C-816F-969633BB2F10}" srcOrd="0" destOrd="0" presId="urn:microsoft.com/office/officeart/2005/8/layout/chart3"/>
    <dgm:cxn modelId="{D7C0A38E-C48E-47D3-98AA-99BADF7BC202}" srcId="{8D36CBB1-CBC3-466D-A6BF-D60DAA15E5BE}" destId="{D95CE349-3738-4D5A-99A4-5E1073DED1B0}" srcOrd="1" destOrd="0" parTransId="{E40D19BE-56FE-4F29-B4C2-97BBD8A4986F}" sibTransId="{E58D54BF-469A-40FE-A25C-FE27CE2550B7}"/>
    <dgm:cxn modelId="{759186AF-B587-4A76-A3E6-FF81C69061DB}" srcId="{8D36CBB1-CBC3-466D-A6BF-D60DAA15E5BE}" destId="{93AEE709-3F8F-4943-892A-BC8124B7F50C}" srcOrd="0" destOrd="0" parTransId="{0B6BCCAB-759D-48C8-A3EB-D44192D49530}" sibTransId="{8AAB3066-894B-4330-B704-75E4EFDD6550}"/>
    <dgm:cxn modelId="{1A50AEDD-B732-47F4-B0E3-A88EA3C484A3}" type="presOf" srcId="{500B0A59-87F2-4A5E-86BD-2AF0605CA6DB}" destId="{1988F05A-0E94-4B63-B620-2D4BF49F0D2C}" srcOrd="1" destOrd="0" presId="urn:microsoft.com/office/officeart/2005/8/layout/chart3"/>
    <dgm:cxn modelId="{16F4ABED-8ABE-47B4-9165-0EB4DB19D06E}" type="presOf" srcId="{D95CE349-3738-4D5A-99A4-5E1073DED1B0}" destId="{12A9E0E2-F062-49BB-8602-5660ED6764EF}" srcOrd="0" destOrd="0" presId="urn:microsoft.com/office/officeart/2005/8/layout/chart3"/>
    <dgm:cxn modelId="{BFCA64F2-8854-4D3E-9A03-AF3723F58874}" type="presOf" srcId="{8D36CBB1-CBC3-466D-A6BF-D60DAA15E5BE}" destId="{FDE745A2-7F79-4F00-AEE4-E5E8CE120FF4}" srcOrd="0" destOrd="0" presId="urn:microsoft.com/office/officeart/2005/8/layout/chart3"/>
    <dgm:cxn modelId="{049164F9-7B47-4067-99C6-9F49C202A960}" srcId="{8D36CBB1-CBC3-466D-A6BF-D60DAA15E5BE}" destId="{6C31F773-3646-454F-A9A3-C52ED5F7CDD4}" srcOrd="3" destOrd="0" parTransId="{E29E9FEE-1155-49BE-9B37-F135F6015C1C}" sibTransId="{25C89F0F-AAA1-4C01-A56E-CA8C09B0032F}"/>
    <dgm:cxn modelId="{7AA2C558-4264-4E8F-948F-5E2CB449D813}" type="presParOf" srcId="{FDE745A2-7F79-4F00-AEE4-E5E8CE120FF4}" destId="{0A25010D-B9FB-441C-816F-969633BB2F10}" srcOrd="0" destOrd="0" presId="urn:microsoft.com/office/officeart/2005/8/layout/chart3"/>
    <dgm:cxn modelId="{4CA3BC85-59BC-40F9-AF91-925D41BC76B7}" type="presParOf" srcId="{FDE745A2-7F79-4F00-AEE4-E5E8CE120FF4}" destId="{08CE128E-3488-4049-A092-D34BA9EB4E7C}" srcOrd="1" destOrd="0" presId="urn:microsoft.com/office/officeart/2005/8/layout/chart3"/>
    <dgm:cxn modelId="{3490A645-1BC8-41E5-8E83-699CDBE2943C}" type="presParOf" srcId="{FDE745A2-7F79-4F00-AEE4-E5E8CE120FF4}" destId="{12A9E0E2-F062-49BB-8602-5660ED6764EF}" srcOrd="2" destOrd="0" presId="urn:microsoft.com/office/officeart/2005/8/layout/chart3"/>
    <dgm:cxn modelId="{976A72FE-2741-435E-9385-C9CF1A380C77}" type="presParOf" srcId="{FDE745A2-7F79-4F00-AEE4-E5E8CE120FF4}" destId="{F0B36185-53C5-4A55-9BAF-4621CB0D6D45}" srcOrd="3" destOrd="0" presId="urn:microsoft.com/office/officeart/2005/8/layout/chart3"/>
    <dgm:cxn modelId="{F189B293-6CAD-44D2-B76A-F37D03024531}" type="presParOf" srcId="{FDE745A2-7F79-4F00-AEE4-E5E8CE120FF4}" destId="{D437C0E5-3883-4F51-8AF0-A5736AFED719}" srcOrd="4" destOrd="0" presId="urn:microsoft.com/office/officeart/2005/8/layout/chart3"/>
    <dgm:cxn modelId="{BB6F6ABC-6BED-4344-A220-3CDBCB4D04B7}" type="presParOf" srcId="{FDE745A2-7F79-4F00-AEE4-E5E8CE120FF4}" destId="{1988F05A-0E94-4B63-B620-2D4BF49F0D2C}" srcOrd="5" destOrd="0" presId="urn:microsoft.com/office/officeart/2005/8/layout/chart3"/>
    <dgm:cxn modelId="{597D5C7C-8C75-40C1-AB41-CA7269AA1144}" type="presParOf" srcId="{FDE745A2-7F79-4F00-AEE4-E5E8CE120FF4}" destId="{9229149F-801D-4F67-9D73-4C2AACCF82D7}" srcOrd="6" destOrd="0" presId="urn:microsoft.com/office/officeart/2005/8/layout/chart3"/>
    <dgm:cxn modelId="{886D86F2-0A4E-4808-9C76-C913008B1A3E}" type="presParOf" srcId="{FDE745A2-7F79-4F00-AEE4-E5E8CE120FF4}" destId="{4CF97A5B-7EF3-4CE7-B9AA-ED7F1D335326}" srcOrd="7"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7BE417-03EF-4697-9F53-959049A083A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6FEDE659-102A-4A7C-86FD-956EB086DA44}">
      <dgm:prSet phldrT="[Text]" custT="1"/>
      <dgm:spPr>
        <a:solidFill>
          <a:srgbClr val="7030A0"/>
        </a:solidFill>
      </dgm:spPr>
      <dgm:t>
        <a:bodyPr/>
        <a:lstStyle/>
        <a:p>
          <a:r>
            <a:rPr lang="en-US" sz="3200" dirty="0">
              <a:latin typeface="Arial" panose="020B0604020202020204" pitchFamily="34" charset="0"/>
              <a:cs typeface="Arial" panose="020B0604020202020204" pitchFamily="34" charset="0"/>
            </a:rPr>
            <a:t>FAFSA on the Web (FOTW)</a:t>
          </a:r>
        </a:p>
      </dgm:t>
    </dgm:pt>
    <dgm:pt modelId="{57C99ED7-F3A6-4A4C-8908-696A30FDBC85}" type="parTrans" cxnId="{774A15A6-2132-4299-BFFA-858378114CD3}">
      <dgm:prSet/>
      <dgm:spPr/>
      <dgm:t>
        <a:bodyPr/>
        <a:lstStyle/>
        <a:p>
          <a:endParaRPr lang="en-US">
            <a:latin typeface="Arial" panose="020B0604020202020204" pitchFamily="34" charset="0"/>
            <a:cs typeface="Arial" panose="020B0604020202020204" pitchFamily="34" charset="0"/>
          </a:endParaRPr>
        </a:p>
      </dgm:t>
    </dgm:pt>
    <dgm:pt modelId="{C8D0EA10-ED53-472A-97F4-0DC7E4B1AE63}" type="sibTrans" cxnId="{774A15A6-2132-4299-BFFA-858378114CD3}">
      <dgm:prSet/>
      <dgm:spPr>
        <a:ln>
          <a:solidFill>
            <a:srgbClr val="005B99"/>
          </a:solidFill>
        </a:ln>
      </dgm:spPr>
      <dgm:t>
        <a:bodyPr/>
        <a:lstStyle/>
        <a:p>
          <a:endParaRPr lang="en-US">
            <a:latin typeface="Arial" panose="020B0604020202020204" pitchFamily="34" charset="0"/>
            <a:cs typeface="Arial" panose="020B0604020202020204" pitchFamily="34" charset="0"/>
          </a:endParaRPr>
        </a:p>
      </dgm:t>
    </dgm:pt>
    <dgm:pt modelId="{2FDB22CA-2DA2-442B-80D9-7DC4DC4F0393}">
      <dgm:prSet phldrT="[Text]" custT="1"/>
      <dgm:spPr>
        <a:solidFill>
          <a:srgbClr val="009900"/>
        </a:solidFill>
      </dgm:spPr>
      <dgm:t>
        <a:bodyPr/>
        <a:lstStyle/>
        <a:p>
          <a:r>
            <a:rPr lang="en-US" sz="3200" dirty="0">
              <a:latin typeface="Arial" panose="020B0604020202020204" pitchFamily="34" charset="0"/>
              <a:cs typeface="Arial" panose="020B0604020202020204" pitchFamily="34" charset="0"/>
            </a:rPr>
            <a:t>myStudentAid mobile app</a:t>
          </a:r>
        </a:p>
      </dgm:t>
    </dgm:pt>
    <dgm:pt modelId="{5C2176DC-9CBF-42F1-AC72-6F145D5E1C1A}" type="parTrans" cxnId="{C77D272D-3F67-45CD-9A0D-130131ABAC77}">
      <dgm:prSet/>
      <dgm:spPr/>
      <dgm:t>
        <a:bodyPr/>
        <a:lstStyle/>
        <a:p>
          <a:endParaRPr lang="en-US">
            <a:latin typeface="Arial" panose="020B0604020202020204" pitchFamily="34" charset="0"/>
            <a:cs typeface="Arial" panose="020B0604020202020204" pitchFamily="34" charset="0"/>
          </a:endParaRPr>
        </a:p>
      </dgm:t>
    </dgm:pt>
    <dgm:pt modelId="{A3B6C7A8-FDFA-4468-9335-52543041142B}" type="sibTrans" cxnId="{C77D272D-3F67-45CD-9A0D-130131ABAC77}">
      <dgm:prSet/>
      <dgm:spPr/>
      <dgm:t>
        <a:bodyPr/>
        <a:lstStyle/>
        <a:p>
          <a:endParaRPr lang="en-US">
            <a:latin typeface="Arial" panose="020B0604020202020204" pitchFamily="34" charset="0"/>
            <a:cs typeface="Arial" panose="020B0604020202020204" pitchFamily="34" charset="0"/>
          </a:endParaRPr>
        </a:p>
      </dgm:t>
    </dgm:pt>
    <dgm:pt modelId="{B998C87C-37CB-4181-81BB-B718E64A31DC}">
      <dgm:prSet phldrT="[Text]" custT="1"/>
      <dgm:spPr>
        <a:solidFill>
          <a:srgbClr val="005B99"/>
        </a:solidFill>
      </dgm:spPr>
      <dgm:t>
        <a:bodyPr/>
        <a:lstStyle/>
        <a:p>
          <a:r>
            <a:rPr lang="en-US" sz="3200" dirty="0">
              <a:latin typeface="Arial" panose="020B0604020202020204" pitchFamily="34" charset="0"/>
              <a:cs typeface="Arial" panose="020B0604020202020204" pitchFamily="34" charset="0"/>
            </a:rPr>
            <a:t>Paper or PDF FAFSA</a:t>
          </a:r>
        </a:p>
      </dgm:t>
    </dgm:pt>
    <dgm:pt modelId="{A46FBCF7-CBBD-42CB-ABE6-B39FB231303B}" type="parTrans" cxnId="{990301A7-F508-47A5-8197-63833C205B38}">
      <dgm:prSet/>
      <dgm:spPr/>
      <dgm:t>
        <a:bodyPr/>
        <a:lstStyle/>
        <a:p>
          <a:endParaRPr lang="en-US">
            <a:latin typeface="Arial" panose="020B0604020202020204" pitchFamily="34" charset="0"/>
            <a:cs typeface="Arial" panose="020B0604020202020204" pitchFamily="34" charset="0"/>
          </a:endParaRPr>
        </a:p>
      </dgm:t>
    </dgm:pt>
    <dgm:pt modelId="{5FCA6945-1E4A-4662-A20D-FA7A2FDF0F5B}" type="sibTrans" cxnId="{990301A7-F508-47A5-8197-63833C205B38}">
      <dgm:prSet/>
      <dgm:spPr/>
      <dgm:t>
        <a:bodyPr/>
        <a:lstStyle/>
        <a:p>
          <a:endParaRPr lang="en-US">
            <a:latin typeface="Arial" panose="020B0604020202020204" pitchFamily="34" charset="0"/>
            <a:cs typeface="Arial" panose="020B0604020202020204" pitchFamily="34" charset="0"/>
          </a:endParaRPr>
        </a:p>
      </dgm:t>
    </dgm:pt>
    <dgm:pt modelId="{40B5EE47-6841-4D92-B336-2664B6935F65}">
      <dgm:prSet custT="1"/>
      <dgm:spPr>
        <a:solidFill>
          <a:schemeClr val="accent6">
            <a:lumMod val="75000"/>
          </a:schemeClr>
        </a:solidFill>
      </dgm:spPr>
      <dgm:t>
        <a:bodyPr/>
        <a:lstStyle/>
        <a:p>
          <a:r>
            <a:rPr lang="en-US" sz="3200" dirty="0">
              <a:latin typeface="Arial" panose="020B0604020202020204" pitchFamily="34" charset="0"/>
              <a:cs typeface="Arial" panose="020B0604020202020204" pitchFamily="34" charset="0"/>
            </a:rPr>
            <a:t>FAA Access to CPS Online  </a:t>
          </a:r>
        </a:p>
      </dgm:t>
    </dgm:pt>
    <dgm:pt modelId="{5E61E652-25AE-4D46-AD2A-0FF048F319AA}" type="parTrans" cxnId="{0AED214F-C43B-4D8F-AFAE-B71AE7D9CB0F}">
      <dgm:prSet/>
      <dgm:spPr/>
      <dgm:t>
        <a:bodyPr/>
        <a:lstStyle/>
        <a:p>
          <a:endParaRPr lang="en-US"/>
        </a:p>
      </dgm:t>
    </dgm:pt>
    <dgm:pt modelId="{34A42829-1E80-4C37-ABAE-D36B8E833DAE}" type="sibTrans" cxnId="{0AED214F-C43B-4D8F-AFAE-B71AE7D9CB0F}">
      <dgm:prSet/>
      <dgm:spPr/>
      <dgm:t>
        <a:bodyPr/>
        <a:lstStyle/>
        <a:p>
          <a:endParaRPr lang="en-US"/>
        </a:p>
      </dgm:t>
    </dgm:pt>
    <dgm:pt modelId="{AFA56675-EB12-4AB7-A0F2-DD6F8436F2C3}">
      <dgm:prSet phldrT="[Text]" custT="1"/>
      <dgm:spPr>
        <a:solidFill>
          <a:schemeClr val="accent2">
            <a:lumMod val="75000"/>
          </a:schemeClr>
        </a:solidFill>
      </dgm:spPr>
      <dgm:t>
        <a:bodyPr/>
        <a:lstStyle/>
        <a:p>
          <a:r>
            <a:rPr lang="en-US" sz="3200" dirty="0">
              <a:latin typeface="Arial" panose="020B0604020202020204" pitchFamily="34" charset="0"/>
              <a:cs typeface="Arial" panose="020B0604020202020204" pitchFamily="34" charset="0"/>
            </a:rPr>
            <a:t>FAFSA on the Phone (FOTP)</a:t>
          </a:r>
        </a:p>
      </dgm:t>
    </dgm:pt>
    <dgm:pt modelId="{2F283BD2-8B51-4312-82E9-690F1640D185}" type="parTrans" cxnId="{15FF2B80-8500-4E82-B04D-5AC2AEDF8145}">
      <dgm:prSet/>
      <dgm:spPr/>
      <dgm:t>
        <a:bodyPr/>
        <a:lstStyle/>
        <a:p>
          <a:endParaRPr lang="en-US"/>
        </a:p>
      </dgm:t>
    </dgm:pt>
    <dgm:pt modelId="{583B73C7-693F-4B94-A19C-38A9FCF6FDD9}" type="sibTrans" cxnId="{15FF2B80-8500-4E82-B04D-5AC2AEDF8145}">
      <dgm:prSet/>
      <dgm:spPr/>
      <dgm:t>
        <a:bodyPr/>
        <a:lstStyle/>
        <a:p>
          <a:endParaRPr lang="en-US"/>
        </a:p>
      </dgm:t>
    </dgm:pt>
    <dgm:pt modelId="{EC7C29F2-E48D-49B2-8F3C-8CF882BAAE46}" type="pres">
      <dgm:prSet presAssocID="{277BE417-03EF-4697-9F53-959049A083A9}" presName="Name0" presStyleCnt="0">
        <dgm:presLayoutVars>
          <dgm:chMax val="7"/>
          <dgm:chPref val="7"/>
          <dgm:dir/>
        </dgm:presLayoutVars>
      </dgm:prSet>
      <dgm:spPr/>
    </dgm:pt>
    <dgm:pt modelId="{4DACA730-C81C-4697-87A3-6CF51FAA60C5}" type="pres">
      <dgm:prSet presAssocID="{277BE417-03EF-4697-9F53-959049A083A9}" presName="Name1" presStyleCnt="0"/>
      <dgm:spPr/>
    </dgm:pt>
    <dgm:pt modelId="{32594E5E-6164-46EE-8D62-2057AF3D682B}" type="pres">
      <dgm:prSet presAssocID="{277BE417-03EF-4697-9F53-959049A083A9}" presName="cycle" presStyleCnt="0"/>
      <dgm:spPr/>
    </dgm:pt>
    <dgm:pt modelId="{D4E5EBB4-4443-40BC-9DD5-049D8072D240}" type="pres">
      <dgm:prSet presAssocID="{277BE417-03EF-4697-9F53-959049A083A9}" presName="srcNode" presStyleLbl="node1" presStyleIdx="0" presStyleCnt="5"/>
      <dgm:spPr/>
    </dgm:pt>
    <dgm:pt modelId="{4CCD4D92-CB6F-4FFF-924A-C5CEE4869F8D}" type="pres">
      <dgm:prSet presAssocID="{277BE417-03EF-4697-9F53-959049A083A9}" presName="conn" presStyleLbl="parChTrans1D2" presStyleIdx="0" presStyleCnt="1"/>
      <dgm:spPr/>
    </dgm:pt>
    <dgm:pt modelId="{906AA4CF-0ED2-4FF9-81BF-77B8079E4AA5}" type="pres">
      <dgm:prSet presAssocID="{277BE417-03EF-4697-9F53-959049A083A9}" presName="extraNode" presStyleLbl="node1" presStyleIdx="0" presStyleCnt="5"/>
      <dgm:spPr/>
    </dgm:pt>
    <dgm:pt modelId="{C4B01E35-4295-4EA2-9E5F-980532AB6CE5}" type="pres">
      <dgm:prSet presAssocID="{277BE417-03EF-4697-9F53-959049A083A9}" presName="dstNode" presStyleLbl="node1" presStyleIdx="0" presStyleCnt="5"/>
      <dgm:spPr/>
    </dgm:pt>
    <dgm:pt modelId="{F2738B41-2685-4679-BD58-CDECA3A82757}" type="pres">
      <dgm:prSet presAssocID="{6FEDE659-102A-4A7C-86FD-956EB086DA44}" presName="text_1" presStyleLbl="node1" presStyleIdx="0" presStyleCnt="5">
        <dgm:presLayoutVars>
          <dgm:bulletEnabled val="1"/>
        </dgm:presLayoutVars>
      </dgm:prSet>
      <dgm:spPr/>
    </dgm:pt>
    <dgm:pt modelId="{8D47F348-DFC3-43B3-86C2-7507DA9A4320}" type="pres">
      <dgm:prSet presAssocID="{6FEDE659-102A-4A7C-86FD-956EB086DA44}" presName="accent_1" presStyleCnt="0"/>
      <dgm:spPr/>
    </dgm:pt>
    <dgm:pt modelId="{85B04281-9A45-4F2A-ADFB-2AFDD8F4A1E8}" type="pres">
      <dgm:prSet presAssocID="{6FEDE659-102A-4A7C-86FD-956EB086DA44}" presName="accentRepeatNode" presStyleLbl="solidFgAcc1" presStyleIdx="0" presStyleCnt="5"/>
      <dgm:spPr/>
    </dgm:pt>
    <dgm:pt modelId="{FC52576A-7CE8-4868-A78B-36FB5DE236BC}" type="pres">
      <dgm:prSet presAssocID="{2FDB22CA-2DA2-442B-80D9-7DC4DC4F0393}" presName="text_2" presStyleLbl="node1" presStyleIdx="1" presStyleCnt="5">
        <dgm:presLayoutVars>
          <dgm:bulletEnabled val="1"/>
        </dgm:presLayoutVars>
      </dgm:prSet>
      <dgm:spPr/>
    </dgm:pt>
    <dgm:pt modelId="{C5992036-4F06-43C2-A900-C381F698221E}" type="pres">
      <dgm:prSet presAssocID="{2FDB22CA-2DA2-442B-80D9-7DC4DC4F0393}" presName="accent_2" presStyleCnt="0"/>
      <dgm:spPr/>
    </dgm:pt>
    <dgm:pt modelId="{00BA28D8-042E-4858-A087-98FC2E379814}" type="pres">
      <dgm:prSet presAssocID="{2FDB22CA-2DA2-442B-80D9-7DC4DC4F0393}" presName="accentRepeatNode" presStyleLbl="solidFgAcc1" presStyleIdx="1" presStyleCnt="5"/>
      <dgm:spPr/>
    </dgm:pt>
    <dgm:pt modelId="{AE4527A6-D6AE-4CE4-8AAD-FF15FB11E02D}" type="pres">
      <dgm:prSet presAssocID="{B998C87C-37CB-4181-81BB-B718E64A31DC}" presName="text_3" presStyleLbl="node1" presStyleIdx="2" presStyleCnt="5">
        <dgm:presLayoutVars>
          <dgm:bulletEnabled val="1"/>
        </dgm:presLayoutVars>
      </dgm:prSet>
      <dgm:spPr/>
    </dgm:pt>
    <dgm:pt modelId="{B7F504A6-E6F9-4419-90F0-30DBAAACD715}" type="pres">
      <dgm:prSet presAssocID="{B998C87C-37CB-4181-81BB-B718E64A31DC}" presName="accent_3" presStyleCnt="0"/>
      <dgm:spPr/>
    </dgm:pt>
    <dgm:pt modelId="{297862ED-8CDE-4ECE-9964-09915C801F19}" type="pres">
      <dgm:prSet presAssocID="{B998C87C-37CB-4181-81BB-B718E64A31DC}" presName="accentRepeatNode" presStyleLbl="solidFgAcc1" presStyleIdx="2" presStyleCnt="5"/>
      <dgm:spPr/>
    </dgm:pt>
    <dgm:pt modelId="{CA0BA264-5FDD-4D80-98C4-8BFA3A26E17C}" type="pres">
      <dgm:prSet presAssocID="{AFA56675-EB12-4AB7-A0F2-DD6F8436F2C3}" presName="text_4" presStyleLbl="node1" presStyleIdx="3" presStyleCnt="5">
        <dgm:presLayoutVars>
          <dgm:bulletEnabled val="1"/>
        </dgm:presLayoutVars>
      </dgm:prSet>
      <dgm:spPr/>
    </dgm:pt>
    <dgm:pt modelId="{9E7B7903-AA80-4054-BC5C-4D4820C546E1}" type="pres">
      <dgm:prSet presAssocID="{AFA56675-EB12-4AB7-A0F2-DD6F8436F2C3}" presName="accent_4" presStyleCnt="0"/>
      <dgm:spPr/>
    </dgm:pt>
    <dgm:pt modelId="{8D1E3182-96F9-438C-AF7C-A268279CF296}" type="pres">
      <dgm:prSet presAssocID="{AFA56675-EB12-4AB7-A0F2-DD6F8436F2C3}" presName="accentRepeatNode" presStyleLbl="solidFgAcc1" presStyleIdx="3" presStyleCnt="5"/>
      <dgm:spPr/>
    </dgm:pt>
    <dgm:pt modelId="{B001E0F5-DE18-42BD-ADE0-A12A80B0A607}" type="pres">
      <dgm:prSet presAssocID="{40B5EE47-6841-4D92-B336-2664B6935F65}" presName="text_5" presStyleLbl="node1" presStyleIdx="4" presStyleCnt="5">
        <dgm:presLayoutVars>
          <dgm:bulletEnabled val="1"/>
        </dgm:presLayoutVars>
      </dgm:prSet>
      <dgm:spPr/>
    </dgm:pt>
    <dgm:pt modelId="{62F121B6-B37E-46E3-85B0-A66DA300585D}" type="pres">
      <dgm:prSet presAssocID="{40B5EE47-6841-4D92-B336-2664B6935F65}" presName="accent_5" presStyleCnt="0"/>
      <dgm:spPr/>
    </dgm:pt>
    <dgm:pt modelId="{8C0C7A27-A2B1-4BEA-B7D5-48CDAADCFF7A}" type="pres">
      <dgm:prSet presAssocID="{40B5EE47-6841-4D92-B336-2664B6935F65}" presName="accentRepeatNode" presStyleLbl="solidFgAcc1" presStyleIdx="4" presStyleCnt="5"/>
      <dgm:spPr/>
    </dgm:pt>
  </dgm:ptLst>
  <dgm:cxnLst>
    <dgm:cxn modelId="{02743E26-C4D1-4ACE-A1E3-C6A334BC3DA1}" type="presOf" srcId="{C8D0EA10-ED53-472A-97F4-0DC7E4B1AE63}" destId="{4CCD4D92-CB6F-4FFF-924A-C5CEE4869F8D}" srcOrd="0" destOrd="0" presId="urn:microsoft.com/office/officeart/2008/layout/VerticalCurvedList"/>
    <dgm:cxn modelId="{C77D272D-3F67-45CD-9A0D-130131ABAC77}" srcId="{277BE417-03EF-4697-9F53-959049A083A9}" destId="{2FDB22CA-2DA2-442B-80D9-7DC4DC4F0393}" srcOrd="1" destOrd="0" parTransId="{5C2176DC-9CBF-42F1-AC72-6F145D5E1C1A}" sibTransId="{A3B6C7A8-FDFA-4468-9335-52543041142B}"/>
    <dgm:cxn modelId="{26C7DE5C-C8B9-47C4-B630-B1DA24A279EA}" type="presOf" srcId="{40B5EE47-6841-4D92-B336-2664B6935F65}" destId="{B001E0F5-DE18-42BD-ADE0-A12A80B0A607}" srcOrd="0" destOrd="0" presId="urn:microsoft.com/office/officeart/2008/layout/VerticalCurvedList"/>
    <dgm:cxn modelId="{E6F9AD49-FE03-4F75-B0A1-5316FA7D02DB}" type="presOf" srcId="{AFA56675-EB12-4AB7-A0F2-DD6F8436F2C3}" destId="{CA0BA264-5FDD-4D80-98C4-8BFA3A26E17C}" srcOrd="0" destOrd="0" presId="urn:microsoft.com/office/officeart/2008/layout/VerticalCurvedList"/>
    <dgm:cxn modelId="{0AED214F-C43B-4D8F-AFAE-B71AE7D9CB0F}" srcId="{277BE417-03EF-4697-9F53-959049A083A9}" destId="{40B5EE47-6841-4D92-B336-2664B6935F65}" srcOrd="4" destOrd="0" parTransId="{5E61E652-25AE-4D46-AD2A-0FF048F319AA}" sibTransId="{34A42829-1E80-4C37-ABAE-D36B8E833DAE}"/>
    <dgm:cxn modelId="{15FF2B80-8500-4E82-B04D-5AC2AEDF8145}" srcId="{277BE417-03EF-4697-9F53-959049A083A9}" destId="{AFA56675-EB12-4AB7-A0F2-DD6F8436F2C3}" srcOrd="3" destOrd="0" parTransId="{2F283BD2-8B51-4312-82E9-690F1640D185}" sibTransId="{583B73C7-693F-4B94-A19C-38A9FCF6FDD9}"/>
    <dgm:cxn modelId="{58F02896-5764-4D22-8844-630C71F7067E}" type="presOf" srcId="{2FDB22CA-2DA2-442B-80D9-7DC4DC4F0393}" destId="{FC52576A-7CE8-4868-A78B-36FB5DE236BC}" srcOrd="0" destOrd="0" presId="urn:microsoft.com/office/officeart/2008/layout/VerticalCurvedList"/>
    <dgm:cxn modelId="{774A15A6-2132-4299-BFFA-858378114CD3}" srcId="{277BE417-03EF-4697-9F53-959049A083A9}" destId="{6FEDE659-102A-4A7C-86FD-956EB086DA44}" srcOrd="0" destOrd="0" parTransId="{57C99ED7-F3A6-4A4C-8908-696A30FDBC85}" sibTransId="{C8D0EA10-ED53-472A-97F4-0DC7E4B1AE63}"/>
    <dgm:cxn modelId="{990301A7-F508-47A5-8197-63833C205B38}" srcId="{277BE417-03EF-4697-9F53-959049A083A9}" destId="{B998C87C-37CB-4181-81BB-B718E64A31DC}" srcOrd="2" destOrd="0" parTransId="{A46FBCF7-CBBD-42CB-ABE6-B39FB231303B}" sibTransId="{5FCA6945-1E4A-4662-A20D-FA7A2FDF0F5B}"/>
    <dgm:cxn modelId="{313487CF-7EA7-436B-8130-E9F41A49A937}" type="presOf" srcId="{6FEDE659-102A-4A7C-86FD-956EB086DA44}" destId="{F2738B41-2685-4679-BD58-CDECA3A82757}" srcOrd="0" destOrd="0" presId="urn:microsoft.com/office/officeart/2008/layout/VerticalCurvedList"/>
    <dgm:cxn modelId="{02CB90D6-2DAA-4450-B2B2-1D5301DC656B}" type="presOf" srcId="{B998C87C-37CB-4181-81BB-B718E64A31DC}" destId="{AE4527A6-D6AE-4CE4-8AAD-FF15FB11E02D}" srcOrd="0" destOrd="0" presId="urn:microsoft.com/office/officeart/2008/layout/VerticalCurvedList"/>
    <dgm:cxn modelId="{1E3B27FD-FAAE-4BFA-AE80-6B30C976255F}" type="presOf" srcId="{277BE417-03EF-4697-9F53-959049A083A9}" destId="{EC7C29F2-E48D-49B2-8F3C-8CF882BAAE46}" srcOrd="0" destOrd="0" presId="urn:microsoft.com/office/officeart/2008/layout/VerticalCurvedList"/>
    <dgm:cxn modelId="{525EBDAA-499C-4CA7-8761-B57BA7852A66}" type="presParOf" srcId="{EC7C29F2-E48D-49B2-8F3C-8CF882BAAE46}" destId="{4DACA730-C81C-4697-87A3-6CF51FAA60C5}" srcOrd="0" destOrd="0" presId="urn:microsoft.com/office/officeart/2008/layout/VerticalCurvedList"/>
    <dgm:cxn modelId="{7F41C8F0-8DAE-4F7D-A4F4-AF14806B5624}" type="presParOf" srcId="{4DACA730-C81C-4697-87A3-6CF51FAA60C5}" destId="{32594E5E-6164-46EE-8D62-2057AF3D682B}" srcOrd="0" destOrd="0" presId="urn:microsoft.com/office/officeart/2008/layout/VerticalCurvedList"/>
    <dgm:cxn modelId="{516E67D1-FCC1-4F0F-886C-A09EE06FA203}" type="presParOf" srcId="{32594E5E-6164-46EE-8D62-2057AF3D682B}" destId="{D4E5EBB4-4443-40BC-9DD5-049D8072D240}" srcOrd="0" destOrd="0" presId="urn:microsoft.com/office/officeart/2008/layout/VerticalCurvedList"/>
    <dgm:cxn modelId="{66DB0E4F-AA6D-48BB-AB44-D85DE337A881}" type="presParOf" srcId="{32594E5E-6164-46EE-8D62-2057AF3D682B}" destId="{4CCD4D92-CB6F-4FFF-924A-C5CEE4869F8D}" srcOrd="1" destOrd="0" presId="urn:microsoft.com/office/officeart/2008/layout/VerticalCurvedList"/>
    <dgm:cxn modelId="{F50900FF-52C3-4CEF-BE77-88B2578A8F29}" type="presParOf" srcId="{32594E5E-6164-46EE-8D62-2057AF3D682B}" destId="{906AA4CF-0ED2-4FF9-81BF-77B8079E4AA5}" srcOrd="2" destOrd="0" presId="urn:microsoft.com/office/officeart/2008/layout/VerticalCurvedList"/>
    <dgm:cxn modelId="{289A9D51-CA9D-4F18-9C13-E6C6AD65AF02}" type="presParOf" srcId="{32594E5E-6164-46EE-8D62-2057AF3D682B}" destId="{C4B01E35-4295-4EA2-9E5F-980532AB6CE5}" srcOrd="3" destOrd="0" presId="urn:microsoft.com/office/officeart/2008/layout/VerticalCurvedList"/>
    <dgm:cxn modelId="{47FEB92E-919F-467E-A8DB-24729373353D}" type="presParOf" srcId="{4DACA730-C81C-4697-87A3-6CF51FAA60C5}" destId="{F2738B41-2685-4679-BD58-CDECA3A82757}" srcOrd="1" destOrd="0" presId="urn:microsoft.com/office/officeart/2008/layout/VerticalCurvedList"/>
    <dgm:cxn modelId="{B66A5D3E-8E56-435E-9C9A-04753719962D}" type="presParOf" srcId="{4DACA730-C81C-4697-87A3-6CF51FAA60C5}" destId="{8D47F348-DFC3-43B3-86C2-7507DA9A4320}" srcOrd="2" destOrd="0" presId="urn:microsoft.com/office/officeart/2008/layout/VerticalCurvedList"/>
    <dgm:cxn modelId="{CFA3414E-CB8E-454D-947B-636E7342AD88}" type="presParOf" srcId="{8D47F348-DFC3-43B3-86C2-7507DA9A4320}" destId="{85B04281-9A45-4F2A-ADFB-2AFDD8F4A1E8}" srcOrd="0" destOrd="0" presId="urn:microsoft.com/office/officeart/2008/layout/VerticalCurvedList"/>
    <dgm:cxn modelId="{C7956611-0710-4C5A-8966-6631E03B3204}" type="presParOf" srcId="{4DACA730-C81C-4697-87A3-6CF51FAA60C5}" destId="{FC52576A-7CE8-4868-A78B-36FB5DE236BC}" srcOrd="3" destOrd="0" presId="urn:microsoft.com/office/officeart/2008/layout/VerticalCurvedList"/>
    <dgm:cxn modelId="{C98C539B-55A5-4DFF-84AD-8DC07FF1F636}" type="presParOf" srcId="{4DACA730-C81C-4697-87A3-6CF51FAA60C5}" destId="{C5992036-4F06-43C2-A900-C381F698221E}" srcOrd="4" destOrd="0" presId="urn:microsoft.com/office/officeart/2008/layout/VerticalCurvedList"/>
    <dgm:cxn modelId="{5FB00DDA-A76A-4A2C-BD42-08FD42BDB2D5}" type="presParOf" srcId="{C5992036-4F06-43C2-A900-C381F698221E}" destId="{00BA28D8-042E-4858-A087-98FC2E379814}" srcOrd="0" destOrd="0" presId="urn:microsoft.com/office/officeart/2008/layout/VerticalCurvedList"/>
    <dgm:cxn modelId="{687D0DE4-3407-4525-9DBA-B6E91E039108}" type="presParOf" srcId="{4DACA730-C81C-4697-87A3-6CF51FAA60C5}" destId="{AE4527A6-D6AE-4CE4-8AAD-FF15FB11E02D}" srcOrd="5" destOrd="0" presId="urn:microsoft.com/office/officeart/2008/layout/VerticalCurvedList"/>
    <dgm:cxn modelId="{E76A35BA-FAEE-48B5-A300-4434C6750041}" type="presParOf" srcId="{4DACA730-C81C-4697-87A3-6CF51FAA60C5}" destId="{B7F504A6-E6F9-4419-90F0-30DBAAACD715}" srcOrd="6" destOrd="0" presId="urn:microsoft.com/office/officeart/2008/layout/VerticalCurvedList"/>
    <dgm:cxn modelId="{C3A9E97B-31C2-47C4-AD38-47A47274A5BA}" type="presParOf" srcId="{B7F504A6-E6F9-4419-90F0-30DBAAACD715}" destId="{297862ED-8CDE-4ECE-9964-09915C801F19}" srcOrd="0" destOrd="0" presId="urn:microsoft.com/office/officeart/2008/layout/VerticalCurvedList"/>
    <dgm:cxn modelId="{EB1667D6-836B-4F04-91B3-70C4E32A0662}" type="presParOf" srcId="{4DACA730-C81C-4697-87A3-6CF51FAA60C5}" destId="{CA0BA264-5FDD-4D80-98C4-8BFA3A26E17C}" srcOrd="7" destOrd="0" presId="urn:microsoft.com/office/officeart/2008/layout/VerticalCurvedList"/>
    <dgm:cxn modelId="{C91813D6-9712-4D44-86DB-9B18AFBDF509}" type="presParOf" srcId="{4DACA730-C81C-4697-87A3-6CF51FAA60C5}" destId="{9E7B7903-AA80-4054-BC5C-4D4820C546E1}" srcOrd="8" destOrd="0" presId="urn:microsoft.com/office/officeart/2008/layout/VerticalCurvedList"/>
    <dgm:cxn modelId="{220FC4A0-8314-4436-BCB7-97D39B34F860}" type="presParOf" srcId="{9E7B7903-AA80-4054-BC5C-4D4820C546E1}" destId="{8D1E3182-96F9-438C-AF7C-A268279CF296}" srcOrd="0" destOrd="0" presId="urn:microsoft.com/office/officeart/2008/layout/VerticalCurvedList"/>
    <dgm:cxn modelId="{3D4E21B4-13DC-48E5-AC54-44D6D11D4CA9}" type="presParOf" srcId="{4DACA730-C81C-4697-87A3-6CF51FAA60C5}" destId="{B001E0F5-DE18-42BD-ADE0-A12A80B0A607}" srcOrd="9" destOrd="0" presId="urn:microsoft.com/office/officeart/2008/layout/VerticalCurvedList"/>
    <dgm:cxn modelId="{13A501F4-D944-4367-819A-BE8862D12803}" type="presParOf" srcId="{4DACA730-C81C-4697-87A3-6CF51FAA60C5}" destId="{62F121B6-B37E-46E3-85B0-A66DA300585D}" srcOrd="10" destOrd="0" presId="urn:microsoft.com/office/officeart/2008/layout/VerticalCurvedList"/>
    <dgm:cxn modelId="{CF01F1AE-838C-455F-BCA1-F3E598536B1A}" type="presParOf" srcId="{62F121B6-B37E-46E3-85B0-A66DA300585D}" destId="{8C0C7A27-A2B1-4BEA-B7D5-48CDAADCFF7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8C5EFF-9053-4376-9EEC-D9EBC395BE0F}"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0F81FF52-536F-40DB-A4B6-C4E48ED31DDF}">
      <dgm:prSet/>
      <dgm:spPr>
        <a:solidFill>
          <a:schemeClr val="accent5">
            <a:lumMod val="50000"/>
          </a:schemeClr>
        </a:solidFill>
        <a:ln>
          <a:solidFill>
            <a:srgbClr val="3B4311"/>
          </a:solidFill>
        </a:ln>
      </dgm:spPr>
      <dgm:t>
        <a:bodyPr/>
        <a:lstStyle/>
        <a:p>
          <a:r>
            <a:rPr lang="en-US" dirty="0"/>
            <a:t>Certain tax filers cannot use the </a:t>
          </a:r>
        </a:p>
        <a:p>
          <a:r>
            <a:rPr lang="en-US" dirty="0"/>
            <a:t>IRS Data Retrieval Tool</a:t>
          </a:r>
        </a:p>
      </dgm:t>
    </dgm:pt>
    <dgm:pt modelId="{263D5951-AD9F-498E-856E-4AE76114A566}" type="parTrans" cxnId="{D50EBD9C-3D03-4D66-A920-4D6CA7584931}">
      <dgm:prSet/>
      <dgm:spPr/>
      <dgm:t>
        <a:bodyPr/>
        <a:lstStyle/>
        <a:p>
          <a:endParaRPr lang="en-US"/>
        </a:p>
      </dgm:t>
    </dgm:pt>
    <dgm:pt modelId="{A32F12A8-317D-4CC6-B27A-DBD4E5D82F50}" type="sibTrans" cxnId="{D50EBD9C-3D03-4D66-A920-4D6CA7584931}">
      <dgm:prSet/>
      <dgm:spPr/>
      <dgm:t>
        <a:bodyPr/>
        <a:lstStyle/>
        <a:p>
          <a:endParaRPr lang="en-US"/>
        </a:p>
      </dgm:t>
    </dgm:pt>
    <dgm:pt modelId="{2A255BCD-0BF0-483D-96E4-E6D8BFEA52FE}">
      <dgm:prSet/>
      <dgm:spPr>
        <a:solidFill>
          <a:schemeClr val="tx1">
            <a:lumMod val="50000"/>
            <a:lumOff val="50000"/>
          </a:schemeClr>
        </a:solidFill>
      </dgm:spPr>
      <dgm:t>
        <a:bodyPr/>
        <a:lstStyle/>
        <a:p>
          <a:r>
            <a:rPr lang="en-US" dirty="0">
              <a:latin typeface="Arial" panose="020B0604020202020204" pitchFamily="34" charset="0"/>
              <a:cs typeface="Arial" panose="020B0604020202020204" pitchFamily="34" charset="0"/>
            </a:rPr>
            <a:t>Did not indicate on FAFSA a tax return was completed</a:t>
          </a:r>
        </a:p>
      </dgm:t>
    </dgm:pt>
    <dgm:pt modelId="{5D76D5C5-CE60-440D-B387-8C7E57F18E9E}" type="parTrans" cxnId="{A4401B19-1522-4DEA-955F-B7A994020912}">
      <dgm:prSet/>
      <dgm:spPr/>
      <dgm:t>
        <a:bodyPr/>
        <a:lstStyle/>
        <a:p>
          <a:endParaRPr lang="en-US"/>
        </a:p>
      </dgm:t>
    </dgm:pt>
    <dgm:pt modelId="{175EBD24-D57C-45A7-9535-F7152F2852ED}" type="sibTrans" cxnId="{A4401B19-1522-4DEA-955F-B7A994020912}">
      <dgm:prSet/>
      <dgm:spPr/>
      <dgm:t>
        <a:bodyPr/>
        <a:lstStyle/>
        <a:p>
          <a:endParaRPr lang="en-US"/>
        </a:p>
      </dgm:t>
    </dgm:pt>
    <dgm:pt modelId="{0AE15FA1-BA45-49C6-8E65-46B7DE86F3EC}">
      <dgm:prSet/>
      <dgm:spPr>
        <a:solidFill>
          <a:schemeClr val="tx1">
            <a:lumMod val="50000"/>
            <a:lumOff val="50000"/>
          </a:schemeClr>
        </a:solidFill>
      </dgm:spPr>
      <dgm:t>
        <a:bodyPr/>
        <a:lstStyle/>
        <a:p>
          <a:r>
            <a:rPr lang="en-US" dirty="0">
              <a:latin typeface="Arial" panose="020B0604020202020204" pitchFamily="34" charset="0"/>
              <a:cs typeface="Arial" panose="020B0604020202020204" pitchFamily="34" charset="0"/>
            </a:rPr>
            <a:t>Marriage date is January 2019, or later</a:t>
          </a:r>
        </a:p>
      </dgm:t>
    </dgm:pt>
    <dgm:pt modelId="{E7F4D3C9-E357-46F6-9041-5BDB80291D1F}" type="parTrans" cxnId="{DC5C08B8-09C6-41D8-AB73-A4F8BD5E69DC}">
      <dgm:prSet/>
      <dgm:spPr/>
      <dgm:t>
        <a:bodyPr/>
        <a:lstStyle/>
        <a:p>
          <a:endParaRPr lang="en-US"/>
        </a:p>
      </dgm:t>
    </dgm:pt>
    <dgm:pt modelId="{7681AEC3-0533-488C-9AD0-E86BECD4A283}" type="sibTrans" cxnId="{DC5C08B8-09C6-41D8-AB73-A4F8BD5E69DC}">
      <dgm:prSet/>
      <dgm:spPr/>
      <dgm:t>
        <a:bodyPr/>
        <a:lstStyle/>
        <a:p>
          <a:endParaRPr lang="en-US"/>
        </a:p>
      </dgm:t>
    </dgm:pt>
    <dgm:pt modelId="{E0F438C5-B74D-49B8-B4A0-4E9D6A688D2A}">
      <dgm:prSet/>
      <dgm:spPr>
        <a:solidFill>
          <a:schemeClr val="tx1">
            <a:lumMod val="50000"/>
            <a:lumOff val="50000"/>
          </a:schemeClr>
        </a:solidFill>
      </dgm:spPr>
      <dgm:t>
        <a:bodyPr/>
        <a:lstStyle/>
        <a:p>
          <a:r>
            <a:rPr lang="en-US" dirty="0">
              <a:latin typeface="Arial" panose="020B0604020202020204" pitchFamily="34" charset="0"/>
              <a:cs typeface="Arial" panose="020B0604020202020204" pitchFamily="34" charset="0"/>
            </a:rPr>
            <a:t>First three digits of the SSN are 666</a:t>
          </a:r>
        </a:p>
      </dgm:t>
    </dgm:pt>
    <dgm:pt modelId="{DC26DA5E-0935-431F-89F6-7564046A677F}" type="parTrans" cxnId="{2ADB7592-111C-49FC-A325-D46C3DD19C27}">
      <dgm:prSet/>
      <dgm:spPr/>
      <dgm:t>
        <a:bodyPr/>
        <a:lstStyle/>
        <a:p>
          <a:endParaRPr lang="en-US"/>
        </a:p>
      </dgm:t>
    </dgm:pt>
    <dgm:pt modelId="{E980A363-4A04-43E3-9C19-B8559CE1E202}" type="sibTrans" cxnId="{2ADB7592-111C-49FC-A325-D46C3DD19C27}">
      <dgm:prSet/>
      <dgm:spPr/>
      <dgm:t>
        <a:bodyPr/>
        <a:lstStyle/>
        <a:p>
          <a:endParaRPr lang="en-US"/>
        </a:p>
      </dgm:t>
    </dgm:pt>
    <dgm:pt modelId="{A64E9A79-1E66-4466-8E00-24181C4B552A}">
      <dgm:prSet/>
      <dgm:spPr>
        <a:solidFill>
          <a:schemeClr val="tx1">
            <a:lumMod val="50000"/>
            <a:lumOff val="50000"/>
          </a:schemeClr>
        </a:solidFill>
      </dgm:spPr>
      <dgm:t>
        <a:bodyPr/>
        <a:lstStyle/>
        <a:p>
          <a:r>
            <a:rPr lang="en-US" dirty="0">
              <a:latin typeface="Arial" panose="020B0604020202020204" pitchFamily="34" charset="0"/>
              <a:cs typeface="Arial" panose="020B0604020202020204" pitchFamily="34" charset="0"/>
            </a:rPr>
            <a:t>Filed a non-U.S. tax return</a:t>
          </a:r>
        </a:p>
      </dgm:t>
    </dgm:pt>
    <dgm:pt modelId="{D4BD6447-7AD2-444E-8270-EE9DE3CA86E9}" type="parTrans" cxnId="{AA53AF19-6727-49A4-B876-EBEE300E1003}">
      <dgm:prSet/>
      <dgm:spPr/>
      <dgm:t>
        <a:bodyPr/>
        <a:lstStyle/>
        <a:p>
          <a:endParaRPr lang="en-US"/>
        </a:p>
      </dgm:t>
    </dgm:pt>
    <dgm:pt modelId="{F905D5C6-3682-4F50-BD85-A47BD5F401B1}" type="sibTrans" cxnId="{AA53AF19-6727-49A4-B876-EBEE300E1003}">
      <dgm:prSet/>
      <dgm:spPr/>
      <dgm:t>
        <a:bodyPr/>
        <a:lstStyle/>
        <a:p>
          <a:endParaRPr lang="en-US"/>
        </a:p>
      </dgm:t>
    </dgm:pt>
    <dgm:pt modelId="{D898F009-08BE-4028-8107-06406E6FBDC9}">
      <dgm:prSet/>
      <dgm:spPr>
        <a:solidFill>
          <a:schemeClr val="tx1">
            <a:lumMod val="50000"/>
            <a:lumOff val="50000"/>
          </a:schemeClr>
        </a:solidFill>
      </dgm:spPr>
      <dgm:t>
        <a:bodyPr/>
        <a:lstStyle/>
        <a:p>
          <a:r>
            <a:rPr lang="en-US" dirty="0">
              <a:latin typeface="Arial" panose="020B0604020202020204" pitchFamily="34" charset="0"/>
              <a:cs typeface="Arial" panose="020B0604020202020204" pitchFamily="34" charset="0"/>
            </a:rPr>
            <a:t>Married and filed as head of household, or filed separate returns</a:t>
          </a:r>
        </a:p>
      </dgm:t>
    </dgm:pt>
    <dgm:pt modelId="{F1CBBCE2-BF8A-47BA-952A-D338522831F8}" type="parTrans" cxnId="{E0C0BB6C-7420-47FD-9517-68C126CA1EBE}">
      <dgm:prSet/>
      <dgm:spPr/>
      <dgm:t>
        <a:bodyPr/>
        <a:lstStyle/>
        <a:p>
          <a:endParaRPr lang="en-US"/>
        </a:p>
      </dgm:t>
    </dgm:pt>
    <dgm:pt modelId="{E66D69B7-BE8F-4D40-8BD1-8601F57236C6}" type="sibTrans" cxnId="{E0C0BB6C-7420-47FD-9517-68C126CA1EBE}">
      <dgm:prSet/>
      <dgm:spPr/>
      <dgm:t>
        <a:bodyPr/>
        <a:lstStyle/>
        <a:p>
          <a:endParaRPr lang="en-US"/>
        </a:p>
      </dgm:t>
    </dgm:pt>
    <dgm:pt modelId="{24FA7423-780A-4ADB-9AB4-21898780D5CE}">
      <dgm:prSet/>
      <dgm:spPr>
        <a:solidFill>
          <a:schemeClr val="tx1">
            <a:lumMod val="50000"/>
            <a:lumOff val="50000"/>
          </a:schemeClr>
        </a:solidFill>
      </dgm:spPr>
      <dgm:t>
        <a:bodyPr/>
        <a:lstStyle/>
        <a:p>
          <a:r>
            <a:rPr lang="en-US" dirty="0">
              <a:latin typeface="Arial" panose="020B0604020202020204" pitchFamily="34" charset="0"/>
              <a:cs typeface="Arial" panose="020B0604020202020204" pitchFamily="34" charset="0"/>
            </a:rPr>
            <a:t>Neither married parent entered a valid SSN</a:t>
          </a:r>
        </a:p>
      </dgm:t>
    </dgm:pt>
    <dgm:pt modelId="{5BC799F9-1174-4469-BEC2-BB49B35AEBE0}" type="parTrans" cxnId="{7572EBF4-1B04-4FDA-BAFB-049D08FD4DC1}">
      <dgm:prSet/>
      <dgm:spPr/>
      <dgm:t>
        <a:bodyPr/>
        <a:lstStyle/>
        <a:p>
          <a:endParaRPr lang="en-US"/>
        </a:p>
      </dgm:t>
    </dgm:pt>
    <dgm:pt modelId="{A7E1910F-ED3F-44D4-99E7-D0AF395AFB18}" type="sibTrans" cxnId="{7572EBF4-1B04-4FDA-BAFB-049D08FD4DC1}">
      <dgm:prSet/>
      <dgm:spPr/>
      <dgm:t>
        <a:bodyPr/>
        <a:lstStyle/>
        <a:p>
          <a:endParaRPr lang="en-US"/>
        </a:p>
      </dgm:t>
    </dgm:pt>
    <dgm:pt modelId="{366AE46E-54A1-46C7-8302-02F8E013220E}">
      <dgm:prSet/>
      <dgm:spPr>
        <a:solidFill>
          <a:schemeClr val="tx1">
            <a:lumMod val="50000"/>
            <a:lumOff val="50000"/>
          </a:schemeClr>
        </a:solidFill>
      </dgm:spPr>
      <dgm:t>
        <a:bodyPr/>
        <a:lstStyle/>
        <a:p>
          <a:r>
            <a:rPr lang="en-US" dirty="0">
              <a:latin typeface="Arial" panose="020B0604020202020204" pitchFamily="34" charset="0"/>
              <a:cs typeface="Arial" panose="020B0604020202020204" pitchFamily="34" charset="0"/>
            </a:rPr>
            <a:t>Non-married parent or both married parents entered all zeroes for the SSN</a:t>
          </a:r>
        </a:p>
      </dgm:t>
    </dgm:pt>
    <dgm:pt modelId="{C9BD7727-3057-412F-BA8E-7A68954F65B4}" type="parTrans" cxnId="{B22A32FF-14AF-4EFC-86B2-209ED19D4AA1}">
      <dgm:prSet/>
      <dgm:spPr/>
      <dgm:t>
        <a:bodyPr/>
        <a:lstStyle/>
        <a:p>
          <a:endParaRPr lang="en-US"/>
        </a:p>
      </dgm:t>
    </dgm:pt>
    <dgm:pt modelId="{74B001D5-F46A-4714-8788-0D0432FE50C0}" type="sibTrans" cxnId="{B22A32FF-14AF-4EFC-86B2-209ED19D4AA1}">
      <dgm:prSet/>
      <dgm:spPr/>
      <dgm:t>
        <a:bodyPr/>
        <a:lstStyle/>
        <a:p>
          <a:endParaRPr lang="en-US"/>
        </a:p>
      </dgm:t>
    </dgm:pt>
    <dgm:pt modelId="{57F9FCD9-3BA1-46FE-9A86-98F8EC167EF4}" type="pres">
      <dgm:prSet presAssocID="{068C5EFF-9053-4376-9EEC-D9EBC395BE0F}" presName="composite" presStyleCnt="0">
        <dgm:presLayoutVars>
          <dgm:chMax val="1"/>
          <dgm:dir/>
          <dgm:resizeHandles val="exact"/>
        </dgm:presLayoutVars>
      </dgm:prSet>
      <dgm:spPr/>
    </dgm:pt>
    <dgm:pt modelId="{32E2B2D4-5D81-4E02-BF5F-CA5FC3672B12}" type="pres">
      <dgm:prSet presAssocID="{0F81FF52-536F-40DB-A4B6-C4E48ED31DDF}" presName="roof" presStyleLbl="dkBgShp" presStyleIdx="0" presStyleCnt="2"/>
      <dgm:spPr/>
    </dgm:pt>
    <dgm:pt modelId="{1AF5C997-57E5-49AB-913E-B40A9C402D87}" type="pres">
      <dgm:prSet presAssocID="{0F81FF52-536F-40DB-A4B6-C4E48ED31DDF}" presName="pillars" presStyleCnt="0"/>
      <dgm:spPr/>
    </dgm:pt>
    <dgm:pt modelId="{4D5791FB-88AE-4085-BF06-6168C6E23C57}" type="pres">
      <dgm:prSet presAssocID="{0F81FF52-536F-40DB-A4B6-C4E48ED31DDF}" presName="pillar1" presStyleLbl="node1" presStyleIdx="0" presStyleCnt="7">
        <dgm:presLayoutVars>
          <dgm:bulletEnabled val="1"/>
        </dgm:presLayoutVars>
      </dgm:prSet>
      <dgm:spPr/>
    </dgm:pt>
    <dgm:pt modelId="{10E998BF-0381-477E-AAE8-B755529DF6D1}" type="pres">
      <dgm:prSet presAssocID="{0AE15FA1-BA45-49C6-8E65-46B7DE86F3EC}" presName="pillarX" presStyleLbl="node1" presStyleIdx="1" presStyleCnt="7">
        <dgm:presLayoutVars>
          <dgm:bulletEnabled val="1"/>
        </dgm:presLayoutVars>
      </dgm:prSet>
      <dgm:spPr/>
    </dgm:pt>
    <dgm:pt modelId="{58829F29-8EC1-4265-A142-EAD87D1B180B}" type="pres">
      <dgm:prSet presAssocID="{E0F438C5-B74D-49B8-B4A0-4E9D6A688D2A}" presName="pillarX" presStyleLbl="node1" presStyleIdx="2" presStyleCnt="7">
        <dgm:presLayoutVars>
          <dgm:bulletEnabled val="1"/>
        </dgm:presLayoutVars>
      </dgm:prSet>
      <dgm:spPr/>
    </dgm:pt>
    <dgm:pt modelId="{82F5335F-6E72-4F66-A0C0-843B5C20B1F0}" type="pres">
      <dgm:prSet presAssocID="{A64E9A79-1E66-4466-8E00-24181C4B552A}" presName="pillarX" presStyleLbl="node1" presStyleIdx="3" presStyleCnt="7">
        <dgm:presLayoutVars>
          <dgm:bulletEnabled val="1"/>
        </dgm:presLayoutVars>
      </dgm:prSet>
      <dgm:spPr/>
    </dgm:pt>
    <dgm:pt modelId="{0FD0CE40-12DE-4F3E-A162-5D510837C7AF}" type="pres">
      <dgm:prSet presAssocID="{D898F009-08BE-4028-8107-06406E6FBDC9}" presName="pillarX" presStyleLbl="node1" presStyleIdx="4" presStyleCnt="7">
        <dgm:presLayoutVars>
          <dgm:bulletEnabled val="1"/>
        </dgm:presLayoutVars>
      </dgm:prSet>
      <dgm:spPr/>
    </dgm:pt>
    <dgm:pt modelId="{B487B1B9-6CE1-4570-9F42-E88FB51EE26F}" type="pres">
      <dgm:prSet presAssocID="{24FA7423-780A-4ADB-9AB4-21898780D5CE}" presName="pillarX" presStyleLbl="node1" presStyleIdx="5" presStyleCnt="7">
        <dgm:presLayoutVars>
          <dgm:bulletEnabled val="1"/>
        </dgm:presLayoutVars>
      </dgm:prSet>
      <dgm:spPr/>
    </dgm:pt>
    <dgm:pt modelId="{B31ABA9C-E4A3-48F6-BA97-577BC1FC89D9}" type="pres">
      <dgm:prSet presAssocID="{366AE46E-54A1-46C7-8302-02F8E013220E}" presName="pillarX" presStyleLbl="node1" presStyleIdx="6" presStyleCnt="7">
        <dgm:presLayoutVars>
          <dgm:bulletEnabled val="1"/>
        </dgm:presLayoutVars>
      </dgm:prSet>
      <dgm:spPr/>
    </dgm:pt>
    <dgm:pt modelId="{87A24CA5-A769-4AD8-9829-CACB8FAAEB88}" type="pres">
      <dgm:prSet presAssocID="{0F81FF52-536F-40DB-A4B6-C4E48ED31DDF}" presName="base" presStyleLbl="dkBgShp" presStyleIdx="1" presStyleCnt="2" custLinFactNeighborY="43978"/>
      <dgm:spPr>
        <a:solidFill>
          <a:schemeClr val="tx2">
            <a:lumMod val="75000"/>
          </a:schemeClr>
        </a:solidFill>
        <a:ln>
          <a:solidFill>
            <a:schemeClr val="bg1"/>
          </a:solidFill>
        </a:ln>
      </dgm:spPr>
    </dgm:pt>
  </dgm:ptLst>
  <dgm:cxnLst>
    <dgm:cxn modelId="{36FE0912-7DCC-4B09-A0C1-6901868EEF0B}" type="presOf" srcId="{0AE15FA1-BA45-49C6-8E65-46B7DE86F3EC}" destId="{10E998BF-0381-477E-AAE8-B755529DF6D1}" srcOrd="0" destOrd="0" presId="urn:microsoft.com/office/officeart/2005/8/layout/hList3"/>
    <dgm:cxn modelId="{01C0B016-3681-4615-B016-7AFE90C503C7}" type="presOf" srcId="{068C5EFF-9053-4376-9EEC-D9EBC395BE0F}" destId="{57F9FCD9-3BA1-46FE-9A86-98F8EC167EF4}" srcOrd="0" destOrd="0" presId="urn:microsoft.com/office/officeart/2005/8/layout/hList3"/>
    <dgm:cxn modelId="{A4401B19-1522-4DEA-955F-B7A994020912}" srcId="{0F81FF52-536F-40DB-A4B6-C4E48ED31DDF}" destId="{2A255BCD-0BF0-483D-96E4-E6D8BFEA52FE}" srcOrd="0" destOrd="0" parTransId="{5D76D5C5-CE60-440D-B387-8C7E57F18E9E}" sibTransId="{175EBD24-D57C-45A7-9535-F7152F2852ED}"/>
    <dgm:cxn modelId="{AA53AF19-6727-49A4-B876-EBEE300E1003}" srcId="{0F81FF52-536F-40DB-A4B6-C4E48ED31DDF}" destId="{A64E9A79-1E66-4466-8E00-24181C4B552A}" srcOrd="3" destOrd="0" parTransId="{D4BD6447-7AD2-444E-8270-EE9DE3CA86E9}" sibTransId="{F905D5C6-3682-4F50-BD85-A47BD5F401B1}"/>
    <dgm:cxn modelId="{E128BB36-9A51-4F2C-A7DA-235C338869B6}" type="presOf" srcId="{E0F438C5-B74D-49B8-B4A0-4E9D6A688D2A}" destId="{58829F29-8EC1-4265-A142-EAD87D1B180B}" srcOrd="0" destOrd="0" presId="urn:microsoft.com/office/officeart/2005/8/layout/hList3"/>
    <dgm:cxn modelId="{7DE3333A-0E7D-4298-9312-586589D6410D}" type="presOf" srcId="{A64E9A79-1E66-4466-8E00-24181C4B552A}" destId="{82F5335F-6E72-4F66-A0C0-843B5C20B1F0}" srcOrd="0" destOrd="0" presId="urn:microsoft.com/office/officeart/2005/8/layout/hList3"/>
    <dgm:cxn modelId="{E0C0BB6C-7420-47FD-9517-68C126CA1EBE}" srcId="{0F81FF52-536F-40DB-A4B6-C4E48ED31DDF}" destId="{D898F009-08BE-4028-8107-06406E6FBDC9}" srcOrd="4" destOrd="0" parTransId="{F1CBBCE2-BF8A-47BA-952A-D338522831F8}" sibTransId="{E66D69B7-BE8F-4D40-8BD1-8601F57236C6}"/>
    <dgm:cxn modelId="{6E7DC988-28C6-4990-9511-21B723D5B3B2}" type="presOf" srcId="{366AE46E-54A1-46C7-8302-02F8E013220E}" destId="{B31ABA9C-E4A3-48F6-BA97-577BC1FC89D9}" srcOrd="0" destOrd="0" presId="urn:microsoft.com/office/officeart/2005/8/layout/hList3"/>
    <dgm:cxn modelId="{CEFE2D90-121E-4C91-AFD1-02354009BE55}" type="presOf" srcId="{0F81FF52-536F-40DB-A4B6-C4E48ED31DDF}" destId="{32E2B2D4-5D81-4E02-BF5F-CA5FC3672B12}" srcOrd="0" destOrd="0" presId="urn:microsoft.com/office/officeart/2005/8/layout/hList3"/>
    <dgm:cxn modelId="{2ADB7592-111C-49FC-A325-D46C3DD19C27}" srcId="{0F81FF52-536F-40DB-A4B6-C4E48ED31DDF}" destId="{E0F438C5-B74D-49B8-B4A0-4E9D6A688D2A}" srcOrd="2" destOrd="0" parTransId="{DC26DA5E-0935-431F-89F6-7564046A677F}" sibTransId="{E980A363-4A04-43E3-9C19-B8559CE1E202}"/>
    <dgm:cxn modelId="{D50EBD9C-3D03-4D66-A920-4D6CA7584931}" srcId="{068C5EFF-9053-4376-9EEC-D9EBC395BE0F}" destId="{0F81FF52-536F-40DB-A4B6-C4E48ED31DDF}" srcOrd="0" destOrd="0" parTransId="{263D5951-AD9F-498E-856E-4AE76114A566}" sibTransId="{A32F12A8-317D-4CC6-B27A-DBD4E5D82F50}"/>
    <dgm:cxn modelId="{DC5C08B8-09C6-41D8-AB73-A4F8BD5E69DC}" srcId="{0F81FF52-536F-40DB-A4B6-C4E48ED31DDF}" destId="{0AE15FA1-BA45-49C6-8E65-46B7DE86F3EC}" srcOrd="1" destOrd="0" parTransId="{E7F4D3C9-E357-46F6-9041-5BDB80291D1F}" sibTransId="{7681AEC3-0533-488C-9AD0-E86BECD4A283}"/>
    <dgm:cxn modelId="{3D7BE7C1-34F7-4D0B-BB09-3F5B42DC45FF}" type="presOf" srcId="{24FA7423-780A-4ADB-9AB4-21898780D5CE}" destId="{B487B1B9-6CE1-4570-9F42-E88FB51EE26F}" srcOrd="0" destOrd="0" presId="urn:microsoft.com/office/officeart/2005/8/layout/hList3"/>
    <dgm:cxn modelId="{FDB8B4E0-5ADD-4E53-8C19-1357B6127B28}" type="presOf" srcId="{D898F009-08BE-4028-8107-06406E6FBDC9}" destId="{0FD0CE40-12DE-4F3E-A162-5D510837C7AF}" srcOrd="0" destOrd="0" presId="urn:microsoft.com/office/officeart/2005/8/layout/hList3"/>
    <dgm:cxn modelId="{9D926FF3-B65F-40AA-BFAF-B4A2F3311787}" type="presOf" srcId="{2A255BCD-0BF0-483D-96E4-E6D8BFEA52FE}" destId="{4D5791FB-88AE-4085-BF06-6168C6E23C57}" srcOrd="0" destOrd="0" presId="urn:microsoft.com/office/officeart/2005/8/layout/hList3"/>
    <dgm:cxn modelId="{7572EBF4-1B04-4FDA-BAFB-049D08FD4DC1}" srcId="{0F81FF52-536F-40DB-A4B6-C4E48ED31DDF}" destId="{24FA7423-780A-4ADB-9AB4-21898780D5CE}" srcOrd="5" destOrd="0" parTransId="{5BC799F9-1174-4469-BEC2-BB49B35AEBE0}" sibTransId="{A7E1910F-ED3F-44D4-99E7-D0AF395AFB18}"/>
    <dgm:cxn modelId="{B22A32FF-14AF-4EFC-86B2-209ED19D4AA1}" srcId="{0F81FF52-536F-40DB-A4B6-C4E48ED31DDF}" destId="{366AE46E-54A1-46C7-8302-02F8E013220E}" srcOrd="6" destOrd="0" parTransId="{C9BD7727-3057-412F-BA8E-7A68954F65B4}" sibTransId="{74B001D5-F46A-4714-8788-0D0432FE50C0}"/>
    <dgm:cxn modelId="{A3ED3F24-5AD9-4889-B189-B7490B019E63}" type="presParOf" srcId="{57F9FCD9-3BA1-46FE-9A86-98F8EC167EF4}" destId="{32E2B2D4-5D81-4E02-BF5F-CA5FC3672B12}" srcOrd="0" destOrd="0" presId="urn:microsoft.com/office/officeart/2005/8/layout/hList3"/>
    <dgm:cxn modelId="{260494F4-E06D-4347-B040-EB5763C8F5EB}" type="presParOf" srcId="{57F9FCD9-3BA1-46FE-9A86-98F8EC167EF4}" destId="{1AF5C997-57E5-49AB-913E-B40A9C402D87}" srcOrd="1" destOrd="0" presId="urn:microsoft.com/office/officeart/2005/8/layout/hList3"/>
    <dgm:cxn modelId="{2BDB20C5-5228-4BAA-AB5B-8801BA6351BB}" type="presParOf" srcId="{1AF5C997-57E5-49AB-913E-B40A9C402D87}" destId="{4D5791FB-88AE-4085-BF06-6168C6E23C57}" srcOrd="0" destOrd="0" presId="urn:microsoft.com/office/officeart/2005/8/layout/hList3"/>
    <dgm:cxn modelId="{030A0A08-0679-4C0C-8671-149EC8EEF6D6}" type="presParOf" srcId="{1AF5C997-57E5-49AB-913E-B40A9C402D87}" destId="{10E998BF-0381-477E-AAE8-B755529DF6D1}" srcOrd="1" destOrd="0" presId="urn:microsoft.com/office/officeart/2005/8/layout/hList3"/>
    <dgm:cxn modelId="{30ACDADC-95FF-4B5A-BB68-EB0904DE5B38}" type="presParOf" srcId="{1AF5C997-57E5-49AB-913E-B40A9C402D87}" destId="{58829F29-8EC1-4265-A142-EAD87D1B180B}" srcOrd="2" destOrd="0" presId="urn:microsoft.com/office/officeart/2005/8/layout/hList3"/>
    <dgm:cxn modelId="{A3CA4EDA-77F0-4355-BEA7-5091D726FD23}" type="presParOf" srcId="{1AF5C997-57E5-49AB-913E-B40A9C402D87}" destId="{82F5335F-6E72-4F66-A0C0-843B5C20B1F0}" srcOrd="3" destOrd="0" presId="urn:microsoft.com/office/officeart/2005/8/layout/hList3"/>
    <dgm:cxn modelId="{C8CF6271-7156-409B-A3DB-9BEE463C8FE5}" type="presParOf" srcId="{1AF5C997-57E5-49AB-913E-B40A9C402D87}" destId="{0FD0CE40-12DE-4F3E-A162-5D510837C7AF}" srcOrd="4" destOrd="0" presId="urn:microsoft.com/office/officeart/2005/8/layout/hList3"/>
    <dgm:cxn modelId="{71420024-A478-4C66-9924-1B2C5CF77391}" type="presParOf" srcId="{1AF5C997-57E5-49AB-913E-B40A9C402D87}" destId="{B487B1B9-6CE1-4570-9F42-E88FB51EE26F}" srcOrd="5" destOrd="0" presId="urn:microsoft.com/office/officeart/2005/8/layout/hList3"/>
    <dgm:cxn modelId="{1E9CC33F-EB12-4BB2-926F-2DC191D1DFD9}" type="presParOf" srcId="{1AF5C997-57E5-49AB-913E-B40A9C402D87}" destId="{B31ABA9C-E4A3-48F6-BA97-577BC1FC89D9}" srcOrd="6" destOrd="0" presId="urn:microsoft.com/office/officeart/2005/8/layout/hList3"/>
    <dgm:cxn modelId="{A9934785-931D-4F79-A8BB-8872DAD302EC}" type="presParOf" srcId="{57F9FCD9-3BA1-46FE-9A86-98F8EC167EF4}" destId="{87A24CA5-A769-4AD8-9829-CACB8FAAEB88}"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5010D-B9FB-441C-816F-969633BB2F10}">
      <dsp:nvSpPr>
        <dsp:cNvPr id="0" name=""/>
        <dsp:cNvSpPr/>
      </dsp:nvSpPr>
      <dsp:spPr>
        <a:xfrm>
          <a:off x="1042825" y="51825"/>
          <a:ext cx="4804658" cy="4749654"/>
        </a:xfrm>
        <a:prstGeom prst="pie">
          <a:avLst>
            <a:gd name="adj1" fmla="val 16200000"/>
            <a:gd name="adj2" fmla="val 0"/>
          </a:avLst>
        </a:prstGeom>
        <a:solidFill>
          <a:srgbClr val="B5CC4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0" kern="1200" dirty="0">
              <a:latin typeface="Arial" panose="020B0604020202020204" pitchFamily="34" charset="0"/>
              <a:cs typeface="Arial" panose="020B0604020202020204" pitchFamily="34" charset="0"/>
            </a:rPr>
            <a:t>Scholarships</a:t>
          </a:r>
        </a:p>
      </dsp:txBody>
      <dsp:txXfrm>
        <a:off x="3500065" y="930511"/>
        <a:ext cx="1773147" cy="1413587"/>
      </dsp:txXfrm>
    </dsp:sp>
    <dsp:sp modelId="{12A9E0E2-F062-49BB-8602-5660ED6764EF}">
      <dsp:nvSpPr>
        <dsp:cNvPr id="0" name=""/>
        <dsp:cNvSpPr/>
      </dsp:nvSpPr>
      <dsp:spPr>
        <a:xfrm>
          <a:off x="1127581" y="109478"/>
          <a:ext cx="4698143" cy="4636274"/>
        </a:xfrm>
        <a:prstGeom prst="pie">
          <a:avLst>
            <a:gd name="adj1" fmla="val 0"/>
            <a:gd name="adj2" fmla="val 54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Arial" panose="020B0604020202020204" pitchFamily="34" charset="0"/>
              <a:cs typeface="Arial" panose="020B0604020202020204" pitchFamily="34" charset="0"/>
            </a:rPr>
            <a:t>Grants</a:t>
          </a:r>
        </a:p>
      </dsp:txBody>
      <dsp:txXfrm>
        <a:off x="3560548" y="2510407"/>
        <a:ext cx="1733838" cy="1379843"/>
      </dsp:txXfrm>
    </dsp:sp>
    <dsp:sp modelId="{D437C0E5-3883-4F51-8AF0-A5736AFED719}">
      <dsp:nvSpPr>
        <dsp:cNvPr id="0" name=""/>
        <dsp:cNvSpPr/>
      </dsp:nvSpPr>
      <dsp:spPr>
        <a:xfrm>
          <a:off x="1083253" y="127753"/>
          <a:ext cx="4786799" cy="4599724"/>
        </a:xfrm>
        <a:prstGeom prst="pie">
          <a:avLst>
            <a:gd name="adj1" fmla="val 5400000"/>
            <a:gd name="adj2" fmla="val 1080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Arial" panose="020B0604020202020204" pitchFamily="34" charset="0"/>
              <a:cs typeface="Arial" panose="020B0604020202020204" pitchFamily="34" charset="0"/>
            </a:rPr>
            <a:t>Work-Study Employment</a:t>
          </a:r>
        </a:p>
      </dsp:txBody>
      <dsp:txXfrm>
        <a:off x="1624617" y="2509754"/>
        <a:ext cx="1766557" cy="1368965"/>
      </dsp:txXfrm>
    </dsp:sp>
    <dsp:sp modelId="{9229149F-801D-4F67-9D73-4C2AACCF82D7}">
      <dsp:nvSpPr>
        <dsp:cNvPr id="0" name=""/>
        <dsp:cNvSpPr/>
      </dsp:nvSpPr>
      <dsp:spPr>
        <a:xfrm>
          <a:off x="1040373" y="16378"/>
          <a:ext cx="4872559" cy="4822476"/>
        </a:xfrm>
        <a:prstGeom prst="pie">
          <a:avLst>
            <a:gd name="adj1" fmla="val 10800000"/>
            <a:gd name="adj2" fmla="val 1620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Arial" panose="020B0604020202020204" pitchFamily="34" charset="0"/>
              <a:cs typeface="Arial" panose="020B0604020202020204" pitchFamily="34" charset="0"/>
            </a:rPr>
            <a:t>Loans</a:t>
          </a:r>
        </a:p>
      </dsp:txBody>
      <dsp:txXfrm>
        <a:off x="1591437" y="906239"/>
        <a:ext cx="1798206" cy="14352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D4D92-CB6F-4FFF-924A-C5CEE4869F8D}">
      <dsp:nvSpPr>
        <dsp:cNvPr id="0" name=""/>
        <dsp:cNvSpPr/>
      </dsp:nvSpPr>
      <dsp:spPr>
        <a:xfrm>
          <a:off x="-5427711" y="-831103"/>
          <a:ext cx="6462806" cy="6462806"/>
        </a:xfrm>
        <a:prstGeom prst="blockArc">
          <a:avLst>
            <a:gd name="adj1" fmla="val 18900000"/>
            <a:gd name="adj2" fmla="val 2700000"/>
            <a:gd name="adj3" fmla="val 334"/>
          </a:avLst>
        </a:prstGeom>
        <a:noFill/>
        <a:ln w="25400" cap="flat" cmpd="sng" algn="ctr">
          <a:solidFill>
            <a:srgbClr val="005B99"/>
          </a:solidFill>
          <a:prstDash val="solid"/>
        </a:ln>
        <a:effectLst/>
      </dsp:spPr>
      <dsp:style>
        <a:lnRef idx="2">
          <a:scrgbClr r="0" g="0" b="0"/>
        </a:lnRef>
        <a:fillRef idx="0">
          <a:scrgbClr r="0" g="0" b="0"/>
        </a:fillRef>
        <a:effectRef idx="0">
          <a:scrgbClr r="0" g="0" b="0"/>
        </a:effectRef>
        <a:fontRef idx="minor"/>
      </dsp:style>
    </dsp:sp>
    <dsp:sp modelId="{F2738B41-2685-4679-BD58-CDECA3A82757}">
      <dsp:nvSpPr>
        <dsp:cNvPr id="0" name=""/>
        <dsp:cNvSpPr/>
      </dsp:nvSpPr>
      <dsp:spPr>
        <a:xfrm>
          <a:off x="452604" y="299941"/>
          <a:ext cx="7405375" cy="600267"/>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462"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Arial" panose="020B0604020202020204" pitchFamily="34" charset="0"/>
              <a:cs typeface="Arial" panose="020B0604020202020204" pitchFamily="34" charset="0"/>
            </a:rPr>
            <a:t>FAFSA on the Web (FOTW)</a:t>
          </a:r>
        </a:p>
      </dsp:txBody>
      <dsp:txXfrm>
        <a:off x="452604" y="299941"/>
        <a:ext cx="7405375" cy="600267"/>
      </dsp:txXfrm>
    </dsp:sp>
    <dsp:sp modelId="{85B04281-9A45-4F2A-ADFB-2AFDD8F4A1E8}">
      <dsp:nvSpPr>
        <dsp:cNvPr id="0" name=""/>
        <dsp:cNvSpPr/>
      </dsp:nvSpPr>
      <dsp:spPr>
        <a:xfrm>
          <a:off x="77437" y="224908"/>
          <a:ext cx="750333" cy="75033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52576A-7CE8-4868-A78B-36FB5DE236BC}">
      <dsp:nvSpPr>
        <dsp:cNvPr id="0" name=""/>
        <dsp:cNvSpPr/>
      </dsp:nvSpPr>
      <dsp:spPr>
        <a:xfrm>
          <a:off x="882738" y="1200053"/>
          <a:ext cx="6975241" cy="600267"/>
        </a:xfrm>
        <a:prstGeom prst="rect">
          <a:avLst/>
        </a:prstGeom>
        <a:solidFill>
          <a:srgbClr val="00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462"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Arial" panose="020B0604020202020204" pitchFamily="34" charset="0"/>
              <a:cs typeface="Arial" panose="020B0604020202020204" pitchFamily="34" charset="0"/>
            </a:rPr>
            <a:t>myStudentAid mobile app</a:t>
          </a:r>
        </a:p>
      </dsp:txBody>
      <dsp:txXfrm>
        <a:off x="882738" y="1200053"/>
        <a:ext cx="6975241" cy="600267"/>
      </dsp:txXfrm>
    </dsp:sp>
    <dsp:sp modelId="{00BA28D8-042E-4858-A087-98FC2E379814}">
      <dsp:nvSpPr>
        <dsp:cNvPr id="0" name=""/>
        <dsp:cNvSpPr/>
      </dsp:nvSpPr>
      <dsp:spPr>
        <a:xfrm>
          <a:off x="507571" y="1125020"/>
          <a:ext cx="750333" cy="75033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4527A6-D6AE-4CE4-8AAD-FF15FB11E02D}">
      <dsp:nvSpPr>
        <dsp:cNvPr id="0" name=""/>
        <dsp:cNvSpPr/>
      </dsp:nvSpPr>
      <dsp:spPr>
        <a:xfrm>
          <a:off x="1014754" y="2100166"/>
          <a:ext cx="6843224" cy="600267"/>
        </a:xfrm>
        <a:prstGeom prst="rect">
          <a:avLst/>
        </a:prstGeom>
        <a:solidFill>
          <a:srgbClr val="005B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462"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Arial" panose="020B0604020202020204" pitchFamily="34" charset="0"/>
              <a:cs typeface="Arial" panose="020B0604020202020204" pitchFamily="34" charset="0"/>
            </a:rPr>
            <a:t>Paper or PDF FAFSA</a:t>
          </a:r>
        </a:p>
      </dsp:txBody>
      <dsp:txXfrm>
        <a:off x="1014754" y="2100166"/>
        <a:ext cx="6843224" cy="600267"/>
      </dsp:txXfrm>
    </dsp:sp>
    <dsp:sp modelId="{297862ED-8CDE-4ECE-9964-09915C801F19}">
      <dsp:nvSpPr>
        <dsp:cNvPr id="0" name=""/>
        <dsp:cNvSpPr/>
      </dsp:nvSpPr>
      <dsp:spPr>
        <a:xfrm>
          <a:off x="639587" y="2025133"/>
          <a:ext cx="750333" cy="75033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0BA264-5FDD-4D80-98C4-8BFA3A26E17C}">
      <dsp:nvSpPr>
        <dsp:cNvPr id="0" name=""/>
        <dsp:cNvSpPr/>
      </dsp:nvSpPr>
      <dsp:spPr>
        <a:xfrm>
          <a:off x="882738" y="3000278"/>
          <a:ext cx="6975241" cy="600267"/>
        </a:xfrm>
        <a:prstGeom prst="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462"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Arial" panose="020B0604020202020204" pitchFamily="34" charset="0"/>
              <a:cs typeface="Arial" panose="020B0604020202020204" pitchFamily="34" charset="0"/>
            </a:rPr>
            <a:t>FAFSA on the Phone (FOTP)</a:t>
          </a:r>
        </a:p>
      </dsp:txBody>
      <dsp:txXfrm>
        <a:off x="882738" y="3000278"/>
        <a:ext cx="6975241" cy="600267"/>
      </dsp:txXfrm>
    </dsp:sp>
    <dsp:sp modelId="{8D1E3182-96F9-438C-AF7C-A268279CF296}">
      <dsp:nvSpPr>
        <dsp:cNvPr id="0" name=""/>
        <dsp:cNvSpPr/>
      </dsp:nvSpPr>
      <dsp:spPr>
        <a:xfrm>
          <a:off x="507571" y="2925245"/>
          <a:ext cx="750333" cy="75033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01E0F5-DE18-42BD-ADE0-A12A80B0A607}">
      <dsp:nvSpPr>
        <dsp:cNvPr id="0" name=""/>
        <dsp:cNvSpPr/>
      </dsp:nvSpPr>
      <dsp:spPr>
        <a:xfrm>
          <a:off x="452604" y="3900391"/>
          <a:ext cx="7405375" cy="600267"/>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462"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Arial" panose="020B0604020202020204" pitchFamily="34" charset="0"/>
              <a:cs typeface="Arial" panose="020B0604020202020204" pitchFamily="34" charset="0"/>
            </a:rPr>
            <a:t>FAA Access to CPS Online  </a:t>
          </a:r>
        </a:p>
      </dsp:txBody>
      <dsp:txXfrm>
        <a:off x="452604" y="3900391"/>
        <a:ext cx="7405375" cy="600267"/>
      </dsp:txXfrm>
    </dsp:sp>
    <dsp:sp modelId="{8C0C7A27-A2B1-4BEA-B7D5-48CDAADCFF7A}">
      <dsp:nvSpPr>
        <dsp:cNvPr id="0" name=""/>
        <dsp:cNvSpPr/>
      </dsp:nvSpPr>
      <dsp:spPr>
        <a:xfrm>
          <a:off x="77437" y="3825358"/>
          <a:ext cx="750333" cy="75033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2B2D4-5D81-4E02-BF5F-CA5FC3672B12}">
      <dsp:nvSpPr>
        <dsp:cNvPr id="0" name=""/>
        <dsp:cNvSpPr/>
      </dsp:nvSpPr>
      <dsp:spPr>
        <a:xfrm>
          <a:off x="0" y="0"/>
          <a:ext cx="7924800" cy="1165860"/>
        </a:xfrm>
        <a:prstGeom prst="rect">
          <a:avLst/>
        </a:prstGeom>
        <a:solidFill>
          <a:schemeClr val="accent5">
            <a:lumMod val="50000"/>
          </a:schemeClr>
        </a:solidFill>
        <a:ln>
          <a:solidFill>
            <a:srgbClr val="3B4311"/>
          </a:solid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Certain tax filers cannot use the </a:t>
          </a:r>
        </a:p>
        <a:p>
          <a:pPr marL="0" lvl="0" indent="0" algn="ctr" defTabSz="1244600">
            <a:lnSpc>
              <a:spcPct val="90000"/>
            </a:lnSpc>
            <a:spcBef>
              <a:spcPct val="0"/>
            </a:spcBef>
            <a:spcAft>
              <a:spcPct val="35000"/>
            </a:spcAft>
            <a:buNone/>
          </a:pPr>
          <a:r>
            <a:rPr lang="en-US" sz="2800" kern="1200" dirty="0"/>
            <a:t>IRS Data Retrieval Tool</a:t>
          </a:r>
        </a:p>
      </dsp:txBody>
      <dsp:txXfrm>
        <a:off x="0" y="0"/>
        <a:ext cx="7924800" cy="1165860"/>
      </dsp:txXfrm>
    </dsp:sp>
    <dsp:sp modelId="{4D5791FB-88AE-4085-BF06-6168C6E23C57}">
      <dsp:nvSpPr>
        <dsp:cNvPr id="0" name=""/>
        <dsp:cNvSpPr/>
      </dsp:nvSpPr>
      <dsp:spPr>
        <a:xfrm>
          <a:off x="967" y="1165860"/>
          <a:ext cx="1131837" cy="2448306"/>
        </a:xfrm>
        <a:prstGeom prst="rect">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Did not indicate on FAFSA a tax return was completed</a:t>
          </a:r>
        </a:p>
      </dsp:txBody>
      <dsp:txXfrm>
        <a:off x="967" y="1165860"/>
        <a:ext cx="1131837" cy="2448306"/>
      </dsp:txXfrm>
    </dsp:sp>
    <dsp:sp modelId="{10E998BF-0381-477E-AAE8-B755529DF6D1}">
      <dsp:nvSpPr>
        <dsp:cNvPr id="0" name=""/>
        <dsp:cNvSpPr/>
      </dsp:nvSpPr>
      <dsp:spPr>
        <a:xfrm>
          <a:off x="1132805" y="1165860"/>
          <a:ext cx="1131837" cy="2448306"/>
        </a:xfrm>
        <a:prstGeom prst="rect">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Marriage date is January 2019, or later</a:t>
          </a:r>
        </a:p>
      </dsp:txBody>
      <dsp:txXfrm>
        <a:off x="1132805" y="1165860"/>
        <a:ext cx="1131837" cy="2448306"/>
      </dsp:txXfrm>
    </dsp:sp>
    <dsp:sp modelId="{58829F29-8EC1-4265-A142-EAD87D1B180B}">
      <dsp:nvSpPr>
        <dsp:cNvPr id="0" name=""/>
        <dsp:cNvSpPr/>
      </dsp:nvSpPr>
      <dsp:spPr>
        <a:xfrm>
          <a:off x="2264643" y="1165860"/>
          <a:ext cx="1131837" cy="2448306"/>
        </a:xfrm>
        <a:prstGeom prst="rect">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First three digits of the SSN are 666</a:t>
          </a:r>
        </a:p>
      </dsp:txBody>
      <dsp:txXfrm>
        <a:off x="2264643" y="1165860"/>
        <a:ext cx="1131837" cy="2448306"/>
      </dsp:txXfrm>
    </dsp:sp>
    <dsp:sp modelId="{82F5335F-6E72-4F66-A0C0-843B5C20B1F0}">
      <dsp:nvSpPr>
        <dsp:cNvPr id="0" name=""/>
        <dsp:cNvSpPr/>
      </dsp:nvSpPr>
      <dsp:spPr>
        <a:xfrm>
          <a:off x="3396481" y="1165860"/>
          <a:ext cx="1131837" cy="2448306"/>
        </a:xfrm>
        <a:prstGeom prst="rect">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Filed a non-U.S. tax return</a:t>
          </a:r>
        </a:p>
      </dsp:txBody>
      <dsp:txXfrm>
        <a:off x="3396481" y="1165860"/>
        <a:ext cx="1131837" cy="2448306"/>
      </dsp:txXfrm>
    </dsp:sp>
    <dsp:sp modelId="{0FD0CE40-12DE-4F3E-A162-5D510837C7AF}">
      <dsp:nvSpPr>
        <dsp:cNvPr id="0" name=""/>
        <dsp:cNvSpPr/>
      </dsp:nvSpPr>
      <dsp:spPr>
        <a:xfrm>
          <a:off x="4528318" y="1165860"/>
          <a:ext cx="1131837" cy="2448306"/>
        </a:xfrm>
        <a:prstGeom prst="rect">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Married and filed as head of household, or filed separate returns</a:t>
          </a:r>
        </a:p>
      </dsp:txBody>
      <dsp:txXfrm>
        <a:off x="4528318" y="1165860"/>
        <a:ext cx="1131837" cy="2448306"/>
      </dsp:txXfrm>
    </dsp:sp>
    <dsp:sp modelId="{B487B1B9-6CE1-4570-9F42-E88FB51EE26F}">
      <dsp:nvSpPr>
        <dsp:cNvPr id="0" name=""/>
        <dsp:cNvSpPr/>
      </dsp:nvSpPr>
      <dsp:spPr>
        <a:xfrm>
          <a:off x="5660156" y="1165860"/>
          <a:ext cx="1131837" cy="2448306"/>
        </a:xfrm>
        <a:prstGeom prst="rect">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Neither married parent entered a valid SSN</a:t>
          </a:r>
        </a:p>
      </dsp:txBody>
      <dsp:txXfrm>
        <a:off x="5660156" y="1165860"/>
        <a:ext cx="1131837" cy="2448306"/>
      </dsp:txXfrm>
    </dsp:sp>
    <dsp:sp modelId="{B31ABA9C-E4A3-48F6-BA97-577BC1FC89D9}">
      <dsp:nvSpPr>
        <dsp:cNvPr id="0" name=""/>
        <dsp:cNvSpPr/>
      </dsp:nvSpPr>
      <dsp:spPr>
        <a:xfrm>
          <a:off x="6791994" y="1165860"/>
          <a:ext cx="1131837" cy="2448306"/>
        </a:xfrm>
        <a:prstGeom prst="rect">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Non-married parent or both married parents entered all zeroes for the SSN</a:t>
          </a:r>
        </a:p>
      </dsp:txBody>
      <dsp:txXfrm>
        <a:off x="6791994" y="1165860"/>
        <a:ext cx="1131837" cy="2448306"/>
      </dsp:txXfrm>
    </dsp:sp>
    <dsp:sp modelId="{87A24CA5-A769-4AD8-9829-CACB8FAAEB88}">
      <dsp:nvSpPr>
        <dsp:cNvPr id="0" name=""/>
        <dsp:cNvSpPr/>
      </dsp:nvSpPr>
      <dsp:spPr>
        <a:xfrm>
          <a:off x="0" y="3614166"/>
          <a:ext cx="7924800" cy="272034"/>
        </a:xfrm>
        <a:prstGeom prst="rect">
          <a:avLst/>
        </a:prstGeom>
        <a:solidFill>
          <a:schemeClr val="tx2">
            <a:lumMod val="75000"/>
          </a:schemeClr>
        </a:solidFill>
        <a:ln>
          <a:solidFill>
            <a:schemeClr val="bg1"/>
          </a:solid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E88160-B570-460D-B07C-0942FD0446D7}" type="datetimeFigureOut">
              <a:rPr lang="en-US" smtClean="0"/>
              <a:t>10/16/2019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A02140-FC0E-458A-9ABE-3FD44E0BB0BA}" type="slidenum">
              <a:rPr lang="en-US" smtClean="0"/>
              <a:t>‹#›</a:t>
            </a:fld>
            <a:endParaRPr lang="en-US"/>
          </a:p>
        </p:txBody>
      </p:sp>
    </p:spTree>
    <p:extLst>
      <p:ext uri="{BB962C8B-B14F-4D97-AF65-F5344CB8AC3E}">
        <p14:creationId xmlns:p14="http://schemas.microsoft.com/office/powerpoint/2010/main" val="429773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B48FEAC4-2B56-44BE-8C06-C392D92DE1E4}" type="slidenum">
              <a:rPr lang="en-US" altLang="en-US" smtClean="0"/>
              <a:pPr/>
              <a:t>1</a:t>
            </a:fld>
            <a:endParaRPr lang="en-US" altLang="en-US"/>
          </a:p>
        </p:txBody>
      </p:sp>
    </p:spTree>
    <p:extLst>
      <p:ext uri="{BB962C8B-B14F-4D97-AF65-F5344CB8AC3E}">
        <p14:creationId xmlns:p14="http://schemas.microsoft.com/office/powerpoint/2010/main" val="3152248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a:ln/>
        </p:spPr>
      </p:sp>
      <p:sp>
        <p:nvSpPr>
          <p:cNvPr id="69634" name="Notes Placeholder 2"/>
          <p:cNvSpPr>
            <a:spLocks noGrp="1"/>
          </p:cNvSpPr>
          <p:nvPr>
            <p:ph type="body" idx="1"/>
          </p:nvPr>
        </p:nvSpPr>
        <p:spPr>
          <a:noFill/>
          <a:ln/>
        </p:spPr>
        <p:txBody>
          <a:bodyPr/>
          <a:lstStyle/>
          <a:p>
            <a:endParaRPr lang="en-US" dirty="0"/>
          </a:p>
        </p:txBody>
      </p:sp>
      <p:sp>
        <p:nvSpPr>
          <p:cNvPr id="69635" name="Slide Number Placeholder 3"/>
          <p:cNvSpPr>
            <a:spLocks noGrp="1"/>
          </p:cNvSpPr>
          <p:nvPr>
            <p:ph type="sldNum" sz="quarter" idx="5"/>
          </p:nvPr>
        </p:nvSpPr>
        <p:spPr>
          <a:noFill/>
        </p:spPr>
        <p:txBody>
          <a:bodyPr/>
          <a:lstStyle/>
          <a:p>
            <a:pPr defTabSz="965547"/>
            <a:fld id="{77DE51A1-F46D-4CC5-B68C-1DF1E373D830}" type="slidenum">
              <a:rPr lang="en-US" smtClean="0"/>
              <a:pPr defTabSz="965547"/>
              <a:t>18</a:t>
            </a:fld>
            <a:endParaRPr lang="en-US" dirty="0"/>
          </a:p>
        </p:txBody>
      </p:sp>
    </p:spTree>
    <p:extLst>
      <p:ext uri="{BB962C8B-B14F-4D97-AF65-F5344CB8AC3E}">
        <p14:creationId xmlns:p14="http://schemas.microsoft.com/office/powerpoint/2010/main" val="850588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53A75D5-A90E-4AD0-A98C-30074F9C0399}" type="slidenum">
              <a:rPr lang="en-US" altLang="en-US" smtClean="0">
                <a:solidFill>
                  <a:srgbClr val="000000"/>
                </a:solidFill>
                <a:latin typeface="Arial" panose="020B0604020202020204" pitchFamily="34" charset="0"/>
                <a:ea typeface="ＭＳ Ｐゴシック" panose="020B0600070205080204" pitchFamily="34" charset="-128"/>
              </a:rPr>
              <a:pPr>
                <a:spcBef>
                  <a:spcPct val="0"/>
                </a:spcBef>
              </a:pPr>
              <a:t>19</a:t>
            </a:fld>
            <a:endParaRPr lang="en-US" altLang="en-US">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55514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pPr defTabSz="965547"/>
            <a:fld id="{159798F6-1026-48A0-917D-8EC2D58D2643}" type="slidenum">
              <a:rPr lang="en-US" smtClean="0"/>
              <a:pPr defTabSz="965547"/>
              <a:t>22</a:t>
            </a:fld>
            <a:endParaRPr lang="en-US" dirty="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10185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p>
            <a:pPr defTabSz="965547"/>
            <a:fld id="{59F7DB87-13D1-4C33-B263-04655F864FF9}" type="slidenum">
              <a:rPr lang="en-US" smtClean="0"/>
              <a:pPr defTabSz="965547"/>
              <a:t>23</a:t>
            </a:fld>
            <a:endParaRPr lang="en-US" dirty="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726671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2400">
                <a:ea typeface="ＭＳ Ｐゴシック" panose="020B0600070205080204" pitchFamily="34" charset="-128"/>
              </a:rPr>
              <a:t>New Definition of Parents - Beginning with the 2014-2015 FAFSA, dependent students will be required to include on the FAFSA income and other information from the dependent student’s legal parents (biological or adoptive) regardless of the parents’ marital status or gender,</a:t>
            </a:r>
            <a:r>
              <a:rPr lang="en-US" altLang="en-US" sz="2400" u="sng">
                <a:ea typeface="ＭＳ Ｐゴシック" panose="020B0600070205080204" pitchFamily="34" charset="-128"/>
              </a:rPr>
              <a:t> if those parents live together</a:t>
            </a:r>
            <a:r>
              <a:rPr lang="en-US" altLang="en-US" sz="2400">
                <a:ea typeface="ＭＳ Ｐゴシック" panose="020B0600070205080204" pitchFamily="34" charset="-128"/>
              </a:rPr>
              <a:t>.</a:t>
            </a:r>
            <a:endParaRPr lang="en-US" altLang="en-US">
              <a:ea typeface="ＭＳ Ｐゴシック" panose="020B0600070205080204" pitchFamily="34" charset="-128"/>
            </a:endParaRPr>
          </a:p>
          <a:p>
            <a:r>
              <a:rPr lang="en-US" altLang="en-US">
                <a:ea typeface="ＭＳ Ｐゴシック" panose="020B0600070205080204" pitchFamily="34" charset="-128"/>
              </a:rPr>
              <a:t>•Biological Parents or Same Sex Parents (regardless of state authority related to marriage) should use this response if appropriate </a:t>
            </a:r>
          </a:p>
          <a:p>
            <a:r>
              <a:rPr lang="en-US" altLang="en-US">
                <a:ea typeface="ＭＳ Ｐゴシック" panose="020B0600070205080204" pitchFamily="34" charset="-128"/>
              </a:rPr>
              <a:t>•Smart Logic will modify follow-up questions with gender-neutral identifiers: Parent 1 and Parent 2 instead of mother and father</a:t>
            </a:r>
          </a:p>
          <a:p>
            <a:endParaRPr lang="en-US" altLang="en-US" sz="2400">
              <a:ea typeface="ＭＳ Ｐゴシック" panose="020B0600070205080204" pitchFamily="34" charset="-128"/>
            </a:endParaRPr>
          </a:p>
          <a:p>
            <a:r>
              <a:rPr lang="en-US" altLang="en-US" sz="2400">
                <a:ea typeface="ＭＳ Ｐゴシック" panose="020B0600070205080204" pitchFamily="34" charset="-128"/>
              </a:rPr>
              <a:t>Following the U.S. Supreme Court decision on June 26, 2013 overturning the Federal Defense of Marriage Act, the Department of Education is reviewing the recent Supreme Court decision on DOMA and its impact on the federal student aid programs. They will provide information and guidance on this matter as soon as it is available. </a:t>
            </a:r>
          </a:p>
          <a:p>
            <a:r>
              <a:rPr lang="en-US" altLang="en-US" sz="2400">
                <a:ea typeface="ＭＳ Ｐゴシック" panose="020B0600070205080204" pitchFamily="34" charset="-128"/>
              </a:rPr>
              <a:t>	</a:t>
            </a:r>
          </a:p>
          <a:p>
            <a:endParaRPr lang="en-US" altLang="en-US" sz="2400">
              <a:latin typeface="Univers 55" charset="0"/>
              <a:ea typeface="ＭＳ Ｐゴシック" panose="020B0600070205080204" pitchFamily="34" charset="-128"/>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CB31390-1EA4-47DF-9E35-ECB7D7951C1D}" type="slidenum">
              <a:rPr lang="en-US" altLang="en-US" smtClean="0">
                <a:solidFill>
                  <a:srgbClr val="000000"/>
                </a:solidFill>
                <a:latin typeface="Arial" panose="020B0604020202020204" pitchFamily="34" charset="0"/>
                <a:ea typeface="ＭＳ Ｐゴシック" panose="020B0600070205080204" pitchFamily="34" charset="-128"/>
              </a:rPr>
              <a:pPr>
                <a:spcBef>
                  <a:spcPct val="0"/>
                </a:spcBef>
              </a:pPr>
              <a:t>24</a:t>
            </a:fld>
            <a:endParaRPr lang="en-US" altLang="en-US">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316288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pPr defTabSz="965547"/>
            <a:fld id="{12DEE39B-F2E8-48E6-AE51-21D491C32E14}" type="slidenum">
              <a:rPr lang="en-US" smtClean="0"/>
              <a:pPr defTabSz="965547"/>
              <a:t>25</a:t>
            </a:fld>
            <a:endParaRPr lang="en-US" dirty="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246699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p:spPr>
        <p:txBody>
          <a:bodyPr/>
          <a:lstStyle/>
          <a:p>
            <a:pPr defTabSz="965547"/>
            <a:fld id="{0E107901-3AB9-48B7-82D3-B083BF2321A7}" type="slidenum">
              <a:rPr lang="en-US" smtClean="0"/>
              <a:pPr defTabSz="965547"/>
              <a:t>26</a:t>
            </a:fld>
            <a:endParaRPr lang="en-US" dirty="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289841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A02140-FC0E-458A-9ABE-3FD44E0BB0BA}" type="slidenum">
              <a:rPr lang="en-US" smtClean="0"/>
              <a:t>27</a:t>
            </a:fld>
            <a:endParaRPr lang="en-US"/>
          </a:p>
        </p:txBody>
      </p:sp>
    </p:spTree>
    <p:extLst>
      <p:ext uri="{BB962C8B-B14F-4D97-AF65-F5344CB8AC3E}">
        <p14:creationId xmlns:p14="http://schemas.microsoft.com/office/powerpoint/2010/main" val="2760099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p:spPr>
        <p:txBody>
          <a:bodyPr/>
          <a:lstStyle/>
          <a:p>
            <a:pPr defTabSz="965547"/>
            <a:fld id="{57C5BEE8-4CF6-4DCD-88A4-22DFF83971C9}" type="slidenum">
              <a:rPr lang="en-US" smtClean="0"/>
              <a:pPr defTabSz="965547"/>
              <a:t>28</a:t>
            </a:fld>
            <a:endParaRPr lang="en-US" dirty="0"/>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918037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p:spPr>
        <p:txBody>
          <a:bodyPr/>
          <a:lstStyle/>
          <a:p>
            <a:pPr defTabSz="965547"/>
            <a:fld id="{EE228228-AC28-4E68-A247-8929559E1C66}" type="slidenum">
              <a:rPr lang="en-US" smtClean="0"/>
              <a:pPr defTabSz="965547"/>
              <a:t>29</a:t>
            </a:fld>
            <a:endParaRPr lang="en-US" dirty="0"/>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56904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A02140-FC0E-458A-9ABE-3FD44E0BB0BA}" type="slidenum">
              <a:rPr lang="en-US" smtClean="0"/>
              <a:t>3</a:t>
            </a:fld>
            <a:endParaRPr lang="en-US"/>
          </a:p>
        </p:txBody>
      </p:sp>
    </p:spTree>
    <p:extLst>
      <p:ext uri="{BB962C8B-B14F-4D97-AF65-F5344CB8AC3E}">
        <p14:creationId xmlns:p14="http://schemas.microsoft.com/office/powerpoint/2010/main" val="1220072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FAFSA Day sites in all 100 counties</a:t>
            </a:r>
          </a:p>
          <a:p>
            <a:pPr eaLnBrk="1" hangingPunct="1">
              <a:spcBef>
                <a:spcPct val="0"/>
              </a:spcBef>
            </a:pPr>
            <a:r>
              <a:rPr lang="en-US" altLang="en-US" dirty="0">
                <a:ea typeface="ＭＳ Ｐゴシック" panose="020B0600070205080204" pitchFamily="34" charset="-128"/>
              </a:rPr>
              <a:t>Some are hosted by colleges/universities</a:t>
            </a:r>
          </a:p>
          <a:p>
            <a:pPr eaLnBrk="1" hangingPunct="1">
              <a:spcBef>
                <a:spcPct val="0"/>
              </a:spcBef>
            </a:pPr>
            <a:r>
              <a:rPr lang="en-US" altLang="en-US" dirty="0">
                <a:ea typeface="ＭＳ Ｐゴシック" panose="020B0600070205080204" pitchFamily="34" charset="-128"/>
              </a:rPr>
              <a:t>Some are hosted by SECU branches </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Come prepared with any 2018 tax return information</a:t>
            </a:r>
          </a:p>
          <a:p>
            <a:pPr eaLnBrk="1" hangingPunct="1">
              <a:spcBef>
                <a:spcPct val="0"/>
              </a:spcBef>
            </a:pPr>
            <a:r>
              <a:rPr lang="en-US" altLang="en-US" dirty="0">
                <a:ea typeface="ＭＳ Ｐゴシック" panose="020B0600070205080204" pitchFamily="34" charset="-128"/>
              </a:rPr>
              <a:t>Bring the student and parent Federal Student Aid PIN</a:t>
            </a:r>
          </a:p>
        </p:txBody>
      </p:sp>
      <p:sp>
        <p:nvSpPr>
          <p:cNvPr id="6554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defTabSz="914400" eaLnBrk="1" hangingPunct="1">
              <a:spcBef>
                <a:spcPct val="0"/>
              </a:spcBef>
            </a:pPr>
            <a:fld id="{B18654B6-E299-4F5B-8124-A620E449CA67}" type="slidenum">
              <a:rPr lang="en-US" altLang="en-US">
                <a:solidFill>
                  <a:srgbClr val="000000"/>
                </a:solidFill>
              </a:rPr>
              <a:pPr algn="r" defTabSz="914400" eaLnBrk="1" hangingPunct="1">
                <a:spcBef>
                  <a:spcPct val="0"/>
                </a:spcBef>
              </a:pPr>
              <a:t>31</a:t>
            </a:fld>
            <a:endParaRPr lang="en-US" altLang="en-US">
              <a:solidFill>
                <a:srgbClr val="000000"/>
              </a:solidFill>
            </a:endParaRPr>
          </a:p>
        </p:txBody>
      </p:sp>
    </p:spTree>
    <p:extLst>
      <p:ext uri="{BB962C8B-B14F-4D97-AF65-F5344CB8AC3E}">
        <p14:creationId xmlns:p14="http://schemas.microsoft.com/office/powerpoint/2010/main" val="1969142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C29DF1-89DD-4C40-8767-97D2B11C3BE9}" type="slidenum">
              <a:rPr lang="en-US" smtClean="0"/>
              <a:pPr/>
              <a:t>32</a:t>
            </a:fld>
            <a:endParaRPr lang="en-US" dirty="0"/>
          </a:p>
        </p:txBody>
      </p:sp>
    </p:spTree>
    <p:extLst>
      <p:ext uri="{BB962C8B-B14F-4D97-AF65-F5344CB8AC3E}">
        <p14:creationId xmlns:p14="http://schemas.microsoft.com/office/powerpoint/2010/main" val="40035331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xfrm>
            <a:off x="227233" y="4154280"/>
            <a:ext cx="6479745" cy="4375325"/>
          </a:xfrm>
          <a:noFill/>
        </p:spPr>
        <p:txBody>
          <a:bodyPr wrap="square" numCol="1" anchor="t" anchorCtr="0" compatLnSpc="1">
            <a:prstTxWarp prst="textNoShape">
              <a:avLst/>
            </a:prstTxWarp>
          </a:bodyPr>
          <a:lstStyle/>
          <a:p>
            <a:pPr marL="171450" indent="-171450" eaLnBrk="1" hangingPunct="1">
              <a:buFont typeface="Arial" pitchFamily="34" charset="0"/>
              <a:buChar char="•"/>
            </a:pPr>
            <a:r>
              <a:rPr lang="en-US" sz="1100" dirty="0"/>
              <a:t>Students</a:t>
            </a:r>
            <a:r>
              <a:rPr lang="en-US" sz="1100" baseline="0" dirty="0"/>
              <a:t> must be a legal citizen to be considered for residency. US Citizen students with non-documented parents do have the ability to prove residency, receive in-state tuition, and state grants. Undocumented students do not have the ability to receive state grants.</a:t>
            </a:r>
            <a:r>
              <a:rPr lang="en-US" sz="1100" dirty="0"/>
              <a:t>  </a:t>
            </a:r>
            <a:r>
              <a:rPr lang="en-US" sz="1100" b="1" dirty="0">
                <a:solidFill>
                  <a:srgbClr val="FF0000"/>
                </a:solidFill>
              </a:rPr>
              <a:t>VIP – if student happens to be homeless,</a:t>
            </a:r>
            <a:r>
              <a:rPr lang="en-US" sz="1100" b="1" baseline="0" dirty="0">
                <a:solidFill>
                  <a:srgbClr val="FF0000"/>
                </a:solidFill>
              </a:rPr>
              <a:t> RDS will work with the student to identify how to document/prove residency.</a:t>
            </a:r>
            <a:endParaRPr lang="en-US" sz="1100" b="1" dirty="0">
              <a:solidFill>
                <a:srgbClr val="FF0000"/>
              </a:solidFill>
            </a:endParaRPr>
          </a:p>
          <a:p>
            <a:pPr marL="171450" indent="-171450" eaLnBrk="1" hangingPunct="1">
              <a:buFont typeface="Arial" pitchFamily="34" charset="0"/>
              <a:buChar char="•"/>
            </a:pPr>
            <a:r>
              <a:rPr lang="en-US" sz="1100" dirty="0"/>
              <a:t>RDS is designed to determine residency for tuition purposes in a coordinated and similar manner</a:t>
            </a:r>
          </a:p>
        </p:txBody>
      </p:sp>
    </p:spTree>
    <p:extLst>
      <p:ext uri="{BB962C8B-B14F-4D97-AF65-F5344CB8AC3E}">
        <p14:creationId xmlns:p14="http://schemas.microsoft.com/office/powerpoint/2010/main" val="16052410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D59CB6-744B-4252-B722-5F0E9126FF8D}"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8968237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C29DF1-89DD-4C40-8767-97D2B11C3BE9}" type="slidenum">
              <a:rPr lang="en-US" smtClean="0"/>
              <a:pPr/>
              <a:t>36</a:t>
            </a:fld>
            <a:endParaRPr lang="en-US" dirty="0"/>
          </a:p>
        </p:txBody>
      </p:sp>
    </p:spTree>
    <p:extLst>
      <p:ext uri="{BB962C8B-B14F-4D97-AF65-F5344CB8AC3E}">
        <p14:creationId xmlns:p14="http://schemas.microsoft.com/office/powerpoint/2010/main" val="15014396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Calibri" charset="0"/>
                <a:ea typeface="ＭＳ Ｐゴシック" charset="-128"/>
              </a:rPr>
              <a:t>When evaluating a financial aid offer, consider total cost of attendance minus gift aid offered.  The remainder has to be covered by the student and family.  How will it be covered?  Parent and student savings?  Current income?  Student borrowing?  Parent borrowing?  Other family members (grandparents, for example)?</a:t>
            </a:r>
          </a:p>
          <a:p>
            <a:pPr eaLnBrk="1" hangingPunct="1"/>
            <a:r>
              <a:rPr lang="en-US" altLang="en-US">
                <a:latin typeface="Calibri" charset="0"/>
                <a:ea typeface="ＭＳ Ｐゴシック" charset="-128"/>
              </a:rPr>
              <a:t>What does the student have to do to get the same scholarship support in the future?</a:t>
            </a:r>
          </a:p>
          <a:p>
            <a:pPr eaLnBrk="1" hangingPunct="1"/>
            <a:r>
              <a:rPr lang="en-US" altLang="en-US">
                <a:latin typeface="Calibri" charset="0"/>
                <a:ea typeface="ＭＳ Ｐゴシック" charset="-128"/>
              </a:rPr>
              <a:t>Sometimes institutional grants have renewal requirements – ask.</a:t>
            </a:r>
          </a:p>
          <a:p>
            <a:pPr eaLnBrk="1" hangingPunct="1"/>
            <a:r>
              <a:rPr lang="en-US" altLang="en-US">
                <a:latin typeface="Calibri" charset="0"/>
                <a:ea typeface="ＭＳ Ｐゴシック" charset="-128"/>
              </a:rPr>
              <a:t>Can a Federal Work Study job help defray personal expenses?</a:t>
            </a:r>
          </a:p>
          <a:p>
            <a:pPr eaLnBrk="1" hangingPunct="1"/>
            <a:r>
              <a:rPr lang="en-US" altLang="en-US">
                <a:latin typeface="Calibri" charset="0"/>
                <a:ea typeface="ＭＳ Ｐゴシック" charset="-128"/>
              </a:rPr>
              <a:t>If the student doesn’t qualify for Federal Work Study, are there other employment opportunities on campus?</a:t>
            </a:r>
          </a:p>
          <a:p>
            <a:pPr eaLnBrk="1" hangingPunct="1"/>
            <a:r>
              <a:rPr lang="en-US" altLang="en-US">
                <a:latin typeface="Calibri" charset="0"/>
                <a:ea typeface="ＭＳ Ｐゴシック" charset="-128"/>
              </a:rPr>
              <a:t>Is the amount of loan to be borrowed manageable for EACH year?</a:t>
            </a:r>
          </a:p>
        </p:txBody>
      </p:sp>
    </p:spTree>
    <p:extLst>
      <p:ext uri="{BB962C8B-B14F-4D97-AF65-F5344CB8AC3E}">
        <p14:creationId xmlns:p14="http://schemas.microsoft.com/office/powerpoint/2010/main" val="1769333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8F0AC-41F5-4738-9696-FCFD8750ED3F}" type="slidenum">
              <a:rPr lang="en-US" smtClean="0"/>
              <a:t>7</a:t>
            </a:fld>
            <a:endParaRPr lang="en-US" dirty="0"/>
          </a:p>
        </p:txBody>
      </p:sp>
    </p:spTree>
    <p:extLst>
      <p:ext uri="{BB962C8B-B14F-4D97-AF65-F5344CB8AC3E}">
        <p14:creationId xmlns:p14="http://schemas.microsoft.com/office/powerpoint/2010/main" val="1636031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pPr defTabSz="965547"/>
            <a:fld id="{7EE7D3F6-36E4-42CD-87C2-DDB3181D1136}" type="slidenum">
              <a:rPr lang="en-US" smtClean="0"/>
              <a:pPr defTabSz="965547"/>
              <a:t>8</a:t>
            </a:fld>
            <a:endParaRPr lang="en-US" dirty="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12667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A02140-FC0E-458A-9ABE-3FD44E0BB0BA}" type="slidenum">
              <a:rPr lang="en-US" smtClean="0"/>
              <a:t>11</a:t>
            </a:fld>
            <a:endParaRPr lang="en-US"/>
          </a:p>
        </p:txBody>
      </p:sp>
    </p:spTree>
    <p:extLst>
      <p:ext uri="{BB962C8B-B14F-4D97-AF65-F5344CB8AC3E}">
        <p14:creationId xmlns:p14="http://schemas.microsoft.com/office/powerpoint/2010/main" val="940052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Calibri" charset="0"/>
              <a:ea typeface="ＭＳ Ｐゴシック" charset="-128"/>
            </a:endParaRPr>
          </a:p>
        </p:txBody>
      </p:sp>
    </p:spTree>
    <p:extLst>
      <p:ext uri="{BB962C8B-B14F-4D97-AF65-F5344CB8AC3E}">
        <p14:creationId xmlns:p14="http://schemas.microsoft.com/office/powerpoint/2010/main" val="1048051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4153732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pPr defTabSz="965547"/>
            <a:fld id="{878036FA-F945-4F03-9DA4-50F6603CFA53}" type="slidenum">
              <a:rPr lang="en-US" smtClean="0"/>
              <a:pPr defTabSz="965547"/>
              <a:t>14</a:t>
            </a:fld>
            <a:endParaRPr lang="en-US" dirty="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85581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pPr defTabSz="965547"/>
            <a:fld id="{CCC6CFD0-DC60-458C-AE52-4B994E19B42C}" type="slidenum">
              <a:rPr lang="en-US" smtClean="0"/>
              <a:pPr defTabSz="965547"/>
              <a:t>15</a:t>
            </a:fld>
            <a:endParaRPr lang="en-US" dirty="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82193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04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itle 6"/>
          <p:cNvSpPr>
            <a:spLocks noGrp="1"/>
          </p:cNvSpPr>
          <p:nvPr>
            <p:ph type="title"/>
          </p:nvPr>
        </p:nvSpPr>
        <p:spPr>
          <a:xfrm>
            <a:off x="685800" y="1"/>
            <a:ext cx="8229600" cy="1595424"/>
          </a:xfrm>
          <a:prstGeom prst="rect">
            <a:avLst/>
          </a:prstGeom>
        </p:spPr>
        <p:txBody>
          <a:bodyPr anchor="ctr"/>
          <a:lstStyle/>
          <a:p>
            <a:r>
              <a:rPr lang="en-US" dirty="0"/>
              <a:t>Click to edit Master title style</a:t>
            </a:r>
          </a:p>
        </p:txBody>
      </p:sp>
    </p:spTree>
    <p:extLst>
      <p:ext uri="{BB962C8B-B14F-4D97-AF65-F5344CB8AC3E}">
        <p14:creationId xmlns:p14="http://schemas.microsoft.com/office/powerpoint/2010/main" val="372831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
            <a:ext cx="8229600" cy="1610914"/>
          </a:xfrm>
          <a:prstGeom prst="rect">
            <a:avLst/>
          </a:prstGeom>
        </p:spPr>
        <p:txBody>
          <a:bodyPr anchor="ctr"/>
          <a:lstStyle>
            <a:lvl1pPr>
              <a:defRPr b="0" i="0">
                <a:solidFill>
                  <a:schemeClr val="bg1"/>
                </a:solidFill>
                <a:latin typeface="Trebuchet MS Regular" charset="0"/>
                <a:cs typeface="Trebuchet MS Regular" charset="0"/>
              </a:defRPr>
            </a:lvl1pPr>
          </a:lstStyle>
          <a:p>
            <a:r>
              <a:rPr lang="en-US"/>
              <a:t>Click to edit Master title style</a:t>
            </a:r>
            <a:endParaRPr lang="en-US" dirty="0"/>
          </a:p>
        </p:txBody>
      </p:sp>
      <p:sp>
        <p:nvSpPr>
          <p:cNvPr id="3" name="Content Placeholder 2"/>
          <p:cNvSpPr>
            <a:spLocks noGrp="1"/>
          </p:cNvSpPr>
          <p:nvPr>
            <p:ph idx="1"/>
          </p:nvPr>
        </p:nvSpPr>
        <p:spPr>
          <a:xfrm>
            <a:off x="685800" y="2286000"/>
            <a:ext cx="8229600" cy="4525962"/>
          </a:xfrm>
          <a:prstGeom prst="rect">
            <a:avLst/>
          </a:prstGeom>
        </p:spPr>
        <p:txBody>
          <a:bodyPr/>
          <a:lstStyle>
            <a:lvl1pPr>
              <a:defRPr b="0" i="0">
                <a:latin typeface="Trebuchet MS Regular" charset="0"/>
                <a:cs typeface="Trebuchet MS Regular" charset="0"/>
              </a:defRPr>
            </a:lvl1pPr>
            <a:lvl2pPr>
              <a:defRPr b="0" i="0">
                <a:latin typeface="Trebuchet MS Regular" charset="0"/>
                <a:cs typeface="Trebuchet MS Regular" charset="0"/>
              </a:defRPr>
            </a:lvl2pPr>
            <a:lvl3pPr>
              <a:defRPr b="0" i="0">
                <a:latin typeface="Trebuchet MS Regular" charset="0"/>
                <a:cs typeface="Trebuchet MS Regular" charset="0"/>
              </a:defRPr>
            </a:lvl3pPr>
            <a:lvl4pPr>
              <a:defRPr b="0" i="0">
                <a:latin typeface="Trebuchet MS Regular" charset="0"/>
                <a:cs typeface="Trebuchet MS Regular" charset="0"/>
              </a:defRPr>
            </a:lvl4pPr>
            <a:lvl5pPr>
              <a:defRPr b="0" i="0">
                <a:latin typeface="Trebuchet MS Regular" charset="0"/>
                <a:cs typeface="Trebuchet MS Regular"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67094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fld id="{4C60EC76-4AE7-4DFB-9AC3-F664CD9DD76C}" type="datetimeFigureOut">
              <a:rPr lang="en-US" smtClean="0"/>
              <a:t>10/16/2019</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lvl1pPr>
              <a:defRPr/>
            </a:lvl1pPr>
          </a:lstStyle>
          <a:p>
            <a:fld id="{3405D838-A3BB-4214-A310-85C159CF5F23}" type="slidenum">
              <a:rPr lang="en-US" smtClean="0"/>
              <a:t>‹#›</a:t>
            </a:fld>
            <a:endParaRPr lang="en-US"/>
          </a:p>
        </p:txBody>
      </p:sp>
    </p:spTree>
    <p:extLst>
      <p:ext uri="{BB962C8B-B14F-4D97-AF65-F5344CB8AC3E}">
        <p14:creationId xmlns:p14="http://schemas.microsoft.com/office/powerpoint/2010/main" val="2138844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lvl1pPr>
              <a:defRPr/>
            </a:lvl1pPr>
          </a:lstStyle>
          <a:p>
            <a:fld id="{4C60EC76-4AE7-4DFB-9AC3-F664CD9DD76C}" type="datetimeFigureOut">
              <a:rPr lang="en-US" smtClean="0"/>
              <a:t>10/16/2019</a:t>
            </a:fld>
            <a:endParaRPr lang="en-US"/>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lvl1pPr>
              <a:defRPr/>
            </a:lvl1pPr>
          </a:lstStyle>
          <a:p>
            <a:fld id="{3405D838-A3BB-4214-A310-85C159CF5F23}" type="slidenum">
              <a:rPr lang="en-US" smtClean="0"/>
              <a:t>‹#›</a:t>
            </a:fld>
            <a:endParaRPr lang="en-US"/>
          </a:p>
        </p:txBody>
      </p:sp>
    </p:spTree>
    <p:extLst>
      <p:ext uri="{BB962C8B-B14F-4D97-AF65-F5344CB8AC3E}">
        <p14:creationId xmlns:p14="http://schemas.microsoft.com/office/powerpoint/2010/main" val="3567792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4" name="Rectangle 3"/>
          <p:cNvSpPr/>
          <p:nvPr userDrawn="1"/>
        </p:nvSpPr>
        <p:spPr bwMode="auto">
          <a:xfrm>
            <a:off x="0" y="6705600"/>
            <a:ext cx="9144000" cy="152400"/>
          </a:xfrm>
          <a:prstGeom prst="rect">
            <a:avLst/>
          </a:prstGeom>
          <a:solidFill>
            <a:srgbClr val="005B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770719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85205310"/>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60EC76-4AE7-4DFB-9AC3-F664CD9DD76C}" type="datetimeFigureOut">
              <a:rPr lang="en-US" smtClean="0"/>
              <a:t>10/16/2019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05D838-A3BB-4214-A310-85C159CF5F23}" type="slidenum">
              <a:rPr lang="en-US" smtClean="0"/>
              <a:t>‹#›</a:t>
            </a:fld>
            <a:endParaRPr lang="en-US"/>
          </a:p>
        </p:txBody>
      </p:sp>
    </p:spTree>
    <p:extLst>
      <p:ext uri="{BB962C8B-B14F-4D97-AF65-F5344CB8AC3E}">
        <p14:creationId xmlns:p14="http://schemas.microsoft.com/office/powerpoint/2010/main" val="2872975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60EC76-4AE7-4DFB-9AC3-F664CD9DD76C}" type="datetimeFigureOut">
              <a:rPr lang="en-US" smtClean="0"/>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5D838-A3BB-4214-A310-85C159CF5F23}" type="slidenum">
              <a:rPr lang="en-US" smtClean="0"/>
              <a:t>‹#›</a:t>
            </a:fld>
            <a:endParaRPr lang="en-US"/>
          </a:p>
        </p:txBody>
      </p:sp>
    </p:spTree>
    <p:extLst>
      <p:ext uri="{BB962C8B-B14F-4D97-AF65-F5344CB8AC3E}">
        <p14:creationId xmlns:p14="http://schemas.microsoft.com/office/powerpoint/2010/main" val="2051868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0400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28575"/>
            <a:ext cx="9144000" cy="691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049659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62" r:id="rId9"/>
    <p:sldLayoutId id="2147483672" r:id="rId10"/>
  </p:sldLayoutIdLst>
  <p:txStyles>
    <p:titleStyle>
      <a:lvl1pPr algn="l" defTabSz="457200" rtl="0" eaLnBrk="1" fontAlgn="base" hangingPunct="1">
        <a:spcBef>
          <a:spcPct val="0"/>
        </a:spcBef>
        <a:spcAft>
          <a:spcPct val="0"/>
        </a:spcAft>
        <a:defRPr sz="2600" b="1" kern="1200">
          <a:solidFill>
            <a:schemeClr val="tx1"/>
          </a:solidFill>
          <a:latin typeface="Arial"/>
          <a:ea typeface="ＭＳ Ｐゴシック" pitchFamily="-112" charset="-128"/>
          <a:cs typeface="Arial"/>
        </a:defRPr>
      </a:lvl1pPr>
      <a:lvl2pPr algn="l" defTabSz="457200" rtl="0" eaLnBrk="1" fontAlgn="base" hangingPunct="1">
        <a:spcBef>
          <a:spcPct val="0"/>
        </a:spcBef>
        <a:spcAft>
          <a:spcPct val="0"/>
        </a:spcAft>
        <a:defRPr sz="2600" b="1">
          <a:solidFill>
            <a:schemeClr val="tx1"/>
          </a:solidFill>
          <a:latin typeface="Arial" charset="0"/>
          <a:ea typeface="ＭＳ Ｐゴシック" pitchFamily="-112" charset="-128"/>
          <a:cs typeface="Arial" charset="0"/>
        </a:defRPr>
      </a:lvl2pPr>
      <a:lvl3pPr algn="l" defTabSz="457200" rtl="0" eaLnBrk="1" fontAlgn="base" hangingPunct="1">
        <a:spcBef>
          <a:spcPct val="0"/>
        </a:spcBef>
        <a:spcAft>
          <a:spcPct val="0"/>
        </a:spcAft>
        <a:defRPr sz="2600" b="1">
          <a:solidFill>
            <a:schemeClr val="tx1"/>
          </a:solidFill>
          <a:latin typeface="Arial" charset="0"/>
          <a:ea typeface="ＭＳ Ｐゴシック" pitchFamily="-112" charset="-128"/>
          <a:cs typeface="Arial" charset="0"/>
        </a:defRPr>
      </a:lvl3pPr>
      <a:lvl4pPr algn="l" defTabSz="457200" rtl="0" eaLnBrk="1" fontAlgn="base" hangingPunct="1">
        <a:spcBef>
          <a:spcPct val="0"/>
        </a:spcBef>
        <a:spcAft>
          <a:spcPct val="0"/>
        </a:spcAft>
        <a:defRPr sz="2600" b="1">
          <a:solidFill>
            <a:schemeClr val="tx1"/>
          </a:solidFill>
          <a:latin typeface="Arial" charset="0"/>
          <a:ea typeface="ＭＳ Ｐゴシック" pitchFamily="-112" charset="-128"/>
          <a:cs typeface="Arial" charset="0"/>
        </a:defRPr>
      </a:lvl4pPr>
      <a:lvl5pPr algn="l" defTabSz="457200" rtl="0" eaLnBrk="1" fontAlgn="base" hangingPunct="1">
        <a:spcBef>
          <a:spcPct val="0"/>
        </a:spcBef>
        <a:spcAft>
          <a:spcPct val="0"/>
        </a:spcAft>
        <a:defRPr sz="2600" b="1">
          <a:solidFill>
            <a:schemeClr val="tx1"/>
          </a:solidFill>
          <a:latin typeface="Arial" charset="0"/>
          <a:ea typeface="ＭＳ Ｐゴシック" pitchFamily="-112" charset="-128"/>
          <a:cs typeface="Arial" charset="0"/>
        </a:defRPr>
      </a:lvl5pPr>
      <a:lvl6pPr marL="457200" algn="l" defTabSz="457200" rtl="0" eaLnBrk="1" fontAlgn="base" hangingPunct="1">
        <a:spcBef>
          <a:spcPct val="0"/>
        </a:spcBef>
        <a:spcAft>
          <a:spcPct val="0"/>
        </a:spcAft>
        <a:defRPr sz="2600" b="1">
          <a:solidFill>
            <a:schemeClr val="tx1"/>
          </a:solidFill>
          <a:latin typeface="Arial" charset="0"/>
          <a:ea typeface="ＭＳ Ｐゴシック" charset="0"/>
        </a:defRPr>
      </a:lvl6pPr>
      <a:lvl7pPr marL="914400" algn="l" defTabSz="457200" rtl="0" eaLnBrk="1" fontAlgn="base" hangingPunct="1">
        <a:spcBef>
          <a:spcPct val="0"/>
        </a:spcBef>
        <a:spcAft>
          <a:spcPct val="0"/>
        </a:spcAft>
        <a:defRPr sz="2600" b="1">
          <a:solidFill>
            <a:schemeClr val="tx1"/>
          </a:solidFill>
          <a:latin typeface="Arial" charset="0"/>
          <a:ea typeface="ＭＳ Ｐゴシック" charset="0"/>
        </a:defRPr>
      </a:lvl7pPr>
      <a:lvl8pPr marL="1371600" algn="l" defTabSz="457200" rtl="0" eaLnBrk="1" fontAlgn="base" hangingPunct="1">
        <a:spcBef>
          <a:spcPct val="0"/>
        </a:spcBef>
        <a:spcAft>
          <a:spcPct val="0"/>
        </a:spcAft>
        <a:defRPr sz="2600" b="1">
          <a:solidFill>
            <a:schemeClr val="tx1"/>
          </a:solidFill>
          <a:latin typeface="Arial" charset="0"/>
          <a:ea typeface="ＭＳ Ｐゴシック" charset="0"/>
        </a:defRPr>
      </a:lvl8pPr>
      <a:lvl9pPr marL="1828800" algn="l" defTabSz="457200" rtl="0" eaLnBrk="1" fontAlgn="base" hangingPunct="1">
        <a:spcBef>
          <a:spcPct val="0"/>
        </a:spcBef>
        <a:spcAft>
          <a:spcPct val="0"/>
        </a:spcAft>
        <a:defRPr sz="2600" b="1">
          <a:solidFill>
            <a:schemeClr val="tx1"/>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200" kern="1200">
          <a:solidFill>
            <a:schemeClr val="tx1"/>
          </a:solidFill>
          <a:latin typeface="Arial"/>
          <a:ea typeface="ＭＳ Ｐゴシック" pitchFamily="-112" charset="-128"/>
          <a:cs typeface="Arial"/>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chemeClr val="tx1"/>
          </a:solidFill>
          <a:latin typeface="Arial"/>
          <a:ea typeface="ＭＳ Ｐゴシック" pitchFamily="-112" charset="-128"/>
          <a:cs typeface="Arial"/>
        </a:defRPr>
      </a:lvl2pPr>
      <a:lvl3pPr marL="1143000" indent="-228600" algn="l" defTabSz="457200" rtl="0" eaLnBrk="1" fontAlgn="base" hangingPunct="1">
        <a:spcBef>
          <a:spcPct val="20000"/>
        </a:spcBef>
        <a:spcAft>
          <a:spcPct val="0"/>
        </a:spcAft>
        <a:buFont typeface="Arial" panose="020B0604020202020204" pitchFamily="34" charset="0"/>
        <a:buChar char="•"/>
        <a:defRPr sz="2200" kern="1200">
          <a:solidFill>
            <a:schemeClr val="tx1"/>
          </a:solidFill>
          <a:latin typeface="Arial"/>
          <a:ea typeface="ＭＳ Ｐゴシック" pitchFamily="-112" charset="-128"/>
          <a:cs typeface="Arial"/>
        </a:defRPr>
      </a:lvl3pPr>
      <a:lvl4pPr marL="1600200" indent="-228600" algn="l" defTabSz="457200" rtl="0" eaLnBrk="1" fontAlgn="base" hangingPunct="1">
        <a:spcBef>
          <a:spcPct val="20000"/>
        </a:spcBef>
        <a:spcAft>
          <a:spcPct val="0"/>
        </a:spcAft>
        <a:buFont typeface="Arial" panose="020B0604020202020204" pitchFamily="34" charset="0"/>
        <a:buChar char="–"/>
        <a:defRPr sz="2200" kern="1200">
          <a:solidFill>
            <a:schemeClr val="tx1"/>
          </a:solidFill>
          <a:latin typeface="Arial"/>
          <a:ea typeface="ＭＳ Ｐゴシック" pitchFamily="-112" charset="-128"/>
          <a:cs typeface="Arial"/>
        </a:defRPr>
      </a:lvl4pPr>
      <a:lvl5pPr marL="2057400" indent="-228600" algn="l" defTabSz="457200" rtl="0" eaLnBrk="1" fontAlgn="base" hangingPunct="1">
        <a:spcBef>
          <a:spcPct val="20000"/>
        </a:spcBef>
        <a:spcAft>
          <a:spcPct val="0"/>
        </a:spcAft>
        <a:buFont typeface="Arial" panose="020B0604020202020204" pitchFamily="34" charset="0"/>
        <a:buChar char="»"/>
        <a:defRPr sz="2200" kern="1200">
          <a:solidFill>
            <a:schemeClr val="tx1"/>
          </a:solidFill>
          <a:latin typeface="Arial"/>
          <a:ea typeface="ＭＳ Ｐゴシック" pitchFamily="-112"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png"/><Relationship Id="rId3" Type="http://schemas.openxmlformats.org/officeDocument/2006/relationships/diagramLayout" Target="../diagrams/layout2.xml"/><Relationship Id="rId7" Type="http://schemas.openxmlformats.org/officeDocument/2006/relationships/image" Target="../media/image6.png"/><Relationship Id="rId12" Type="http://schemas.microsoft.com/office/2007/relationships/hdphoto" Target="../media/hdphoto2.wdp"/><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9.png"/><Relationship Id="rId5" Type="http://schemas.openxmlformats.org/officeDocument/2006/relationships/diagramColors" Target="../diagrams/colors2.xml"/><Relationship Id="rId10" Type="http://schemas.microsoft.com/office/2007/relationships/hdphoto" Target="../media/hdphoto1.wdp"/><Relationship Id="rId4" Type="http://schemas.openxmlformats.org/officeDocument/2006/relationships/diagramQuickStyle" Target="../diagrams/quickStyle2.xml"/><Relationship Id="rId9" Type="http://schemas.openxmlformats.org/officeDocument/2006/relationships/image" Target="../media/image8.png"/><Relationship Id="rId14" Type="http://schemas.openxmlformats.org/officeDocument/2006/relationships/image" Target="../media/image11.sv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www.cfnc.org/fafsaday"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ncresidency.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mailto:rdsinfo@ncresidency.org" TargetMode="External"/><Relationship Id="rId3" Type="http://schemas.openxmlformats.org/officeDocument/2006/relationships/hyperlink" Target="../../../../../../../Desktop/CAM/MRKT.00101.00.000_Side-By-Side%20-%20RDS%20and%20FAFSA%20FINAL.pdf" TargetMode="External"/><Relationship Id="rId7" Type="http://schemas.openxmlformats.org/officeDocument/2006/relationships/hyperlink" Target="https://www.cfnc.org/rdsresource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ncresidency.cfnc.org/residencyInfo/studentFAQ" TargetMode="External"/><Relationship Id="rId5" Type="http://schemas.openxmlformats.org/officeDocument/2006/relationships/hyperlink" Target="../Spanish%20Services/RDS%20Types%20of%20Appeals%20Spanish.pdf" TargetMode="External"/><Relationship Id="rId4" Type="http://schemas.openxmlformats.org/officeDocument/2006/relationships/hyperlink" Target="file:///\\ncseaa.edu\dfs\users\mboyd\RDS\RDS%20Types%20of%20Appeals%20Factsheet_Final_2.pdf"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txBox="1">
            <a:spLocks/>
          </p:cNvSpPr>
          <p:nvPr/>
        </p:nvSpPr>
        <p:spPr bwMode="auto">
          <a:xfrm>
            <a:off x="246063" y="206375"/>
            <a:ext cx="77724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2200">
                <a:solidFill>
                  <a:schemeClr val="bg1"/>
                </a:solidFill>
                <a:latin typeface="Trebuchet MS" panose="020B0603020202020204" pitchFamily="34" charset="0"/>
              </a:rPr>
              <a:t>Helping you plan, apply, and pay for college</a:t>
            </a:r>
          </a:p>
        </p:txBody>
      </p:sp>
      <p:pic>
        <p:nvPicPr>
          <p:cNvPr id="10243"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91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itle 1"/>
          <p:cNvSpPr txBox="1">
            <a:spLocks/>
          </p:cNvSpPr>
          <p:nvPr/>
        </p:nvSpPr>
        <p:spPr bwMode="auto">
          <a:xfrm>
            <a:off x="246063" y="206374"/>
            <a:ext cx="77724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2400" b="1" dirty="0">
                <a:solidFill>
                  <a:schemeClr val="bg1"/>
                </a:solidFill>
                <a:latin typeface="Trebuchet MS Regular"/>
              </a:rPr>
              <a:t>Student Financial Aid for Year 2020-2021</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0" y="5931568"/>
            <a:ext cx="2667000" cy="988345"/>
          </a:xfrm>
          <a:prstGeom prst="rect">
            <a:avLst/>
          </a:prstGeom>
        </p:spPr>
      </p:pic>
    </p:spTree>
    <p:extLst>
      <p:ext uri="{BB962C8B-B14F-4D97-AF65-F5344CB8AC3E}">
        <p14:creationId xmlns:p14="http://schemas.microsoft.com/office/powerpoint/2010/main" val="3237436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6ACE746-39D5-443C-A348-D9F47A9553C5}"/>
              </a:ext>
            </a:extLst>
          </p:cNvPr>
          <p:cNvSpPr>
            <a:spLocks noChangeAspect="1"/>
          </p:cNvSpPr>
          <p:nvPr/>
        </p:nvSpPr>
        <p:spPr>
          <a:xfrm>
            <a:off x="2667000" y="1981200"/>
            <a:ext cx="4114800" cy="41441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CB0993-8E78-4227-BCFE-4037E23B15AC}"/>
              </a:ext>
            </a:extLst>
          </p:cNvPr>
          <p:cNvSpPr>
            <a:spLocks noGrp="1"/>
          </p:cNvSpPr>
          <p:nvPr>
            <p:ph type="title"/>
          </p:nvPr>
        </p:nvSpPr>
        <p:spPr/>
        <p:txBody>
          <a:bodyPr/>
          <a:lstStyle/>
          <a:p>
            <a:r>
              <a:rPr lang="en-US" dirty="0"/>
              <a:t>Sources of Financial Aid</a:t>
            </a:r>
          </a:p>
        </p:txBody>
      </p:sp>
      <p:sp>
        <p:nvSpPr>
          <p:cNvPr id="4" name="Rectangle: Rounded Corners 3">
            <a:extLst>
              <a:ext uri="{FF2B5EF4-FFF2-40B4-BE49-F238E27FC236}">
                <a16:creationId xmlns:a16="http://schemas.microsoft.com/office/drawing/2014/main" id="{E4F802F6-2AC1-458A-97D1-724FB0D5A8DD}"/>
              </a:ext>
            </a:extLst>
          </p:cNvPr>
          <p:cNvSpPr/>
          <p:nvPr/>
        </p:nvSpPr>
        <p:spPr>
          <a:xfrm>
            <a:off x="3581400" y="1454490"/>
            <a:ext cx="2286000" cy="1097280"/>
          </a:xfrm>
          <a:prstGeom prst="roundRect">
            <a:avLst/>
          </a:prstGeom>
          <a:solidFill>
            <a:srgbClr val="70AC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Federal Government</a:t>
            </a:r>
          </a:p>
        </p:txBody>
      </p:sp>
      <p:sp>
        <p:nvSpPr>
          <p:cNvPr id="5" name="Rectangle: Rounded Corners 4">
            <a:extLst>
              <a:ext uri="{FF2B5EF4-FFF2-40B4-BE49-F238E27FC236}">
                <a16:creationId xmlns:a16="http://schemas.microsoft.com/office/drawing/2014/main" id="{466C2856-6045-4D2B-8A2C-BABE45A104D6}"/>
              </a:ext>
            </a:extLst>
          </p:cNvPr>
          <p:cNvSpPr/>
          <p:nvPr/>
        </p:nvSpPr>
        <p:spPr>
          <a:xfrm>
            <a:off x="5638800" y="2588623"/>
            <a:ext cx="2286000" cy="109728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State Aid</a:t>
            </a:r>
          </a:p>
        </p:txBody>
      </p:sp>
      <p:sp>
        <p:nvSpPr>
          <p:cNvPr id="6" name="Rectangle: Rounded Corners 5">
            <a:extLst>
              <a:ext uri="{FF2B5EF4-FFF2-40B4-BE49-F238E27FC236}">
                <a16:creationId xmlns:a16="http://schemas.microsoft.com/office/drawing/2014/main" id="{4F86BE0F-FDFD-4AD9-B5A7-83E9EB0175E5}"/>
              </a:ext>
            </a:extLst>
          </p:cNvPr>
          <p:cNvSpPr/>
          <p:nvPr/>
        </p:nvSpPr>
        <p:spPr>
          <a:xfrm>
            <a:off x="5257800" y="4343400"/>
            <a:ext cx="2286000" cy="1097280"/>
          </a:xfrm>
          <a:prstGeom prst="roundRect">
            <a:avLst/>
          </a:prstGeom>
          <a:solidFill>
            <a:srgbClr val="9002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College and Universities</a:t>
            </a:r>
          </a:p>
        </p:txBody>
      </p:sp>
      <p:sp>
        <p:nvSpPr>
          <p:cNvPr id="7" name="Rectangle: Rounded Corners 6">
            <a:extLst>
              <a:ext uri="{FF2B5EF4-FFF2-40B4-BE49-F238E27FC236}">
                <a16:creationId xmlns:a16="http://schemas.microsoft.com/office/drawing/2014/main" id="{A5D71047-7555-47AA-ADA3-E79A7E50F23D}"/>
              </a:ext>
            </a:extLst>
          </p:cNvPr>
          <p:cNvSpPr/>
          <p:nvPr/>
        </p:nvSpPr>
        <p:spPr>
          <a:xfrm>
            <a:off x="2057400" y="4343400"/>
            <a:ext cx="2286000" cy="109728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Private Sources</a:t>
            </a:r>
          </a:p>
        </p:txBody>
      </p:sp>
      <p:sp>
        <p:nvSpPr>
          <p:cNvPr id="8" name="Rectangle: Rounded Corners 7">
            <a:extLst>
              <a:ext uri="{FF2B5EF4-FFF2-40B4-BE49-F238E27FC236}">
                <a16:creationId xmlns:a16="http://schemas.microsoft.com/office/drawing/2014/main" id="{10349136-4240-4CAF-ABC9-4C6829FD2E9C}"/>
              </a:ext>
            </a:extLst>
          </p:cNvPr>
          <p:cNvSpPr/>
          <p:nvPr/>
        </p:nvSpPr>
        <p:spPr>
          <a:xfrm>
            <a:off x="1524000" y="2588623"/>
            <a:ext cx="2286000" cy="109728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Employers</a:t>
            </a:r>
          </a:p>
        </p:txBody>
      </p:sp>
    </p:spTree>
    <p:extLst>
      <p:ext uri="{BB962C8B-B14F-4D97-AF65-F5344CB8AC3E}">
        <p14:creationId xmlns:p14="http://schemas.microsoft.com/office/powerpoint/2010/main" val="1817862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832" y="-76200"/>
            <a:ext cx="8229600" cy="1610914"/>
          </a:xfrm>
        </p:spPr>
        <p:txBody>
          <a:bodyPr>
            <a:normAutofit/>
          </a:bodyPr>
          <a:lstStyle/>
          <a:p>
            <a:r>
              <a:rPr lang="en-US" dirty="0"/>
              <a:t>NC State Grants</a:t>
            </a:r>
            <a:br>
              <a:rPr lang="en-US" dirty="0"/>
            </a:br>
            <a:r>
              <a:rPr lang="en-US" dirty="0"/>
              <a:t>Must Complete the FAFSA</a:t>
            </a:r>
          </a:p>
        </p:txBody>
      </p:sp>
      <p:sp>
        <p:nvSpPr>
          <p:cNvPr id="3" name="Content Placeholder 2"/>
          <p:cNvSpPr>
            <a:spLocks noGrp="1"/>
          </p:cNvSpPr>
          <p:nvPr>
            <p:ph idx="1"/>
          </p:nvPr>
        </p:nvSpPr>
        <p:spPr>
          <a:xfrm>
            <a:off x="693821" y="1752600"/>
            <a:ext cx="8229600" cy="4525962"/>
          </a:xfrm>
        </p:spPr>
        <p:txBody>
          <a:bodyPr/>
          <a:lstStyle/>
          <a:p>
            <a:r>
              <a:rPr lang="en-US" dirty="0"/>
              <a:t>NC Education Lottery Scholarship (ELS)</a:t>
            </a:r>
          </a:p>
          <a:p>
            <a:pPr lvl="1"/>
            <a:r>
              <a:rPr lang="en-US" dirty="0"/>
              <a:t>NC community colleges/UNC institutions</a:t>
            </a:r>
          </a:p>
          <a:p>
            <a:r>
              <a:rPr lang="en-US" dirty="0"/>
              <a:t>NC Community College Grant (CCG)</a:t>
            </a:r>
          </a:p>
          <a:p>
            <a:pPr lvl="1"/>
            <a:r>
              <a:rPr lang="en-US" dirty="0"/>
              <a:t>NC community colleges</a:t>
            </a:r>
          </a:p>
          <a:p>
            <a:r>
              <a:rPr lang="en-US" dirty="0"/>
              <a:t>UNC Need-based Grant (UNCNBG)</a:t>
            </a:r>
          </a:p>
          <a:p>
            <a:pPr lvl="1"/>
            <a:r>
              <a:rPr lang="en-US" dirty="0"/>
              <a:t>UNC institutions</a:t>
            </a:r>
          </a:p>
          <a:p>
            <a:r>
              <a:rPr lang="en-US" dirty="0"/>
              <a:t>NC Need-based Scholarship (NBS)</a:t>
            </a:r>
          </a:p>
          <a:p>
            <a:pPr lvl="1"/>
            <a:r>
              <a:rPr lang="en-US" dirty="0"/>
              <a:t>Eligible NC Private Institutions</a:t>
            </a:r>
          </a:p>
        </p:txBody>
      </p:sp>
    </p:spTree>
    <p:extLst>
      <p:ext uri="{BB962C8B-B14F-4D97-AF65-F5344CB8AC3E}">
        <p14:creationId xmlns:p14="http://schemas.microsoft.com/office/powerpoint/2010/main" val="2752200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40728"/>
            <a:ext cx="8229600" cy="1610914"/>
          </a:xfrm>
        </p:spPr>
        <p:txBody>
          <a:bodyPr>
            <a:normAutofit/>
          </a:bodyPr>
          <a:lstStyle/>
          <a:p>
            <a:r>
              <a:rPr lang="en-US" dirty="0"/>
              <a:t>Apply for Your FSA ID Before Completing </a:t>
            </a:r>
            <a:br>
              <a:rPr lang="en-US" dirty="0"/>
            </a:br>
            <a:r>
              <a:rPr lang="en-US" dirty="0"/>
              <a:t>the FAFSA</a:t>
            </a:r>
          </a:p>
        </p:txBody>
      </p:sp>
      <p:sp>
        <p:nvSpPr>
          <p:cNvPr id="2" name="Content Placeholder 1"/>
          <p:cNvSpPr>
            <a:spLocks noGrp="1"/>
          </p:cNvSpPr>
          <p:nvPr>
            <p:ph idx="1"/>
          </p:nvPr>
        </p:nvSpPr>
        <p:spPr>
          <a:xfrm>
            <a:off x="304800" y="1585119"/>
            <a:ext cx="8229600" cy="4525962"/>
          </a:xfrm>
        </p:spPr>
        <p:txBody>
          <a:bodyPr/>
          <a:lstStyle/>
          <a:p>
            <a:r>
              <a:rPr lang="en-US" dirty="0"/>
              <a:t>Students and at least one parent whose information will be listed on the FAFSA need to sign electronic documents using the FSA ID</a:t>
            </a:r>
          </a:p>
          <a:p>
            <a:r>
              <a:rPr lang="en-US" dirty="0"/>
              <a:t>It’s not required, but things go much more smoothly when you apply for your FSA ID before sitting down to do the FAFSA</a:t>
            </a:r>
          </a:p>
          <a:p>
            <a:r>
              <a:rPr lang="en-US" dirty="0"/>
              <a:t>FSAID.ed.gov</a:t>
            </a:r>
          </a:p>
        </p:txBody>
      </p:sp>
      <p:pic>
        <p:nvPicPr>
          <p:cNvPr id="6" name="Picture 5"/>
          <p:cNvPicPr>
            <a:picLocks noChangeAspect="1"/>
          </p:cNvPicPr>
          <p:nvPr/>
        </p:nvPicPr>
        <p:blipFill>
          <a:blip r:embed="rId3"/>
          <a:stretch>
            <a:fillRect/>
          </a:stretch>
        </p:blipFill>
        <p:spPr>
          <a:xfrm>
            <a:off x="4038600" y="3465845"/>
            <a:ext cx="4800600" cy="2669299"/>
          </a:xfrm>
          <a:prstGeom prst="rect">
            <a:avLst/>
          </a:prstGeom>
        </p:spPr>
      </p:pic>
    </p:spTree>
    <p:extLst>
      <p:ext uri="{BB962C8B-B14F-4D97-AF65-F5344CB8AC3E}">
        <p14:creationId xmlns:p14="http://schemas.microsoft.com/office/powerpoint/2010/main" val="3900678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p:cNvSpPr>
          <p:nvPr>
            <p:ph type="subTitle" idx="1"/>
          </p:nvPr>
        </p:nvSpPr>
        <p:spPr>
          <a:xfrm>
            <a:off x="381000" y="1722438"/>
            <a:ext cx="7924800" cy="4267200"/>
          </a:xfrm>
        </p:spPr>
        <p:txBody>
          <a:bodyPr/>
          <a:lstStyle/>
          <a:p>
            <a:pPr marL="342900" indent="-342900" algn="l">
              <a:buFont typeface="Arial" charset="0"/>
              <a:buChar char="•"/>
              <a:defRPr/>
            </a:pPr>
            <a:r>
              <a:rPr lang="en-US" altLang="en-US" dirty="0">
                <a:solidFill>
                  <a:schemeClr val="tx1"/>
                </a:solidFill>
                <a:latin typeface="Univers 55" charset="0"/>
                <a:ea typeface="ＭＳ Ｐゴシック" charset="-128"/>
                <a:cs typeface="Arial" charset="0"/>
              </a:rPr>
              <a:t>Free Application for Federal Student Aid (FAFSA)</a:t>
            </a:r>
          </a:p>
          <a:p>
            <a:pPr marL="800100" lvl="1" indent="-342900" algn="l">
              <a:buFont typeface="Symbol" pitchFamily="18" charset="2"/>
              <a:buChar char=""/>
              <a:defRPr/>
            </a:pPr>
            <a:r>
              <a:rPr lang="en-US" altLang="en-US" sz="2400" u="sng" dirty="0">
                <a:solidFill>
                  <a:schemeClr val="tx1"/>
                </a:solidFill>
                <a:latin typeface="Univers 55" charset="0"/>
                <a:ea typeface="ＭＳ Ｐゴシック" charset="-128"/>
                <a:cs typeface="Arial" charset="0"/>
              </a:rPr>
              <a:t>fafsa.gov</a:t>
            </a:r>
          </a:p>
          <a:p>
            <a:pPr marL="342900" indent="-342900" algn="l">
              <a:buFont typeface="Arial" charset="0"/>
              <a:buChar char="•"/>
              <a:defRPr/>
            </a:pPr>
            <a:r>
              <a:rPr lang="en-US" altLang="en-US" dirty="0">
                <a:solidFill>
                  <a:schemeClr val="tx1"/>
                </a:solidFill>
                <a:latin typeface="Univers 55" charset="0"/>
                <a:ea typeface="ＭＳ Ｐゴシック" charset="-128"/>
                <a:cs typeface="Arial" charset="0"/>
              </a:rPr>
              <a:t>Signature FSA ID</a:t>
            </a:r>
          </a:p>
          <a:p>
            <a:pPr marL="800100" lvl="1" indent="-342900" algn="l">
              <a:buFont typeface="Symbol" pitchFamily="18" charset="2"/>
              <a:buChar char=""/>
              <a:defRPr/>
            </a:pPr>
            <a:r>
              <a:rPr lang="en-US" altLang="en-US" sz="2400" u="sng" dirty="0">
                <a:solidFill>
                  <a:schemeClr val="tx1"/>
                </a:solidFill>
                <a:latin typeface="Univers 55" charset="0"/>
                <a:ea typeface="ＭＳ Ｐゴシック" charset="-128"/>
                <a:cs typeface="Arial" charset="0"/>
              </a:rPr>
              <a:t>FSAID.ed.gov</a:t>
            </a:r>
          </a:p>
          <a:p>
            <a:pPr lvl="1" algn="l">
              <a:buFont typeface="Arial" charset="0"/>
              <a:buNone/>
              <a:defRPr/>
            </a:pPr>
            <a:endParaRPr lang="en-US" altLang="en-US" sz="2400" u="sng" dirty="0">
              <a:solidFill>
                <a:schemeClr val="tx1"/>
              </a:solidFill>
              <a:latin typeface="Univers 55" charset="0"/>
              <a:ea typeface="ＭＳ Ｐゴシック" charset="-128"/>
              <a:cs typeface="Arial" charset="0"/>
            </a:endParaRPr>
          </a:p>
          <a:p>
            <a:pPr lvl="1" algn="l">
              <a:buFont typeface="Arial" charset="0"/>
              <a:buNone/>
              <a:defRPr/>
            </a:pPr>
            <a:endParaRPr lang="en-US" altLang="en-US" sz="2400" u="sng" dirty="0">
              <a:solidFill>
                <a:schemeClr val="tx1"/>
              </a:solidFill>
              <a:latin typeface="Univers 55" charset="0"/>
              <a:ea typeface="ＭＳ Ｐゴシック" charset="-128"/>
              <a:cs typeface="Arial" charset="0"/>
            </a:endParaRPr>
          </a:p>
          <a:p>
            <a:pPr lvl="1" algn="l">
              <a:buFont typeface="Arial" charset="0"/>
              <a:buNone/>
              <a:defRPr/>
            </a:pPr>
            <a:endParaRPr lang="en-US" altLang="en-US" sz="1600" dirty="0">
              <a:solidFill>
                <a:srgbClr val="FF0000"/>
              </a:solidFill>
              <a:latin typeface="Univers 55" charset="0"/>
              <a:ea typeface="ＭＳ Ｐゴシック" charset="-128"/>
              <a:cs typeface="Arial" charset="0"/>
            </a:endParaRPr>
          </a:p>
        </p:txBody>
      </p:sp>
      <p:sp>
        <p:nvSpPr>
          <p:cNvPr id="14339" name="Rectangle 2"/>
          <p:cNvSpPr>
            <a:spLocks noGrp="1"/>
          </p:cNvSpPr>
          <p:nvPr>
            <p:ph type="title"/>
          </p:nvPr>
        </p:nvSpPr>
        <p:spPr bwMode="auto">
          <a:xfrm>
            <a:off x="228600" y="222251"/>
            <a:ext cx="822960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b="0" dirty="0">
                <a:solidFill>
                  <a:schemeClr val="bg1"/>
                </a:solidFill>
                <a:latin typeface="Trebuchet MS Regular"/>
                <a:cs typeface="Arial" panose="020B0604020202020204" pitchFamily="34" charset="0"/>
              </a:rPr>
              <a:t>Free Application for Federal Student Aid</a:t>
            </a:r>
            <a:br>
              <a:rPr lang="en-US" altLang="en-US" b="0" dirty="0">
                <a:solidFill>
                  <a:schemeClr val="bg1"/>
                </a:solidFill>
                <a:latin typeface="Trebuchet MS Regular"/>
                <a:cs typeface="Arial" panose="020B0604020202020204" pitchFamily="34" charset="0"/>
              </a:rPr>
            </a:br>
            <a:r>
              <a:rPr lang="en-US" altLang="en-US" b="0" dirty="0">
                <a:solidFill>
                  <a:schemeClr val="bg1"/>
                </a:solidFill>
                <a:latin typeface="Trebuchet MS Regular"/>
                <a:cs typeface="Arial" panose="020B0604020202020204" pitchFamily="34" charset="0"/>
              </a:rPr>
              <a:t>(FAFSA)</a:t>
            </a:r>
          </a:p>
        </p:txBody>
      </p:sp>
      <p:pic>
        <p:nvPicPr>
          <p:cNvPr id="14340" name="Picture 1"/>
          <p:cNvPicPr>
            <a:picLocks noChangeAspect="1"/>
          </p:cNvPicPr>
          <p:nvPr/>
        </p:nvPicPr>
        <p:blipFill>
          <a:blip r:embed="rId3" cstate="print">
            <a:extLst>
              <a:ext uri="{28A0092B-C50C-407E-A947-70E740481C1C}">
                <a14:useLocalDpi xmlns:a14="http://schemas.microsoft.com/office/drawing/2010/main" val="0"/>
              </a:ext>
            </a:extLst>
          </a:blip>
          <a:srcRect l="8301" t="16045" r="10899" b="9290"/>
          <a:stretch>
            <a:fillRect/>
          </a:stretch>
        </p:blipFill>
        <p:spPr bwMode="auto">
          <a:xfrm>
            <a:off x="3373438" y="2779713"/>
            <a:ext cx="5507037"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2970365"/>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04800" y="-152400"/>
            <a:ext cx="8229600" cy="1610914"/>
          </a:xfrm>
        </p:spPr>
        <p:txBody>
          <a:bodyPr>
            <a:normAutofit/>
          </a:bodyPr>
          <a:lstStyle/>
          <a:p>
            <a:r>
              <a:rPr lang="en-US" dirty="0"/>
              <a:t>Free Application for Federal Student Aid </a:t>
            </a:r>
            <a:br>
              <a:rPr lang="en-US" dirty="0"/>
            </a:br>
            <a:r>
              <a:rPr lang="en-US" dirty="0"/>
              <a:t>(FAFSA</a:t>
            </a:r>
            <a:r>
              <a:rPr lang="en-US" baseline="30000" dirty="0"/>
              <a:t>®</a:t>
            </a:r>
            <a:r>
              <a:rPr lang="en-US" dirty="0"/>
              <a:t>)</a:t>
            </a:r>
          </a:p>
        </p:txBody>
      </p:sp>
      <p:sp>
        <p:nvSpPr>
          <p:cNvPr id="58370" name="Rectangle 3"/>
          <p:cNvSpPr>
            <a:spLocks noGrp="1" noChangeArrowheads="1"/>
          </p:cNvSpPr>
          <p:nvPr>
            <p:ph idx="1"/>
          </p:nvPr>
        </p:nvSpPr>
        <p:spPr>
          <a:xfrm>
            <a:off x="685800" y="2057400"/>
            <a:ext cx="8229600" cy="4525962"/>
          </a:xfrm>
        </p:spPr>
        <p:txBody>
          <a:bodyPr>
            <a:normAutofit/>
          </a:bodyPr>
          <a:lstStyle/>
          <a:p>
            <a:pPr eaLnBrk="1" hangingPunct="1"/>
            <a:r>
              <a:rPr lang="en-US" dirty="0">
                <a:latin typeface="Arial" panose="020B0604020202020204" pitchFamily="34" charset="0"/>
                <a:cs typeface="Arial" panose="020B0604020202020204" pitchFamily="34" charset="0"/>
              </a:rPr>
              <a:t>Collects demographic and financial information</a:t>
            </a:r>
          </a:p>
          <a:p>
            <a:pPr eaLnBrk="1" hangingPunct="1"/>
            <a:r>
              <a:rPr lang="en-US" dirty="0">
                <a:latin typeface="Arial" panose="020B0604020202020204" pitchFamily="34" charset="0"/>
                <a:cs typeface="Arial" panose="020B0604020202020204" pitchFamily="34" charset="0"/>
              </a:rPr>
              <a:t>Information used to calculate the expected family contribution (EFC)</a:t>
            </a:r>
          </a:p>
          <a:p>
            <a:pPr eaLnBrk="1" hangingPunct="1"/>
            <a:r>
              <a:rPr lang="en-US" dirty="0">
                <a:latin typeface="Arial" panose="020B0604020202020204" pitchFamily="34" charset="0"/>
                <a:cs typeface="Arial" panose="020B0604020202020204" pitchFamily="34" charset="0"/>
              </a:rPr>
              <a:t>Colleges use EFC to award financial aid</a:t>
            </a:r>
          </a:p>
          <a:p>
            <a:pPr eaLnBrk="1" hangingPunct="1"/>
            <a:r>
              <a:rPr lang="en-US" dirty="0">
                <a:latin typeface="Arial" panose="020B0604020202020204" pitchFamily="34" charset="0"/>
                <a:cs typeface="Arial" panose="020B0604020202020204" pitchFamily="34" charset="0"/>
              </a:rPr>
              <a:t>Available in English and Spanish</a:t>
            </a:r>
          </a:p>
        </p:txBody>
      </p:sp>
    </p:spTree>
    <p:extLst>
      <p:ext uri="{BB962C8B-B14F-4D97-AF65-F5344CB8AC3E}">
        <p14:creationId xmlns:p14="http://schemas.microsoft.com/office/powerpoint/2010/main" val="800002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228600" y="-228600"/>
            <a:ext cx="8229600" cy="1610914"/>
          </a:xfrm>
        </p:spPr>
        <p:txBody>
          <a:bodyPr>
            <a:normAutofit/>
          </a:bodyPr>
          <a:lstStyle/>
          <a:p>
            <a:r>
              <a:rPr lang="en-US" dirty="0"/>
              <a:t>Free Application for Federal Student Aid </a:t>
            </a:r>
            <a:br>
              <a:rPr lang="en-US" dirty="0"/>
            </a:br>
            <a:r>
              <a:rPr lang="en-US" dirty="0"/>
              <a:t>(FAFSA</a:t>
            </a:r>
            <a:r>
              <a:rPr lang="en-US" baseline="30000" dirty="0"/>
              <a:t>®</a:t>
            </a:r>
            <a:r>
              <a:rPr lang="en-US" dirty="0"/>
              <a:t>)</a:t>
            </a:r>
          </a:p>
        </p:txBody>
      </p:sp>
      <p:sp>
        <p:nvSpPr>
          <p:cNvPr id="24579" name="Rectangle 3"/>
          <p:cNvSpPr>
            <a:spLocks noGrp="1" noChangeArrowheads="1"/>
          </p:cNvSpPr>
          <p:nvPr>
            <p:ph idx="1"/>
          </p:nvPr>
        </p:nvSpPr>
        <p:spPr>
          <a:xfrm>
            <a:off x="228600" y="1676400"/>
            <a:ext cx="8686800" cy="4525963"/>
          </a:xfrm>
        </p:spPr>
        <p:txBody>
          <a:bodyPr>
            <a:normAutofit/>
          </a:bodyPr>
          <a:lstStyle/>
          <a:p>
            <a:pPr eaLnBrk="1" hangingPunct="1">
              <a:spcBef>
                <a:spcPct val="50000"/>
              </a:spcBef>
              <a:defRPr/>
            </a:pPr>
            <a:r>
              <a:rPr lang="en-US" dirty="0">
                <a:latin typeface="Arial" panose="020B0604020202020204" pitchFamily="34" charset="0"/>
                <a:cs typeface="Arial" panose="020B0604020202020204" pitchFamily="34" charset="0"/>
              </a:rPr>
              <a:t>May be filed at any time during an academic year, but no earlier than October 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prior to the academic year for which the student requests aid</a:t>
            </a:r>
          </a:p>
          <a:p>
            <a:pPr eaLnBrk="1" hangingPunct="1">
              <a:spcBef>
                <a:spcPct val="50000"/>
              </a:spcBef>
              <a:defRPr/>
            </a:pPr>
            <a:r>
              <a:rPr lang="en-US" dirty="0">
                <a:latin typeface="Arial" panose="020B0604020202020204" pitchFamily="34" charset="0"/>
                <a:cs typeface="Arial" panose="020B0604020202020204" pitchFamily="34" charset="0"/>
              </a:rPr>
              <a:t>For the 2020-21 academic year, the FAFSA may be filed beginning October 1, 2019</a:t>
            </a:r>
          </a:p>
          <a:p>
            <a:pPr>
              <a:spcBef>
                <a:spcPct val="50000"/>
              </a:spcBef>
              <a:defRPr/>
            </a:pPr>
            <a:r>
              <a:rPr lang="en-US" dirty="0">
                <a:latin typeface="Arial" panose="020B0604020202020204" pitchFamily="34" charset="0"/>
                <a:cs typeface="Arial" panose="020B0604020202020204" pitchFamily="34" charset="0"/>
              </a:rPr>
              <a:t>Use 2018 tax information</a:t>
            </a:r>
          </a:p>
          <a:p>
            <a:pPr eaLnBrk="1" hangingPunct="1">
              <a:spcBef>
                <a:spcPct val="50000"/>
              </a:spcBef>
              <a:defRPr/>
            </a:pPr>
            <a:r>
              <a:rPr lang="en-US" dirty="0">
                <a:latin typeface="Arial" panose="020B0604020202020204" pitchFamily="34" charset="0"/>
                <a:cs typeface="Arial" panose="020B0604020202020204" pitchFamily="34" charset="0"/>
              </a:rPr>
              <a:t>Colleges may set FAFSA priority dates</a:t>
            </a:r>
          </a:p>
        </p:txBody>
      </p:sp>
    </p:spTree>
    <p:extLst>
      <p:ext uri="{BB962C8B-B14F-4D97-AF65-F5344CB8AC3E}">
        <p14:creationId xmlns:p14="http://schemas.microsoft.com/office/powerpoint/2010/main" val="2870002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763"/>
            <a:ext cx="8229600" cy="1610914"/>
          </a:xfrm>
        </p:spPr>
        <p:txBody>
          <a:bodyPr>
            <a:normAutofit/>
          </a:bodyPr>
          <a:lstStyle/>
          <a:p>
            <a:r>
              <a:rPr lang="en-US" dirty="0"/>
              <a:t>Free Application for Federal Student Aid </a:t>
            </a:r>
            <a:br>
              <a:rPr lang="en-US" dirty="0"/>
            </a:br>
            <a:r>
              <a:rPr lang="en-US" dirty="0"/>
              <a:t>(FAFSA</a:t>
            </a:r>
            <a:r>
              <a:rPr lang="en-US" baseline="30000" dirty="0"/>
              <a:t>®</a:t>
            </a:r>
            <a:r>
              <a:rPr lang="en-US" dirty="0"/>
              <a:t>)</a:t>
            </a:r>
          </a:p>
        </p:txBody>
      </p:sp>
      <p:graphicFrame>
        <p:nvGraphicFramePr>
          <p:cNvPr id="8" name="Diagram 7"/>
          <p:cNvGraphicFramePr/>
          <p:nvPr>
            <p:extLst/>
          </p:nvPr>
        </p:nvGraphicFramePr>
        <p:xfrm>
          <a:off x="685800" y="1143000"/>
          <a:ext cx="79248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32468" y="3200066"/>
            <a:ext cx="686467" cy="686467"/>
          </a:xfrm>
          <a:prstGeom prst="rect">
            <a:avLst/>
          </a:prstGeom>
        </p:spPr>
      </p:pic>
      <p:grpSp>
        <p:nvGrpSpPr>
          <p:cNvPr id="14" name="Group 13"/>
          <p:cNvGrpSpPr/>
          <p:nvPr/>
        </p:nvGrpSpPr>
        <p:grpSpPr>
          <a:xfrm>
            <a:off x="875782" y="1447800"/>
            <a:ext cx="572017" cy="533400"/>
            <a:chOff x="2689587" y="3027207"/>
            <a:chExt cx="1931831" cy="1931831"/>
          </a:xfrm>
        </p:grpSpPr>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89587" y="3027207"/>
              <a:ext cx="1931831" cy="1931831"/>
            </a:xfrm>
            <a:prstGeom prst="rect">
              <a:avLst/>
            </a:prstGeom>
          </p:spPr>
        </p:pic>
        <p:sp>
          <p:nvSpPr>
            <p:cNvPr id="16" name="Rectangle 15"/>
            <p:cNvSpPr/>
            <p:nvPr/>
          </p:nvSpPr>
          <p:spPr>
            <a:xfrm>
              <a:off x="3229776" y="3505200"/>
              <a:ext cx="885024"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7" name="Picture 16"/>
          <p:cNvPicPr>
            <a:picLocks noChangeAspect="1"/>
          </p:cNvPicPr>
          <p:nvPr/>
        </p:nvPicPr>
        <p:blipFill>
          <a:blip r:embed="rId9" cstate="print">
            <a:duotone>
              <a:schemeClr val="accent1">
                <a:shade val="45000"/>
                <a:satMod val="135000"/>
              </a:schemeClr>
              <a:prstClr val="white"/>
            </a:duotone>
            <a:extLst>
              <a:ext uri="{BEBA8EAE-BF5A-486C-A8C5-ECC9F3942E4B}">
                <a14:imgProps xmlns:a14="http://schemas.microsoft.com/office/drawing/2010/main">
                  <a14:imgLayer r:embed="rId10">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297788" y="2423409"/>
            <a:ext cx="533400" cy="533400"/>
          </a:xfrm>
          <a:prstGeom prst="rect">
            <a:avLst/>
          </a:prstGeom>
        </p:spPr>
      </p:pic>
      <p:pic>
        <p:nvPicPr>
          <p:cNvPr id="18" name="Picture 17"/>
          <p:cNvPicPr>
            <a:picLocks noChangeAspect="1"/>
          </p:cNvPicPr>
          <p:nvPr/>
        </p:nvPicPr>
        <p:blipFill>
          <a:blip r:embed="rId11" cstate="print">
            <a:duotone>
              <a:schemeClr val="accent1">
                <a:shade val="45000"/>
                <a:satMod val="135000"/>
              </a:schemeClr>
              <a:prstClr val="white"/>
            </a:duotone>
            <a:alphaModFix/>
            <a:extLst>
              <a:ext uri="{BEBA8EAE-BF5A-486C-A8C5-ECC9F3942E4B}">
                <a14:imgProps xmlns:a14="http://schemas.microsoft.com/office/drawing/2010/main">
                  <a14:imgLayer r:embed="rId12">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881923" y="5028866"/>
            <a:ext cx="549638" cy="549638"/>
          </a:xfrm>
          <a:prstGeom prst="rect">
            <a:avLst/>
          </a:prstGeom>
        </p:spPr>
      </p:pic>
      <p:pic>
        <p:nvPicPr>
          <p:cNvPr id="9" name="Picture 8" descr="Telephone">
            <a:extLst>
              <a:ext uri="{FF2B5EF4-FFF2-40B4-BE49-F238E27FC236}">
                <a16:creationId xmlns:a16="http://schemas.microsoft.com/office/drawing/2014/main" id="{BE7B7D2C-5D07-4823-BB2B-A37A57167A0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1226200" y="4078657"/>
            <a:ext cx="678800" cy="678800"/>
          </a:xfrm>
          <a:prstGeom prst="rect">
            <a:avLst/>
          </a:prstGeom>
        </p:spPr>
      </p:pic>
    </p:spTree>
    <p:extLst>
      <p:ext uri="{BB962C8B-B14F-4D97-AF65-F5344CB8AC3E}">
        <p14:creationId xmlns:p14="http://schemas.microsoft.com/office/powerpoint/2010/main" val="3282175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CC6F9A-86BD-45DA-A0AC-A4BA88BC1607}"/>
              </a:ext>
            </a:extLst>
          </p:cNvPr>
          <p:cNvSpPr>
            <a:spLocks noGrp="1"/>
          </p:cNvSpPr>
          <p:nvPr>
            <p:ph type="title"/>
          </p:nvPr>
        </p:nvSpPr>
        <p:spPr>
          <a:xfrm>
            <a:off x="457200" y="-169067"/>
            <a:ext cx="8229600" cy="1610914"/>
          </a:xfrm>
        </p:spPr>
        <p:txBody>
          <a:bodyPr/>
          <a:lstStyle/>
          <a:p>
            <a:r>
              <a:rPr lang="en-US" dirty="0"/>
              <a:t>myStudentAid Mobile App</a:t>
            </a:r>
          </a:p>
        </p:txBody>
      </p:sp>
      <p:sp>
        <p:nvSpPr>
          <p:cNvPr id="24" name="Content Placeholder 23">
            <a:extLst>
              <a:ext uri="{FF2B5EF4-FFF2-40B4-BE49-F238E27FC236}">
                <a16:creationId xmlns:a16="http://schemas.microsoft.com/office/drawing/2014/main" id="{7C9CD731-7DE4-41B6-ADF4-AC47FC5ECB2C}"/>
              </a:ext>
            </a:extLst>
          </p:cNvPr>
          <p:cNvSpPr>
            <a:spLocks noGrp="1"/>
          </p:cNvSpPr>
          <p:nvPr>
            <p:ph idx="1"/>
          </p:nvPr>
        </p:nvSpPr>
        <p:spPr>
          <a:xfrm>
            <a:off x="5902035" y="2413000"/>
            <a:ext cx="2895600" cy="4572000"/>
          </a:xfrm>
        </p:spPr>
        <p:txBody>
          <a:bodyPr/>
          <a:lstStyle/>
          <a:p>
            <a:pPr marL="0" indent="0">
              <a:buNone/>
            </a:pPr>
            <a:r>
              <a:rPr lang="en-US" dirty="0">
                <a:latin typeface="Arial" panose="020B0604020202020204" pitchFamily="34" charset="0"/>
                <a:cs typeface="Arial" panose="020B0604020202020204" pitchFamily="34" charset="0"/>
              </a:rPr>
              <a:t>Mobile ability to begin, complete, save, and submit the FAFSA</a:t>
            </a:r>
          </a:p>
        </p:txBody>
      </p:sp>
      <p:grpSp>
        <p:nvGrpSpPr>
          <p:cNvPr id="21" name="Group 20">
            <a:extLst>
              <a:ext uri="{FF2B5EF4-FFF2-40B4-BE49-F238E27FC236}">
                <a16:creationId xmlns:a16="http://schemas.microsoft.com/office/drawing/2014/main" id="{BD81ED60-52DE-435A-B405-DE7880683B0F}"/>
              </a:ext>
            </a:extLst>
          </p:cNvPr>
          <p:cNvGrpSpPr/>
          <p:nvPr/>
        </p:nvGrpSpPr>
        <p:grpSpPr>
          <a:xfrm>
            <a:off x="2819400" y="844153"/>
            <a:ext cx="3291840" cy="5169694"/>
            <a:chOff x="344478" y="-95250"/>
            <a:chExt cx="3291840" cy="5169694"/>
          </a:xfrm>
        </p:grpSpPr>
        <p:pic>
          <p:nvPicPr>
            <p:cNvPr id="22" name="Picture 21" descr="iPhone6_mockup_front_white.png">
              <a:extLst>
                <a:ext uri="{FF2B5EF4-FFF2-40B4-BE49-F238E27FC236}">
                  <a16:creationId xmlns:a16="http://schemas.microsoft.com/office/drawing/2014/main" id="{17A5BD21-B951-473D-B564-D775B42D12A3}"/>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344478" y="-95250"/>
              <a:ext cx="3291840" cy="5169694"/>
            </a:xfrm>
            <a:prstGeom prst="rect">
              <a:avLst/>
            </a:prstGeom>
          </p:spPr>
        </p:pic>
        <p:pic>
          <p:nvPicPr>
            <p:cNvPr id="23" name="Picture 2">
              <a:extLst>
                <a:ext uri="{FF2B5EF4-FFF2-40B4-BE49-F238E27FC236}">
                  <a16:creationId xmlns:a16="http://schemas.microsoft.com/office/drawing/2014/main" id="{0BBA5082-F9DF-4E10-8D6D-CE9ABE0029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90601" y="726018"/>
              <a:ext cx="1981199" cy="3522132"/>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4" descr="A screenshot of a cell phone&#10;&#10;Description automatically generated">
            <a:extLst>
              <a:ext uri="{FF2B5EF4-FFF2-40B4-BE49-F238E27FC236}">
                <a16:creationId xmlns:a16="http://schemas.microsoft.com/office/drawing/2014/main" id="{66D74D8A-272E-4BEA-A735-EF2FA425E1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026" y="827961"/>
            <a:ext cx="3292125" cy="5175953"/>
          </a:xfrm>
          <a:prstGeom prst="rect">
            <a:avLst/>
          </a:prstGeom>
        </p:spPr>
      </p:pic>
    </p:spTree>
    <p:extLst>
      <p:ext uri="{BB962C8B-B14F-4D97-AF65-F5344CB8AC3E}">
        <p14:creationId xmlns:p14="http://schemas.microsoft.com/office/powerpoint/2010/main" val="3193707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685800" y="16042"/>
            <a:ext cx="8229600" cy="1610914"/>
          </a:xfrm>
        </p:spPr>
        <p:txBody>
          <a:bodyPr/>
          <a:lstStyle/>
          <a:p>
            <a:r>
              <a:rPr lang="en-US" dirty="0"/>
              <a:t>IRS Data Retrieval Tool (DRT) </a:t>
            </a:r>
          </a:p>
        </p:txBody>
      </p:sp>
      <p:sp>
        <p:nvSpPr>
          <p:cNvPr id="68610" name="Content Placeholder 2"/>
          <p:cNvSpPr>
            <a:spLocks noGrp="1"/>
          </p:cNvSpPr>
          <p:nvPr>
            <p:ph idx="1"/>
          </p:nvPr>
        </p:nvSpPr>
        <p:spPr>
          <a:xfrm>
            <a:off x="533400" y="1447800"/>
            <a:ext cx="8229600" cy="4525962"/>
          </a:xfrm>
        </p:spPr>
        <p:txBody>
          <a:bodyPr>
            <a:normAutofit/>
          </a:bodyPr>
          <a:lstStyle/>
          <a:p>
            <a:pPr>
              <a:spcBef>
                <a:spcPts val="1200"/>
              </a:spcBef>
            </a:pPr>
            <a:r>
              <a:rPr lang="en-US" sz="2400" dirty="0">
                <a:latin typeface="Arial" panose="020B0604020202020204" pitchFamily="34" charset="0"/>
                <a:cs typeface="Arial" panose="020B0604020202020204" pitchFamily="34" charset="0"/>
              </a:rPr>
              <a:t>Allows for certain tax return information to be transferred from the IRS database</a:t>
            </a:r>
          </a:p>
          <a:p>
            <a:pPr>
              <a:spcBef>
                <a:spcPts val="1200"/>
              </a:spcBef>
            </a:pPr>
            <a:r>
              <a:rPr lang="en-US" sz="2400" dirty="0">
                <a:latin typeface="Arial" panose="020B0604020202020204" pitchFamily="34" charset="0"/>
                <a:cs typeface="Arial" panose="020B0604020202020204" pitchFamily="34" charset="0"/>
              </a:rPr>
              <a:t>Participation is voluntary and student chooses whether or not to transfer data to FOTW</a:t>
            </a:r>
          </a:p>
          <a:p>
            <a:pPr>
              <a:spcBef>
                <a:spcPts val="1200"/>
              </a:spcBef>
            </a:pPr>
            <a:r>
              <a:rPr lang="en-US" sz="2400" dirty="0">
                <a:latin typeface="Arial" panose="020B0604020202020204" pitchFamily="34" charset="0"/>
                <a:cs typeface="Arial" panose="020B0604020202020204" pitchFamily="34" charset="0"/>
              </a:rPr>
              <a:t>IRS will authenticate taxpayer’s identity</a:t>
            </a:r>
          </a:p>
          <a:p>
            <a:pPr>
              <a:spcBef>
                <a:spcPts val="1200"/>
              </a:spcBef>
            </a:pPr>
            <a:r>
              <a:rPr lang="en-US" sz="2400" dirty="0">
                <a:latin typeface="Arial" panose="020B0604020202020204" pitchFamily="34" charset="0"/>
                <a:cs typeface="Arial" panose="020B0604020202020204" pitchFamily="34" charset="0"/>
              </a:rPr>
              <a:t>If tax record is found, IRS transfers information to populate the FAFSA</a:t>
            </a:r>
          </a:p>
          <a:p>
            <a:pPr>
              <a:spcBef>
                <a:spcPts val="1200"/>
              </a:spcBef>
            </a:pPr>
            <a:r>
              <a:rPr lang="en-US" sz="2400" dirty="0">
                <a:latin typeface="Arial" panose="020B0604020202020204" pitchFamily="34" charset="0"/>
                <a:cs typeface="Arial" panose="020B0604020202020204" pitchFamily="34" charset="0"/>
              </a:rPr>
              <a:t>Reduces documents requested by financial aid office, if used (recommended, if eligible to use)</a:t>
            </a:r>
          </a:p>
        </p:txBody>
      </p:sp>
    </p:spTree>
    <p:extLst>
      <p:ext uri="{BB962C8B-B14F-4D97-AF65-F5344CB8AC3E}">
        <p14:creationId xmlns:p14="http://schemas.microsoft.com/office/powerpoint/2010/main" val="1052821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idx="4294967295"/>
          </p:nvPr>
        </p:nvSpPr>
        <p:spPr bwMode="auto">
          <a:xfrm>
            <a:off x="457200" y="-304800"/>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br>
              <a:rPr lang="en-US" altLang="en-US" sz="2400" dirty="0">
                <a:solidFill>
                  <a:schemeClr val="bg1"/>
                </a:solidFill>
                <a:latin typeface="Univers 55" charset="0"/>
                <a:cs typeface="Arial" panose="020B0604020202020204" pitchFamily="34" charset="0"/>
              </a:rPr>
            </a:br>
            <a:r>
              <a:rPr lang="en-US" altLang="en-US" sz="2800" b="0" dirty="0">
                <a:solidFill>
                  <a:schemeClr val="bg1"/>
                </a:solidFill>
                <a:latin typeface="Trebuchet MS Regular"/>
                <a:cs typeface="Arial" panose="020B0604020202020204" pitchFamily="34" charset="0"/>
              </a:rPr>
              <a:t>Financial Information</a:t>
            </a:r>
            <a:br>
              <a:rPr lang="en-US" altLang="en-US" sz="2800" b="0" dirty="0">
                <a:solidFill>
                  <a:schemeClr val="bg1"/>
                </a:solidFill>
                <a:latin typeface="Trebuchet MS Regular"/>
                <a:cs typeface="Arial" panose="020B0604020202020204" pitchFamily="34" charset="0"/>
              </a:rPr>
            </a:br>
            <a:r>
              <a:rPr lang="en-US" altLang="en-US" sz="2800" b="0" dirty="0">
                <a:solidFill>
                  <a:schemeClr val="bg1"/>
                </a:solidFill>
                <a:latin typeface="Trebuchet MS Regular"/>
                <a:cs typeface="Arial" panose="020B0604020202020204" pitchFamily="34" charset="0"/>
              </a:rPr>
              <a:t>IRS Data Retrieval Tool</a:t>
            </a:r>
            <a:endParaRPr lang="en-US" altLang="en-US" sz="3200" b="0" dirty="0">
              <a:solidFill>
                <a:schemeClr val="bg1"/>
              </a:solidFill>
              <a:latin typeface="Trebuchet MS Regular"/>
              <a:cs typeface="Arial" panose="020B0604020202020204" pitchFamily="34" charset="0"/>
            </a:endParaRPr>
          </a:p>
        </p:txBody>
      </p:sp>
      <p:sp>
        <p:nvSpPr>
          <p:cNvPr id="28675" name="Rectangle 3"/>
          <p:cNvSpPr>
            <a:spLocks noGrp="1"/>
          </p:cNvSpPr>
          <p:nvPr>
            <p:ph type="body" idx="4294967295"/>
          </p:nvPr>
        </p:nvSpPr>
        <p:spPr bwMode="auto">
          <a:xfrm>
            <a:off x="457200" y="1600200"/>
            <a:ext cx="82296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Univers 55" charset="0"/>
                <a:cs typeface="Arial" panose="020B0604020202020204" pitchFamily="34" charset="0"/>
              </a:rPr>
              <a:t>Transferring </a:t>
            </a:r>
            <a:br>
              <a:rPr lang="en-US" altLang="en-US">
                <a:latin typeface="Univers 55" charset="0"/>
                <a:cs typeface="Arial" panose="020B0604020202020204" pitchFamily="34" charset="0"/>
              </a:rPr>
            </a:br>
            <a:r>
              <a:rPr lang="en-US" altLang="en-US">
                <a:latin typeface="Univers 55" charset="0"/>
                <a:cs typeface="Arial" panose="020B0604020202020204" pitchFamily="34" charset="0"/>
              </a:rPr>
              <a:t>information directly </a:t>
            </a:r>
            <a:br>
              <a:rPr lang="en-US" altLang="en-US">
                <a:latin typeface="Univers 55" charset="0"/>
                <a:cs typeface="Arial" panose="020B0604020202020204" pitchFamily="34" charset="0"/>
              </a:rPr>
            </a:br>
            <a:r>
              <a:rPr lang="en-US" altLang="en-US">
                <a:latin typeface="Univers 55" charset="0"/>
                <a:cs typeface="Arial" panose="020B0604020202020204" pitchFamily="34" charset="0"/>
              </a:rPr>
              <a:t>from the IRS if </a:t>
            </a:r>
            <a:br>
              <a:rPr lang="en-US" altLang="en-US">
                <a:latin typeface="Univers 55" charset="0"/>
                <a:cs typeface="Arial" panose="020B0604020202020204" pitchFamily="34" charset="0"/>
              </a:rPr>
            </a:br>
            <a:r>
              <a:rPr lang="en-US" altLang="en-US">
                <a:latin typeface="Univers 55" charset="0"/>
                <a:cs typeface="Arial" panose="020B0604020202020204" pitchFamily="34" charset="0"/>
              </a:rPr>
              <a:t>eligible is the fastest</a:t>
            </a:r>
            <a:br>
              <a:rPr lang="en-US" altLang="en-US">
                <a:latin typeface="Univers 55" charset="0"/>
                <a:cs typeface="Arial" panose="020B0604020202020204" pitchFamily="34" charset="0"/>
              </a:rPr>
            </a:br>
            <a:r>
              <a:rPr lang="en-US" altLang="en-US">
                <a:latin typeface="Univers 55" charset="0"/>
                <a:cs typeface="Arial" panose="020B0604020202020204" pitchFamily="34" charset="0"/>
              </a:rPr>
              <a:t>and easiest way to </a:t>
            </a:r>
            <a:br>
              <a:rPr lang="en-US" altLang="en-US">
                <a:latin typeface="Univers 55" charset="0"/>
                <a:cs typeface="Arial" panose="020B0604020202020204" pitchFamily="34" charset="0"/>
              </a:rPr>
            </a:br>
            <a:r>
              <a:rPr lang="en-US" altLang="en-US">
                <a:latin typeface="Univers 55" charset="0"/>
                <a:cs typeface="Arial" panose="020B0604020202020204" pitchFamily="34" charset="0"/>
              </a:rPr>
              <a:t>complete the tax </a:t>
            </a:r>
            <a:br>
              <a:rPr lang="en-US" altLang="en-US">
                <a:latin typeface="Univers 55" charset="0"/>
                <a:cs typeface="Arial" panose="020B0604020202020204" pitchFamily="34" charset="0"/>
              </a:rPr>
            </a:br>
            <a:r>
              <a:rPr lang="en-US" altLang="en-US">
                <a:latin typeface="Univers 55" charset="0"/>
                <a:cs typeface="Arial" panose="020B0604020202020204" pitchFamily="34" charset="0"/>
              </a:rPr>
              <a:t>information</a:t>
            </a:r>
          </a:p>
          <a:p>
            <a:r>
              <a:rPr lang="en-US" altLang="en-US">
                <a:latin typeface="Univers 55" charset="0"/>
                <a:cs typeface="Arial" panose="020B0604020202020204" pitchFamily="34" charset="0"/>
              </a:rPr>
              <a:t>Will need FSA IDs	</a:t>
            </a:r>
          </a:p>
        </p:txBody>
      </p:sp>
      <p:pic>
        <p:nvPicPr>
          <p:cNvPr id="28676" name="Picture 1"/>
          <p:cNvPicPr>
            <a:picLocks noChangeAspect="1"/>
          </p:cNvPicPr>
          <p:nvPr/>
        </p:nvPicPr>
        <p:blipFill>
          <a:blip r:embed="rId3">
            <a:extLst>
              <a:ext uri="{28A0092B-C50C-407E-A947-70E740481C1C}">
                <a14:useLocalDpi xmlns:a14="http://schemas.microsoft.com/office/drawing/2010/main" val="0"/>
              </a:ext>
            </a:extLst>
          </a:blip>
          <a:srcRect l="23801" t="14977" r="24899" b="4668"/>
          <a:stretch>
            <a:fillRect/>
          </a:stretch>
        </p:blipFill>
        <p:spPr bwMode="auto">
          <a:xfrm>
            <a:off x="3813175" y="1609725"/>
            <a:ext cx="4691063"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8439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 to Know</a:t>
            </a:r>
          </a:p>
        </p:txBody>
      </p:sp>
      <p:sp>
        <p:nvSpPr>
          <p:cNvPr id="3" name="Content Placeholder 2"/>
          <p:cNvSpPr>
            <a:spLocks noGrp="1"/>
          </p:cNvSpPr>
          <p:nvPr>
            <p:ph idx="1"/>
          </p:nvPr>
        </p:nvSpPr>
        <p:spPr>
          <a:xfrm>
            <a:off x="381000" y="1905000"/>
            <a:ext cx="8229600" cy="4525962"/>
          </a:xfrm>
        </p:spPr>
        <p:txBody>
          <a:bodyPr/>
          <a:lstStyle/>
          <a:p>
            <a:r>
              <a:rPr lang="en-US" dirty="0"/>
              <a:t>Financial Aid</a:t>
            </a:r>
          </a:p>
          <a:p>
            <a:r>
              <a:rPr lang="en-US" dirty="0"/>
              <a:t>Cost of Attendance (COA)</a:t>
            </a:r>
          </a:p>
          <a:p>
            <a:r>
              <a:rPr lang="en-US" dirty="0"/>
              <a:t>Expected Family Contribution (EFC)</a:t>
            </a:r>
          </a:p>
          <a:p>
            <a:r>
              <a:rPr lang="en-US" dirty="0"/>
              <a:t>Free Application for Federal Student Aid (FAFSA)</a:t>
            </a:r>
          </a:p>
          <a:p>
            <a:r>
              <a:rPr lang="en-US" dirty="0"/>
              <a:t>Financial Aid Administrators</a:t>
            </a:r>
          </a:p>
          <a:p>
            <a:r>
              <a:rPr lang="en-US" dirty="0"/>
              <a:t>Where to receive assistance</a:t>
            </a:r>
          </a:p>
        </p:txBody>
      </p:sp>
    </p:spTree>
    <p:extLst>
      <p:ext uri="{BB962C8B-B14F-4D97-AF65-F5344CB8AC3E}">
        <p14:creationId xmlns:p14="http://schemas.microsoft.com/office/powerpoint/2010/main" val="2848165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AFCB05-5C00-4306-B2A7-C61C51C75B07}"/>
              </a:ext>
            </a:extLst>
          </p:cNvPr>
          <p:cNvSpPr>
            <a:spLocks noGrp="1"/>
          </p:cNvSpPr>
          <p:nvPr>
            <p:ph type="title"/>
          </p:nvPr>
        </p:nvSpPr>
        <p:spPr/>
        <p:txBody>
          <a:bodyPr/>
          <a:lstStyle/>
          <a:p>
            <a:r>
              <a:rPr lang="en-US" dirty="0"/>
              <a:t>IRS Data Retrieval Tool</a:t>
            </a:r>
          </a:p>
        </p:txBody>
      </p:sp>
      <p:graphicFrame>
        <p:nvGraphicFramePr>
          <p:cNvPr id="3" name="Content Placeholder 2">
            <a:extLst>
              <a:ext uri="{FF2B5EF4-FFF2-40B4-BE49-F238E27FC236}">
                <a16:creationId xmlns:a16="http://schemas.microsoft.com/office/drawing/2014/main" id="{F005501C-7174-433B-B780-160A02D5691F}"/>
              </a:ext>
            </a:extLst>
          </p:cNvPr>
          <p:cNvGraphicFramePr>
            <a:graphicFrameLocks noGrp="1"/>
          </p:cNvGraphicFramePr>
          <p:nvPr>
            <p:ph idx="1"/>
            <p:extLst>
              <p:ext uri="{D42A27DB-BD31-4B8C-83A1-F6EECF244321}">
                <p14:modId xmlns:p14="http://schemas.microsoft.com/office/powerpoint/2010/main" val="160540586"/>
              </p:ext>
            </p:extLst>
          </p:nvPr>
        </p:nvGraphicFramePr>
        <p:xfrm>
          <a:off x="228600" y="1590862"/>
          <a:ext cx="79248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288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610914"/>
          </a:xfrm>
        </p:spPr>
        <p:txBody>
          <a:bodyPr/>
          <a:lstStyle/>
          <a:p>
            <a:r>
              <a:rPr lang="en-US" dirty="0"/>
              <a:t>I’m a Citizen, but My Parents . . .</a:t>
            </a:r>
          </a:p>
        </p:txBody>
      </p:sp>
      <p:sp>
        <p:nvSpPr>
          <p:cNvPr id="84995" name="Rectangle 3"/>
          <p:cNvSpPr>
            <a:spLocks noGrp="1"/>
          </p:cNvSpPr>
          <p:nvPr>
            <p:ph idx="1"/>
          </p:nvPr>
        </p:nvSpPr>
        <p:spPr/>
        <p:txBody>
          <a:bodyPr>
            <a:normAutofit/>
          </a:bodyPr>
          <a:lstStyle/>
          <a:p>
            <a:r>
              <a:rPr lang="en-US" altLang="en-US" dirty="0">
                <a:latin typeface="Univers 55" charset="0"/>
                <a:ea typeface="ＭＳ Ｐゴシック" charset="-128"/>
                <a:cs typeface="Univers 55" charset="0"/>
              </a:rPr>
              <a:t>Students who are citizens or eligible noncitizens can still receive federal and state financial aid</a:t>
            </a:r>
          </a:p>
          <a:p>
            <a:r>
              <a:rPr lang="en-US" altLang="en-US" dirty="0">
                <a:latin typeface="Univers 55" charset="0"/>
                <a:ea typeface="ＭＳ Ｐゴシック" charset="-128"/>
                <a:cs typeface="Univers 55" charset="0"/>
              </a:rPr>
              <a:t>Parents who are not citizens should</a:t>
            </a:r>
          </a:p>
          <a:p>
            <a:pPr lvl="1"/>
            <a:r>
              <a:rPr lang="en-US" altLang="en-US" dirty="0">
                <a:latin typeface="Univers 55" charset="0"/>
                <a:ea typeface="ＭＳ Ｐゴシック" charset="-128"/>
                <a:cs typeface="Univers 55" charset="0"/>
              </a:rPr>
              <a:t>Include their income and assets on the FAFSA</a:t>
            </a:r>
          </a:p>
          <a:p>
            <a:pPr lvl="1"/>
            <a:r>
              <a:rPr lang="en-US" altLang="en-US" dirty="0">
                <a:latin typeface="Univers 55" charset="0"/>
                <a:ea typeface="ＭＳ Ｐゴシック" charset="-128"/>
                <a:cs typeface="Univers 55" charset="0"/>
              </a:rPr>
              <a:t>Use nine zeros as their Social Security numbers</a:t>
            </a:r>
          </a:p>
        </p:txBody>
      </p:sp>
    </p:spTree>
    <p:extLst>
      <p:ext uri="{BB962C8B-B14F-4D97-AF65-F5344CB8AC3E}">
        <p14:creationId xmlns:p14="http://schemas.microsoft.com/office/powerpoint/2010/main" val="2294370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28600"/>
            <a:ext cx="8229600" cy="1610914"/>
          </a:xfrm>
        </p:spPr>
        <p:txBody>
          <a:bodyPr/>
          <a:lstStyle/>
          <a:p>
            <a:pPr eaLnBrk="1" hangingPunct="1">
              <a:defRPr/>
            </a:pPr>
            <a:r>
              <a:rPr lang="en-US" dirty="0"/>
              <a:t>General Student Information Provided </a:t>
            </a:r>
            <a:br>
              <a:rPr lang="en-US" dirty="0"/>
            </a:br>
            <a:r>
              <a:rPr lang="en-US" dirty="0"/>
              <a:t>on the FAFSA</a:t>
            </a:r>
          </a:p>
        </p:txBody>
      </p:sp>
      <p:sp>
        <p:nvSpPr>
          <p:cNvPr id="78850" name="Rectangle 3"/>
          <p:cNvSpPr>
            <a:spLocks noGrp="1" noChangeArrowheads="1"/>
          </p:cNvSpPr>
          <p:nvPr>
            <p:ph idx="1"/>
          </p:nvPr>
        </p:nvSpPr>
        <p:spPr>
          <a:xfrm>
            <a:off x="477253" y="2057400"/>
            <a:ext cx="8229600" cy="4525962"/>
          </a:xfrm>
        </p:spPr>
        <p:txBody>
          <a:bodyPr>
            <a:normAutofit/>
          </a:bodyPr>
          <a:lstStyle/>
          <a:p>
            <a:pPr eaLnBrk="1" hangingPunct="1">
              <a:spcBef>
                <a:spcPts val="0"/>
              </a:spcBef>
              <a:buClr>
                <a:srgbClr val="005B99"/>
              </a:buClr>
            </a:pPr>
            <a:r>
              <a:rPr lang="en-US" dirty="0">
                <a:latin typeface="Arial" panose="020B0604020202020204" pitchFamily="34" charset="0"/>
                <a:cs typeface="Arial" panose="020B0604020202020204" pitchFamily="34" charset="0"/>
              </a:rPr>
              <a:t>Social Security Number</a:t>
            </a:r>
          </a:p>
          <a:p>
            <a:pPr eaLnBrk="1" hangingPunct="1">
              <a:spcBef>
                <a:spcPts val="0"/>
              </a:spcBef>
              <a:buClr>
                <a:srgbClr val="005B99"/>
              </a:buClr>
            </a:pPr>
            <a:r>
              <a:rPr lang="en-US" dirty="0">
                <a:latin typeface="Arial" panose="020B0604020202020204" pitchFamily="34" charset="0"/>
                <a:cs typeface="Arial" panose="020B0604020202020204" pitchFamily="34" charset="0"/>
              </a:rPr>
              <a:t>Citizenship status</a:t>
            </a:r>
          </a:p>
          <a:p>
            <a:pPr eaLnBrk="1" hangingPunct="1">
              <a:spcBef>
                <a:spcPts val="0"/>
              </a:spcBef>
              <a:buClr>
                <a:srgbClr val="005B99"/>
              </a:buClr>
            </a:pPr>
            <a:r>
              <a:rPr lang="en-US" dirty="0">
                <a:latin typeface="Arial" panose="020B0604020202020204" pitchFamily="34" charset="0"/>
                <a:cs typeface="Arial" panose="020B0604020202020204" pitchFamily="34" charset="0"/>
              </a:rPr>
              <a:t>Marital status</a:t>
            </a:r>
          </a:p>
          <a:p>
            <a:pPr eaLnBrk="1" hangingPunct="1">
              <a:spcBef>
                <a:spcPts val="0"/>
              </a:spcBef>
              <a:buClr>
                <a:srgbClr val="005B99"/>
              </a:buClr>
            </a:pPr>
            <a:r>
              <a:rPr lang="en-US" dirty="0">
                <a:latin typeface="Arial" panose="020B0604020202020204" pitchFamily="34" charset="0"/>
                <a:cs typeface="Arial" panose="020B0604020202020204" pitchFamily="34" charset="0"/>
              </a:rPr>
              <a:t>Drug conviction of possession or sale</a:t>
            </a:r>
          </a:p>
          <a:p>
            <a:pPr eaLnBrk="1" hangingPunct="1">
              <a:spcBef>
                <a:spcPts val="0"/>
              </a:spcBef>
              <a:buClr>
                <a:srgbClr val="005B99"/>
              </a:buClr>
            </a:pPr>
            <a:r>
              <a:rPr lang="en-US" dirty="0">
                <a:latin typeface="Arial" panose="020B0604020202020204" pitchFamily="34" charset="0"/>
                <a:cs typeface="Arial" panose="020B0604020202020204" pitchFamily="34" charset="0"/>
              </a:rPr>
              <a:t>Selective Service registration</a:t>
            </a:r>
          </a:p>
          <a:p>
            <a:pPr eaLnBrk="1" hangingPunct="1">
              <a:spcBef>
                <a:spcPts val="0"/>
              </a:spcBef>
              <a:buClr>
                <a:srgbClr val="005B99"/>
              </a:buClr>
            </a:pPr>
            <a:r>
              <a:rPr lang="en-US" dirty="0">
                <a:latin typeface="Arial" panose="020B0604020202020204" pitchFamily="34" charset="0"/>
                <a:cs typeface="Arial" panose="020B0604020202020204" pitchFamily="34" charset="0"/>
              </a:rPr>
              <a:t>Highest education level completed by father/mother</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3371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09600" y="-76200"/>
            <a:ext cx="8229600" cy="1610914"/>
          </a:xfrm>
        </p:spPr>
        <p:txBody>
          <a:bodyPr>
            <a:normAutofit/>
          </a:bodyPr>
          <a:lstStyle/>
          <a:p>
            <a:pPr eaLnBrk="1" hangingPunct="1">
              <a:defRPr/>
            </a:pPr>
            <a:r>
              <a:rPr lang="en-US" dirty="0"/>
              <a:t>Information About Parents of</a:t>
            </a:r>
            <a:br>
              <a:rPr lang="en-US" dirty="0"/>
            </a:br>
            <a:r>
              <a:rPr lang="en-US" dirty="0"/>
              <a:t>Dependent Students</a:t>
            </a:r>
          </a:p>
        </p:txBody>
      </p:sp>
      <p:sp>
        <p:nvSpPr>
          <p:cNvPr id="35843" name="Rectangle 3"/>
          <p:cNvSpPr>
            <a:spLocks noGrp="1" noChangeArrowheads="1"/>
          </p:cNvSpPr>
          <p:nvPr>
            <p:ph idx="1"/>
          </p:nvPr>
        </p:nvSpPr>
        <p:spPr>
          <a:xfrm>
            <a:off x="613611" y="1981200"/>
            <a:ext cx="8229600" cy="4525962"/>
          </a:xfrm>
        </p:spPr>
        <p:txBody>
          <a:bodyPr>
            <a:normAutofit/>
          </a:bodyPr>
          <a:lstStyle/>
          <a:p>
            <a:pPr eaLnBrk="1" hangingPunct="1">
              <a:spcBef>
                <a:spcPts val="0"/>
              </a:spcBef>
              <a:buClr>
                <a:srgbClr val="005B99"/>
              </a:buClr>
              <a:tabLst>
                <a:tab pos="292100" algn="l"/>
              </a:tabLst>
              <a:defRPr/>
            </a:pPr>
            <a:r>
              <a:rPr lang="en-US" dirty="0">
                <a:latin typeface="Arial" panose="020B0604020202020204" pitchFamily="34" charset="0"/>
                <a:cs typeface="Arial" panose="020B0604020202020204" pitchFamily="34" charset="0"/>
              </a:rPr>
              <a:t>Tax, income, and other financial information</a:t>
            </a:r>
          </a:p>
          <a:p>
            <a:pPr eaLnBrk="1" hangingPunct="1">
              <a:spcBef>
                <a:spcPts val="0"/>
              </a:spcBef>
              <a:buClr>
                <a:srgbClr val="005B99"/>
              </a:buClr>
              <a:defRPr/>
            </a:pPr>
            <a:r>
              <a:rPr lang="en-US" dirty="0">
                <a:latin typeface="Arial" panose="020B0604020202020204" pitchFamily="34" charset="0"/>
                <a:cs typeface="Arial" panose="020B0604020202020204" pitchFamily="34" charset="0"/>
              </a:rPr>
              <a:t>Dislocated worker status</a:t>
            </a:r>
          </a:p>
          <a:p>
            <a:pPr eaLnBrk="1" hangingPunct="1">
              <a:spcBef>
                <a:spcPts val="0"/>
              </a:spcBef>
              <a:buClr>
                <a:srgbClr val="005B99"/>
              </a:buClr>
              <a:defRPr/>
            </a:pPr>
            <a:r>
              <a:rPr lang="en-US" dirty="0">
                <a:latin typeface="Arial" panose="020B0604020202020204" pitchFamily="34" charset="0"/>
                <a:cs typeface="Arial" panose="020B0604020202020204" pitchFamily="34" charset="0"/>
              </a:rPr>
              <a:t>Receipt of means-tested federal benefits in the previous two years</a:t>
            </a:r>
          </a:p>
          <a:p>
            <a:pPr eaLnBrk="1" hangingPunct="1">
              <a:spcBef>
                <a:spcPts val="0"/>
              </a:spcBef>
              <a:buClr>
                <a:srgbClr val="005B99"/>
              </a:buClr>
              <a:defRPr/>
            </a:pPr>
            <a:r>
              <a:rPr lang="en-US" dirty="0">
                <a:latin typeface="Arial" panose="020B0604020202020204" pitchFamily="34" charset="0"/>
                <a:cs typeface="Arial" panose="020B0604020202020204" pitchFamily="34" charset="0"/>
              </a:rPr>
              <a:t>Assets</a:t>
            </a:r>
          </a:p>
          <a:p>
            <a:pPr eaLnBrk="1" hangingPunct="1">
              <a:spcBef>
                <a:spcPts val="0"/>
              </a:spcBef>
              <a:buClr>
                <a:srgbClr val="005B99"/>
              </a:buClr>
              <a:defRPr/>
            </a:pPr>
            <a:r>
              <a:rPr lang="en-US" dirty="0">
                <a:latin typeface="Arial" panose="020B0604020202020204" pitchFamily="34" charset="0"/>
                <a:cs typeface="Arial" panose="020B0604020202020204" pitchFamily="34" charset="0"/>
              </a:rPr>
              <a:t>Untaxed income</a:t>
            </a:r>
          </a:p>
          <a:p>
            <a:pPr eaLnBrk="1" hangingPunct="1">
              <a:spcBef>
                <a:spcPts val="3000"/>
              </a:spcBef>
              <a:buFontTx/>
              <a:buNone/>
              <a:defRPr/>
            </a:pPr>
            <a:endParaRPr lang="en-US" dirty="0"/>
          </a:p>
        </p:txBody>
      </p:sp>
    </p:spTree>
    <p:extLst>
      <p:ext uri="{BB962C8B-B14F-4D97-AF65-F5344CB8AC3E}">
        <p14:creationId xmlns:p14="http://schemas.microsoft.com/office/powerpoint/2010/main" val="3511954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609600" y="-157163"/>
            <a:ext cx="8229600" cy="16097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dirty="0">
                <a:latin typeface="Trebuchet MS Regular"/>
                <a:cs typeface="Arial" panose="020B0604020202020204" pitchFamily="34" charset="0"/>
              </a:rPr>
              <a:t>Who Are the Parents?</a:t>
            </a:r>
          </a:p>
        </p:txBody>
      </p:sp>
      <p:sp>
        <p:nvSpPr>
          <p:cNvPr id="23555" name="Content Placeholder 2"/>
          <p:cNvSpPr>
            <a:spLocks noGrp="1"/>
          </p:cNvSpPr>
          <p:nvPr>
            <p:ph idx="1"/>
          </p:nvPr>
        </p:nvSpPr>
        <p:spPr bwMode="auto">
          <a:xfrm>
            <a:off x="609600" y="1519238"/>
            <a:ext cx="8382000" cy="4906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Univers 55" charset="0"/>
                <a:cs typeface="Arial" panose="020B0604020202020204" pitchFamily="34" charset="0"/>
              </a:rPr>
              <a:t>Biological or adoptive parents married to each other – student lives with both parents</a:t>
            </a:r>
          </a:p>
          <a:p>
            <a:r>
              <a:rPr lang="en-US" altLang="en-US" dirty="0">
                <a:latin typeface="Univers 55" charset="0"/>
                <a:cs typeface="Arial" panose="020B0604020202020204" pitchFamily="34" charset="0"/>
              </a:rPr>
              <a:t>Biological or adoptive parents who are not married to each other and are living together</a:t>
            </a:r>
          </a:p>
          <a:p>
            <a:r>
              <a:rPr lang="en-US" altLang="en-US" dirty="0">
                <a:latin typeface="Univers 55" charset="0"/>
                <a:cs typeface="Arial" panose="020B0604020202020204" pitchFamily="34" charset="0"/>
              </a:rPr>
              <a:t>A single parent who is widowed or never married </a:t>
            </a:r>
          </a:p>
          <a:p>
            <a:r>
              <a:rPr lang="en-US" altLang="en-US" dirty="0">
                <a:latin typeface="Univers 55" charset="0"/>
                <a:cs typeface="Arial" panose="020B0604020202020204" pitchFamily="34" charset="0"/>
              </a:rPr>
              <a:t>Separated/Divorced parents not living together – list the parent with whom the student lived most often – include stepparent information if the parent has remarried</a:t>
            </a:r>
          </a:p>
          <a:p>
            <a:r>
              <a:rPr lang="en-US" altLang="en-US" dirty="0">
                <a:latin typeface="Univers 55" charset="0"/>
                <a:cs typeface="Arial" panose="020B0604020202020204" pitchFamily="34" charset="0"/>
              </a:rPr>
              <a:t>Always include stepparent if a parent has remarried</a:t>
            </a:r>
          </a:p>
        </p:txBody>
      </p:sp>
      <p:pic>
        <p:nvPicPr>
          <p:cNvPr id="23556" name="Picture 5" descr="C:\Users\rstelma\AppData\Local\Microsoft\Windows\Temporary Internet Files\Content.IE5\DOFZYR0F\MP90042762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2850" y="4835525"/>
            <a:ext cx="10636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6" descr="C:\Users\rstelma\AppData\Local\Microsoft\Windows\Temporary Internet Files\Content.IE5\11PXL1BA\MP90044284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600" y="5097463"/>
            <a:ext cx="133985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7" descr="C:\Users\rstelma\AppData\Local\Microsoft\Windows\Temporary Internet Files\Content.IE5\11PXL1BA\MP900442525[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4400" y="5097463"/>
            <a:ext cx="19685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1614005"/>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lstStyle/>
          <a:p>
            <a:pPr eaLnBrk="1" hangingPunct="1"/>
            <a:r>
              <a:rPr lang="en-US" dirty="0"/>
              <a:t>Signatures</a:t>
            </a:r>
          </a:p>
        </p:txBody>
      </p:sp>
      <p:sp>
        <p:nvSpPr>
          <p:cNvPr id="89090" name="Rectangle 3"/>
          <p:cNvSpPr>
            <a:spLocks noGrp="1" noChangeArrowheads="1"/>
          </p:cNvSpPr>
          <p:nvPr>
            <p:ph idx="1"/>
          </p:nvPr>
        </p:nvSpPr>
        <p:spPr>
          <a:xfrm>
            <a:off x="685800" y="1610915"/>
            <a:ext cx="8229600" cy="4525962"/>
          </a:xfrm>
        </p:spPr>
        <p:txBody>
          <a:bodyPr/>
          <a:lstStyle/>
          <a:p>
            <a:pPr eaLnBrk="1" hangingPunct="1">
              <a:lnSpc>
                <a:spcPct val="95000"/>
              </a:lnSpc>
              <a:spcBef>
                <a:spcPct val="40000"/>
              </a:spcBef>
            </a:pPr>
            <a:r>
              <a:rPr lang="en-US" dirty="0">
                <a:latin typeface="Arial" panose="020B0604020202020204" pitchFamily="34" charset="0"/>
                <a:cs typeface="Arial" panose="020B0604020202020204" pitchFamily="34" charset="0"/>
              </a:rPr>
              <a:t>Required</a:t>
            </a:r>
          </a:p>
          <a:p>
            <a:pPr marL="682625" lvl="1" indent="-341313" eaLnBrk="1" hangingPunct="1">
              <a:lnSpc>
                <a:spcPct val="95000"/>
              </a:lnSpc>
              <a:spcBef>
                <a:spcPct val="40000"/>
              </a:spcBef>
            </a:pPr>
            <a:r>
              <a:rPr lang="en-US" dirty="0">
                <a:latin typeface="Arial" panose="020B0604020202020204" pitchFamily="34" charset="0"/>
                <a:cs typeface="Arial" panose="020B0604020202020204" pitchFamily="34" charset="0"/>
              </a:rPr>
              <a:t>Student</a:t>
            </a:r>
          </a:p>
          <a:p>
            <a:pPr marL="682625" lvl="1" indent="-341313" eaLnBrk="1" hangingPunct="1">
              <a:lnSpc>
                <a:spcPct val="95000"/>
              </a:lnSpc>
              <a:spcBef>
                <a:spcPct val="40000"/>
              </a:spcBef>
            </a:pPr>
            <a:r>
              <a:rPr lang="en-US" dirty="0">
                <a:latin typeface="Arial" panose="020B0604020202020204" pitchFamily="34" charset="0"/>
                <a:cs typeface="Arial" panose="020B0604020202020204" pitchFamily="34" charset="0"/>
              </a:rPr>
              <a:t>One parent (dependent students)</a:t>
            </a:r>
          </a:p>
          <a:p>
            <a:pPr eaLnBrk="1" hangingPunct="1">
              <a:lnSpc>
                <a:spcPct val="95000"/>
              </a:lnSpc>
              <a:spcBef>
                <a:spcPct val="40000"/>
              </a:spcBef>
            </a:pPr>
            <a:r>
              <a:rPr lang="en-US" dirty="0">
                <a:latin typeface="Arial" panose="020B0604020202020204" pitchFamily="34" charset="0"/>
                <a:cs typeface="Arial" panose="020B0604020202020204" pitchFamily="34" charset="0"/>
              </a:rPr>
              <a:t>Format for submitting signatures</a:t>
            </a:r>
          </a:p>
          <a:p>
            <a:pPr marL="682625" lvl="1" indent="-341313" eaLnBrk="1" hangingPunct="1">
              <a:lnSpc>
                <a:spcPct val="95000"/>
              </a:lnSpc>
              <a:spcBef>
                <a:spcPct val="40000"/>
              </a:spcBef>
            </a:pPr>
            <a:r>
              <a:rPr lang="en-US" dirty="0">
                <a:latin typeface="Arial" panose="020B0604020202020204" pitchFamily="34" charset="0"/>
                <a:cs typeface="Arial" panose="020B0604020202020204" pitchFamily="34" charset="0"/>
              </a:rPr>
              <a:t>Electronic using FSA ID</a:t>
            </a:r>
            <a:endParaRPr lang="en-US" strike="sngStrike" dirty="0">
              <a:latin typeface="Arial" panose="020B0604020202020204" pitchFamily="34" charset="0"/>
              <a:cs typeface="Arial" panose="020B0604020202020204" pitchFamily="34" charset="0"/>
            </a:endParaRPr>
          </a:p>
          <a:p>
            <a:pPr marL="682625" lvl="1" indent="-341313" eaLnBrk="1" hangingPunct="1">
              <a:lnSpc>
                <a:spcPct val="95000"/>
              </a:lnSpc>
              <a:spcBef>
                <a:spcPct val="40000"/>
              </a:spcBef>
            </a:pPr>
            <a:r>
              <a:rPr lang="en-US" dirty="0">
                <a:latin typeface="Arial" panose="020B0604020202020204" pitchFamily="34" charset="0"/>
                <a:cs typeface="Arial" panose="020B0604020202020204" pitchFamily="34" charset="0"/>
              </a:rPr>
              <a:t>Signature page</a:t>
            </a:r>
          </a:p>
          <a:p>
            <a:pPr marL="682625" lvl="1" indent="-341313" eaLnBrk="1" hangingPunct="1">
              <a:lnSpc>
                <a:spcPct val="95000"/>
              </a:lnSpc>
              <a:spcBef>
                <a:spcPct val="40000"/>
              </a:spcBef>
            </a:pPr>
            <a:r>
              <a:rPr lang="en-US" dirty="0">
                <a:latin typeface="Arial" panose="020B0604020202020204" pitchFamily="34" charset="0"/>
                <a:cs typeface="Arial" panose="020B0604020202020204" pitchFamily="34" charset="0"/>
              </a:rPr>
              <a:t>Paper FAFSA</a:t>
            </a:r>
          </a:p>
        </p:txBody>
      </p:sp>
    </p:spTree>
    <p:extLst>
      <p:ext uri="{BB962C8B-B14F-4D97-AF65-F5344CB8AC3E}">
        <p14:creationId xmlns:p14="http://schemas.microsoft.com/office/powerpoint/2010/main" val="1380512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p:txBody>
          <a:bodyPr/>
          <a:lstStyle/>
          <a:p>
            <a:pPr eaLnBrk="1" hangingPunct="1"/>
            <a:r>
              <a:rPr lang="en-US" dirty="0"/>
              <a:t>Frequent FAFSA Errors</a:t>
            </a:r>
          </a:p>
        </p:txBody>
      </p:sp>
      <p:sp>
        <p:nvSpPr>
          <p:cNvPr id="91138" name="Rectangle 3"/>
          <p:cNvSpPr>
            <a:spLocks noGrp="1" noChangeArrowheads="1"/>
          </p:cNvSpPr>
          <p:nvPr>
            <p:ph idx="1"/>
          </p:nvPr>
        </p:nvSpPr>
        <p:spPr>
          <a:xfrm>
            <a:off x="457200" y="1590862"/>
            <a:ext cx="8229600" cy="4525962"/>
          </a:xfrm>
        </p:spPr>
        <p:txBody>
          <a:bodyPr>
            <a:normAutofit/>
          </a:bodyPr>
          <a:lstStyle/>
          <a:p>
            <a:pPr eaLnBrk="1" hangingPunct="1">
              <a:lnSpc>
                <a:spcPct val="90000"/>
              </a:lnSpc>
              <a:spcBef>
                <a:spcPts val="900"/>
              </a:spcBef>
            </a:pPr>
            <a:r>
              <a:rPr lang="en-US" sz="2400" dirty="0">
                <a:latin typeface="Arial" panose="020B0604020202020204" pitchFamily="34" charset="0"/>
                <a:cs typeface="Arial" panose="020B0604020202020204" pitchFamily="34" charset="0"/>
              </a:rPr>
              <a:t>Social Security Numbers </a:t>
            </a:r>
          </a:p>
          <a:p>
            <a:pPr eaLnBrk="1" hangingPunct="1">
              <a:lnSpc>
                <a:spcPct val="90000"/>
              </a:lnSpc>
              <a:spcBef>
                <a:spcPts val="900"/>
              </a:spcBef>
            </a:pPr>
            <a:r>
              <a:rPr lang="en-US" sz="2400" dirty="0">
                <a:latin typeface="Arial" panose="020B0604020202020204" pitchFamily="34" charset="0"/>
                <a:cs typeface="Arial" panose="020B0604020202020204" pitchFamily="34" charset="0"/>
              </a:rPr>
              <a:t>Divorced/widowed/remarried parental information</a:t>
            </a:r>
          </a:p>
          <a:p>
            <a:pPr eaLnBrk="1" hangingPunct="1">
              <a:lnSpc>
                <a:spcPct val="90000"/>
              </a:lnSpc>
              <a:spcBef>
                <a:spcPts val="900"/>
              </a:spcBef>
            </a:pPr>
            <a:r>
              <a:rPr lang="en-US" sz="2400" dirty="0">
                <a:latin typeface="Arial" panose="020B0604020202020204" pitchFamily="34" charset="0"/>
                <a:cs typeface="Arial" panose="020B0604020202020204" pitchFamily="34" charset="0"/>
              </a:rPr>
              <a:t>Income earned by parent/stepparent</a:t>
            </a:r>
          </a:p>
          <a:p>
            <a:pPr eaLnBrk="1" hangingPunct="1">
              <a:lnSpc>
                <a:spcPct val="90000"/>
              </a:lnSpc>
              <a:spcBef>
                <a:spcPts val="900"/>
              </a:spcBef>
            </a:pPr>
            <a:r>
              <a:rPr lang="en-US" sz="2400" dirty="0">
                <a:latin typeface="Arial" panose="020B0604020202020204" pitchFamily="34" charset="0"/>
                <a:cs typeface="Arial" panose="020B0604020202020204" pitchFamily="34" charset="0"/>
              </a:rPr>
              <a:t>Untaxed income</a:t>
            </a:r>
          </a:p>
          <a:p>
            <a:pPr eaLnBrk="1" hangingPunct="1">
              <a:lnSpc>
                <a:spcPct val="90000"/>
              </a:lnSpc>
              <a:spcBef>
                <a:spcPts val="900"/>
              </a:spcBef>
            </a:pPr>
            <a:r>
              <a:rPr lang="en-US" sz="2400" dirty="0">
                <a:latin typeface="Arial" panose="020B0604020202020204" pitchFamily="34" charset="0"/>
                <a:cs typeface="Arial" panose="020B0604020202020204" pitchFamily="34" charset="0"/>
              </a:rPr>
              <a:t>U.S. income taxes paid </a:t>
            </a:r>
          </a:p>
          <a:p>
            <a:pPr eaLnBrk="1" hangingPunct="1">
              <a:lnSpc>
                <a:spcPct val="90000"/>
              </a:lnSpc>
              <a:spcBef>
                <a:spcPts val="900"/>
              </a:spcBef>
            </a:pPr>
            <a:r>
              <a:rPr lang="en-US" sz="2400" dirty="0">
                <a:latin typeface="Arial" panose="020B0604020202020204" pitchFamily="34" charset="0"/>
                <a:cs typeface="Arial" panose="020B0604020202020204" pitchFamily="34" charset="0"/>
              </a:rPr>
              <a:t>Household size</a:t>
            </a:r>
          </a:p>
          <a:p>
            <a:pPr eaLnBrk="1" hangingPunct="1">
              <a:lnSpc>
                <a:spcPct val="90000"/>
              </a:lnSpc>
              <a:spcBef>
                <a:spcPts val="900"/>
              </a:spcBef>
            </a:pPr>
            <a:r>
              <a:rPr lang="en-US" sz="2400" dirty="0">
                <a:latin typeface="Arial" panose="020B0604020202020204" pitchFamily="34" charset="0"/>
                <a:cs typeface="Arial" panose="020B0604020202020204" pitchFamily="34" charset="0"/>
              </a:rPr>
              <a:t>Number of household members in college</a:t>
            </a:r>
          </a:p>
          <a:p>
            <a:pPr eaLnBrk="1" hangingPunct="1">
              <a:lnSpc>
                <a:spcPct val="90000"/>
              </a:lnSpc>
              <a:spcBef>
                <a:spcPts val="900"/>
              </a:spcBef>
            </a:pPr>
            <a:r>
              <a:rPr lang="en-US" sz="2400" dirty="0">
                <a:latin typeface="Arial" panose="020B0604020202020204" pitchFamily="34" charset="0"/>
                <a:cs typeface="Arial" panose="020B0604020202020204" pitchFamily="34" charset="0"/>
              </a:rPr>
              <a:t>Real estate and investment net worth</a:t>
            </a:r>
          </a:p>
        </p:txBody>
      </p:sp>
    </p:spTree>
    <p:extLst>
      <p:ext uri="{BB962C8B-B14F-4D97-AF65-F5344CB8AC3E}">
        <p14:creationId xmlns:p14="http://schemas.microsoft.com/office/powerpoint/2010/main" val="103467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FAFSA Submission</a:t>
            </a:r>
          </a:p>
        </p:txBody>
      </p:sp>
      <p:sp>
        <p:nvSpPr>
          <p:cNvPr id="3" name="Content Placeholder 2"/>
          <p:cNvSpPr>
            <a:spLocks noGrp="1"/>
          </p:cNvSpPr>
          <p:nvPr>
            <p:ph idx="1"/>
          </p:nvPr>
        </p:nvSpPr>
        <p:spPr>
          <a:xfrm>
            <a:off x="533400" y="1752600"/>
            <a:ext cx="8229600" cy="4525962"/>
          </a:xfrm>
        </p:spPr>
        <p:txBody>
          <a:bodyPr/>
          <a:lstStyle/>
          <a:p>
            <a:r>
              <a:rPr lang="en-US" dirty="0"/>
              <a:t>Student receives a confirmation email</a:t>
            </a:r>
          </a:p>
          <a:p>
            <a:r>
              <a:rPr lang="en-US" dirty="0"/>
              <a:t>Student receives a Student Aid Report (SAR)</a:t>
            </a:r>
          </a:p>
          <a:p>
            <a:pPr lvl="1"/>
            <a:r>
              <a:rPr lang="en-US" dirty="0"/>
              <a:t>Check carefully for EFC, any errors and how to correct</a:t>
            </a:r>
          </a:p>
          <a:p>
            <a:r>
              <a:rPr lang="en-US" dirty="0"/>
              <a:t>Verification</a:t>
            </a:r>
          </a:p>
          <a:p>
            <a:pPr lvl="1"/>
            <a:r>
              <a:rPr lang="en-US" dirty="0"/>
              <a:t>There may be a need for additional information</a:t>
            </a:r>
          </a:p>
          <a:p>
            <a:pPr lvl="1"/>
            <a:r>
              <a:rPr lang="en-US" dirty="0"/>
              <a:t>DON’T PANIC!  </a:t>
            </a:r>
          </a:p>
          <a:p>
            <a:pPr lvl="1"/>
            <a:r>
              <a:rPr lang="en-US" dirty="0"/>
              <a:t>Simply provide the information requested</a:t>
            </a:r>
          </a:p>
          <a:p>
            <a:pPr lvl="1"/>
            <a:endParaRPr lang="en-US" dirty="0"/>
          </a:p>
        </p:txBody>
      </p:sp>
    </p:spTree>
    <p:extLst>
      <p:ext uri="{BB962C8B-B14F-4D97-AF65-F5344CB8AC3E}">
        <p14:creationId xmlns:p14="http://schemas.microsoft.com/office/powerpoint/2010/main" val="3042797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p:txBody>
          <a:bodyPr/>
          <a:lstStyle/>
          <a:p>
            <a:pPr eaLnBrk="1" hangingPunct="1"/>
            <a:r>
              <a:rPr lang="en-US" dirty="0"/>
              <a:t>Making Corrections</a:t>
            </a:r>
          </a:p>
        </p:txBody>
      </p:sp>
      <p:sp>
        <p:nvSpPr>
          <p:cNvPr id="101378" name="Rectangle 3"/>
          <p:cNvSpPr>
            <a:spLocks noGrp="1" noChangeArrowheads="1"/>
          </p:cNvSpPr>
          <p:nvPr>
            <p:ph idx="1"/>
          </p:nvPr>
        </p:nvSpPr>
        <p:spPr>
          <a:xfrm>
            <a:off x="376989" y="1828800"/>
            <a:ext cx="8763000" cy="4525963"/>
          </a:xfrm>
        </p:spPr>
        <p:txBody>
          <a:bodyPr/>
          <a:lstStyle/>
          <a:p>
            <a:pPr marL="0" indent="0" eaLnBrk="1" hangingPunct="1">
              <a:lnSpc>
                <a:spcPct val="90000"/>
              </a:lnSpc>
              <a:buFontTx/>
              <a:buNone/>
              <a:tabLst>
                <a:tab pos="347663" algn="l"/>
              </a:tabLst>
            </a:pPr>
            <a:r>
              <a:rPr lang="en-US" sz="2400" dirty="0">
                <a:latin typeface="Arial" panose="020B0604020202020204" pitchFamily="34" charset="0"/>
                <a:cs typeface="Arial" panose="020B0604020202020204" pitchFamily="34" charset="0"/>
              </a:rPr>
              <a:t>If necessary, corrections to FAFSA data may be made by: </a:t>
            </a:r>
          </a:p>
          <a:p>
            <a:pPr marL="339725" indent="-339725" eaLnBrk="1" hangingPunct="1">
              <a:lnSpc>
                <a:spcPct val="90000"/>
              </a:lnSpc>
              <a:spcBef>
                <a:spcPct val="35000"/>
              </a:spcBef>
            </a:pPr>
            <a:r>
              <a:rPr lang="en-US" sz="2400" dirty="0">
                <a:latin typeface="Arial" panose="020B0604020202020204" pitchFamily="34" charset="0"/>
                <a:cs typeface="Arial" panose="020B0604020202020204" pitchFamily="34" charset="0"/>
              </a:rPr>
              <a:t>Using FAFSA on the Web, if student has a FSA</a:t>
            </a:r>
            <a:r>
              <a:rPr lang="en-US" sz="2400" dirty="0">
                <a:solidFill>
                  <a:srgbClr val="FF0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ID;</a:t>
            </a:r>
          </a:p>
          <a:p>
            <a:pPr marL="339725" indent="-339725" eaLnBrk="1" hangingPunct="1">
              <a:lnSpc>
                <a:spcPct val="90000"/>
              </a:lnSpc>
              <a:spcBef>
                <a:spcPct val="35000"/>
              </a:spcBef>
            </a:pPr>
            <a:r>
              <a:rPr lang="en-US" sz="2400" dirty="0">
                <a:latin typeface="Arial" panose="020B0604020202020204" pitchFamily="34" charset="0"/>
                <a:cs typeface="Arial" panose="020B0604020202020204" pitchFamily="34" charset="0"/>
              </a:rPr>
              <a:t>Updating paper SAR; or </a:t>
            </a:r>
          </a:p>
          <a:p>
            <a:pPr marL="339725" indent="-339725" eaLnBrk="1" hangingPunct="1">
              <a:lnSpc>
                <a:spcPct val="90000"/>
              </a:lnSpc>
              <a:spcBef>
                <a:spcPct val="35000"/>
              </a:spcBef>
            </a:pPr>
            <a:r>
              <a:rPr lang="en-US" sz="2400" dirty="0">
                <a:latin typeface="Arial" panose="020B0604020202020204" pitchFamily="34" charset="0"/>
                <a:cs typeface="Arial" panose="020B0604020202020204" pitchFamily="34" charset="0"/>
              </a:rPr>
              <a:t>Submitting documentation to college’s financial aid office.</a:t>
            </a:r>
          </a:p>
        </p:txBody>
      </p:sp>
    </p:spTree>
    <p:extLst>
      <p:ext uri="{BB962C8B-B14F-4D97-AF65-F5344CB8AC3E}">
        <p14:creationId xmlns:p14="http://schemas.microsoft.com/office/powerpoint/2010/main" val="3388042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a:lstStyle/>
          <a:p>
            <a:pPr eaLnBrk="1" hangingPunct="1"/>
            <a:r>
              <a:rPr lang="en-US" dirty="0"/>
              <a:t>Special Circumstances</a:t>
            </a:r>
          </a:p>
        </p:txBody>
      </p:sp>
      <p:sp>
        <p:nvSpPr>
          <p:cNvPr id="103426" name="Rectangle 3"/>
          <p:cNvSpPr>
            <a:spLocks noGrp="1" noChangeArrowheads="1"/>
          </p:cNvSpPr>
          <p:nvPr>
            <p:ph idx="1"/>
          </p:nvPr>
        </p:nvSpPr>
        <p:spPr>
          <a:xfrm>
            <a:off x="457200" y="1828800"/>
            <a:ext cx="8229600" cy="4525962"/>
          </a:xfrm>
        </p:spPr>
        <p:txBody>
          <a:bodyPr>
            <a:normAutofit/>
          </a:bodyPr>
          <a:lstStyle/>
          <a:p>
            <a:pPr eaLnBrk="1" hangingPunct="1">
              <a:spcBef>
                <a:spcPts val="1800"/>
              </a:spcBef>
              <a:spcAft>
                <a:spcPts val="0"/>
              </a:spcAft>
            </a:pPr>
            <a:r>
              <a:rPr lang="en-US" dirty="0">
                <a:latin typeface="Arial" panose="020B0604020202020204" pitchFamily="34" charset="0"/>
                <a:cs typeface="Arial" panose="020B0604020202020204" pitchFamily="34" charset="0"/>
              </a:rPr>
              <a:t>Conditions exist that cannot be documented with the FAFSA</a:t>
            </a:r>
          </a:p>
          <a:p>
            <a:pPr eaLnBrk="1" hangingPunct="1">
              <a:spcBef>
                <a:spcPts val="1800"/>
              </a:spcBef>
              <a:spcAft>
                <a:spcPts val="0"/>
              </a:spcAft>
            </a:pPr>
            <a:r>
              <a:rPr lang="en-US" dirty="0">
                <a:latin typeface="Arial" panose="020B0604020202020204" pitchFamily="34" charset="0"/>
                <a:cs typeface="Arial" panose="020B0604020202020204" pitchFamily="34" charset="0"/>
              </a:rPr>
              <a:t>Send written explanation and documentation to your college’s financial aid office</a:t>
            </a:r>
          </a:p>
          <a:p>
            <a:pPr eaLnBrk="1" hangingPunct="1">
              <a:spcBef>
                <a:spcPts val="1800"/>
              </a:spcBef>
              <a:spcAft>
                <a:spcPts val="0"/>
              </a:spcAft>
            </a:pPr>
            <a:r>
              <a:rPr lang="en-US" dirty="0">
                <a:latin typeface="Arial" panose="020B0604020202020204" pitchFamily="34" charset="0"/>
                <a:cs typeface="Arial" panose="020B0604020202020204" pitchFamily="34" charset="0"/>
              </a:rPr>
              <a:t>College will review and request additional information if necessary</a:t>
            </a:r>
          </a:p>
          <a:p>
            <a:pPr eaLnBrk="1" hangingPunct="1">
              <a:spcBef>
                <a:spcPts val="1800"/>
              </a:spcBef>
              <a:spcAft>
                <a:spcPts val="0"/>
              </a:spcAft>
            </a:pPr>
            <a:r>
              <a:rPr lang="en-US" dirty="0">
                <a:latin typeface="Arial" panose="020B0604020202020204" pitchFamily="34" charset="0"/>
                <a:cs typeface="Arial" panose="020B0604020202020204" pitchFamily="34" charset="0"/>
              </a:rPr>
              <a:t>Decisions are final and cannot be appealed to U.S. Department of Education</a:t>
            </a:r>
          </a:p>
        </p:txBody>
      </p:sp>
    </p:spTree>
    <p:extLst>
      <p:ext uri="{BB962C8B-B14F-4D97-AF65-F5344CB8AC3E}">
        <p14:creationId xmlns:p14="http://schemas.microsoft.com/office/powerpoint/2010/main" val="642565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Aid</a:t>
            </a:r>
          </a:p>
        </p:txBody>
      </p:sp>
      <p:sp>
        <p:nvSpPr>
          <p:cNvPr id="3" name="Content Placeholder 2"/>
          <p:cNvSpPr>
            <a:spLocks noGrp="1"/>
          </p:cNvSpPr>
          <p:nvPr>
            <p:ph idx="1"/>
          </p:nvPr>
        </p:nvSpPr>
        <p:spPr>
          <a:xfrm>
            <a:off x="609600" y="1981200"/>
            <a:ext cx="8229600" cy="4525962"/>
          </a:xfrm>
        </p:spPr>
        <p:txBody>
          <a:bodyPr>
            <a:normAutofit/>
          </a:bodyPr>
          <a:lstStyle/>
          <a:p>
            <a:r>
              <a:rPr lang="en-US" dirty="0"/>
              <a:t>The federal government and your state government provide assistance to help cover the costs of higher education</a:t>
            </a:r>
          </a:p>
          <a:p>
            <a:r>
              <a:rPr lang="en-US" dirty="0"/>
              <a:t>This is your tax dollars at work</a:t>
            </a:r>
          </a:p>
          <a:p>
            <a:r>
              <a:rPr lang="en-US" dirty="0"/>
              <a:t>Families are expected to contribute what they are able to pay</a:t>
            </a:r>
          </a:p>
          <a:p>
            <a:r>
              <a:rPr lang="en-US" dirty="0"/>
              <a:t>This is based on a formula that considers many family circumstances including income and assets</a:t>
            </a:r>
          </a:p>
        </p:txBody>
      </p:sp>
    </p:spTree>
    <p:extLst>
      <p:ext uri="{BB962C8B-B14F-4D97-AF65-F5344CB8AC3E}">
        <p14:creationId xmlns:p14="http://schemas.microsoft.com/office/powerpoint/2010/main" val="3311332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9E61E53E-FEB7-467A-AD11-E48EA1F248D1}"/>
              </a:ext>
            </a:extLst>
          </p:cNvPr>
          <p:cNvSpPr txBox="1">
            <a:spLocks noChangeArrowheads="1"/>
          </p:cNvSpPr>
          <p:nvPr/>
        </p:nvSpPr>
        <p:spPr>
          <a:xfrm>
            <a:off x="152400" y="281578"/>
            <a:ext cx="8839200" cy="937622"/>
          </a:xfrm>
          <a:prstGeom prst="rect">
            <a:avLst/>
          </a:prstGeom>
        </p:spPr>
        <p:txBody>
          <a:bodyPr/>
          <a:lstStyle>
            <a:lvl1pPr algn="l" defTabSz="914400" rtl="0" eaLnBrk="1" latinLnBrk="0" hangingPunct="1">
              <a:lnSpc>
                <a:spcPct val="90000"/>
              </a:lnSpc>
              <a:spcBef>
                <a:spcPct val="0"/>
              </a:spcBef>
              <a:buNone/>
              <a:defRPr sz="3600" kern="1200">
                <a:solidFill>
                  <a:srgbClr val="333399"/>
                </a:solidFill>
                <a:latin typeface="Verdana" panose="020B0604030504040204" pitchFamily="34" charset="0"/>
                <a:ea typeface="Verdana" panose="020B0604030504040204" pitchFamily="34" charset="0"/>
                <a:cs typeface="Verdana" panose="020B0604030504040204" pitchFamily="34" charset="0"/>
              </a:defRPr>
            </a:lvl1pPr>
          </a:lstStyle>
          <a:p>
            <a:r>
              <a:rPr lang="en-US" sz="2800" dirty="0">
                <a:solidFill>
                  <a:schemeClr val="bg1"/>
                </a:solidFill>
                <a:latin typeface="Trebuchet MS Regular"/>
              </a:rPr>
              <a:t>Special Circumstances</a:t>
            </a:r>
          </a:p>
        </p:txBody>
      </p:sp>
      <p:grpSp>
        <p:nvGrpSpPr>
          <p:cNvPr id="9" name="Group 8"/>
          <p:cNvGrpSpPr/>
          <p:nvPr/>
        </p:nvGrpSpPr>
        <p:grpSpPr>
          <a:xfrm>
            <a:off x="131164" y="878142"/>
            <a:ext cx="8462910" cy="4793432"/>
            <a:chOff x="130666" y="5357"/>
            <a:chExt cx="8660875" cy="5672225"/>
          </a:xfrm>
        </p:grpSpPr>
        <p:sp>
          <p:nvSpPr>
            <p:cNvPr id="10" name="Cloud Callout 9"/>
            <p:cNvSpPr/>
            <p:nvPr/>
          </p:nvSpPr>
          <p:spPr>
            <a:xfrm>
              <a:off x="6038270" y="5357"/>
              <a:ext cx="2753271" cy="2057400"/>
            </a:xfrm>
            <a:prstGeom prst="cloudCallout">
              <a:avLst>
                <a:gd name="adj1" fmla="val -23547"/>
                <a:gd name="adj2" fmla="val 148133"/>
              </a:avLst>
            </a:prstGeom>
            <a:solidFill>
              <a:schemeClr val="tx2">
                <a:lumMod val="7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Other unusual issues</a:t>
              </a:r>
            </a:p>
          </p:txBody>
        </p:sp>
        <p:pic>
          <p:nvPicPr>
            <p:cNvPr id="1026" name="Picture 2" descr="T:\NASFAA U\Video Design and Tools\Common Craft Cut-Outs\Pack_Scene_2_PNG_0\village_landscap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620182"/>
              <a:ext cx="8400488"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Cloud Callout 2"/>
            <p:cNvSpPr/>
            <p:nvPr/>
          </p:nvSpPr>
          <p:spPr>
            <a:xfrm>
              <a:off x="257694" y="412880"/>
              <a:ext cx="4161663" cy="1939819"/>
            </a:xfrm>
            <a:prstGeom prst="cloudCallout">
              <a:avLst>
                <a:gd name="adj1" fmla="val 11247"/>
                <a:gd name="adj2" fmla="val 201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Unusual uncovered medical/dental expenses</a:t>
              </a:r>
            </a:p>
          </p:txBody>
        </p:sp>
        <p:sp>
          <p:nvSpPr>
            <p:cNvPr id="6" name="Cloud Callout 5"/>
            <p:cNvSpPr/>
            <p:nvPr/>
          </p:nvSpPr>
          <p:spPr>
            <a:xfrm>
              <a:off x="130666" y="2129018"/>
              <a:ext cx="2127260" cy="1527761"/>
            </a:xfrm>
            <a:prstGeom prst="cloudCallout">
              <a:avLst>
                <a:gd name="adj1" fmla="val -4410"/>
                <a:gd name="adj2" fmla="val 86662"/>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Parent or spouse death</a:t>
              </a:r>
            </a:p>
          </p:txBody>
        </p:sp>
        <p:sp>
          <p:nvSpPr>
            <p:cNvPr id="5" name="Cloud Callout 4"/>
            <p:cNvSpPr/>
            <p:nvPr/>
          </p:nvSpPr>
          <p:spPr>
            <a:xfrm>
              <a:off x="3211268" y="1071704"/>
              <a:ext cx="3478570" cy="1538473"/>
            </a:xfrm>
            <a:prstGeom prst="cloudCallout">
              <a:avLst>
                <a:gd name="adj1" fmla="val 26825"/>
                <a:gd name="adj2" fmla="val 120209"/>
              </a:avLst>
            </a:prstGeom>
            <a:solidFill>
              <a:schemeClr val="accent1">
                <a:lumMod val="7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Extraordinary dependent care </a:t>
              </a:r>
            </a:p>
          </p:txBody>
        </p:sp>
        <p:sp>
          <p:nvSpPr>
            <p:cNvPr id="2" name="Cloud Callout 1"/>
            <p:cNvSpPr/>
            <p:nvPr/>
          </p:nvSpPr>
          <p:spPr>
            <a:xfrm>
              <a:off x="1748444" y="2345860"/>
              <a:ext cx="2570647" cy="1186398"/>
            </a:xfrm>
            <a:prstGeom prst="cloudCallout">
              <a:avLst>
                <a:gd name="adj1" fmla="val 22900"/>
                <a:gd name="adj2" fmla="val 156468"/>
              </a:avLst>
            </a:prstGeom>
            <a:solidFill>
              <a:srgbClr val="7FA3CF"/>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Loss of employment</a:t>
              </a:r>
            </a:p>
          </p:txBody>
        </p:sp>
        <p:sp>
          <p:nvSpPr>
            <p:cNvPr id="4" name="Cloud Callout 3"/>
            <p:cNvSpPr/>
            <p:nvPr/>
          </p:nvSpPr>
          <p:spPr>
            <a:xfrm>
              <a:off x="4051522" y="2352698"/>
              <a:ext cx="2638316" cy="955411"/>
            </a:xfrm>
            <a:prstGeom prst="cloudCallout">
              <a:avLst>
                <a:gd name="adj1" fmla="val -35368"/>
                <a:gd name="adj2" fmla="val 1799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Divorce</a:t>
              </a:r>
            </a:p>
          </p:txBody>
        </p:sp>
      </p:grpSp>
      <p:sp>
        <p:nvSpPr>
          <p:cNvPr id="13" name="Cloud Callout 2">
            <a:extLst>
              <a:ext uri="{FF2B5EF4-FFF2-40B4-BE49-F238E27FC236}">
                <a16:creationId xmlns:a16="http://schemas.microsoft.com/office/drawing/2014/main" id="{EE24C4B0-9059-45CF-9809-117CEECA1176}"/>
              </a:ext>
            </a:extLst>
          </p:cNvPr>
          <p:cNvSpPr/>
          <p:nvPr/>
        </p:nvSpPr>
        <p:spPr>
          <a:xfrm>
            <a:off x="6217112" y="2333544"/>
            <a:ext cx="2799277" cy="1764127"/>
          </a:xfrm>
          <a:prstGeom prst="cloudCallout">
            <a:avLst>
              <a:gd name="adj1" fmla="val -8974"/>
              <a:gd name="adj2" fmla="val 130561"/>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Student cannot obtain parental information</a:t>
            </a:r>
          </a:p>
        </p:txBody>
      </p:sp>
    </p:spTree>
    <p:extLst>
      <p:ext uri="{BB962C8B-B14F-4D97-AF65-F5344CB8AC3E}">
        <p14:creationId xmlns:p14="http://schemas.microsoft.com/office/powerpoint/2010/main" val="33881060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ctrTitle" idx="4294967295"/>
          </p:nvPr>
        </p:nvSpPr>
        <p:spPr bwMode="auto">
          <a:xfrm>
            <a:off x="481013" y="0"/>
            <a:ext cx="7848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br>
              <a:rPr lang="en-US" altLang="en-US" dirty="0">
                <a:latin typeface="Arial" panose="020B0604020202020204" pitchFamily="34" charset="0"/>
                <a:cs typeface="Arial" panose="020B0604020202020204" pitchFamily="34" charset="0"/>
              </a:rPr>
            </a:br>
            <a:r>
              <a:rPr lang="en-US" altLang="en-US" b="0" dirty="0">
                <a:solidFill>
                  <a:schemeClr val="bg1"/>
                </a:solidFill>
                <a:latin typeface="Trebuchet MS Regular"/>
                <a:cs typeface="Arial" panose="020B0604020202020204" pitchFamily="34" charset="0"/>
              </a:rPr>
              <a:t>2019 FAFSA Day </a:t>
            </a:r>
          </a:p>
        </p:txBody>
      </p:sp>
      <p:sp>
        <p:nvSpPr>
          <p:cNvPr id="64515" name="Subtitle 2"/>
          <p:cNvSpPr>
            <a:spLocks noGrp="1"/>
          </p:cNvSpPr>
          <p:nvPr>
            <p:ph type="subTitle" idx="4294967295"/>
          </p:nvPr>
        </p:nvSpPr>
        <p:spPr bwMode="auto">
          <a:xfrm>
            <a:off x="481013" y="1295400"/>
            <a:ext cx="8382000" cy="3581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7663" indent="-347663" defTabSz="914400">
              <a:tabLst>
                <a:tab pos="55563" algn="l"/>
              </a:tabLst>
            </a:pPr>
            <a:endParaRPr lang="en-US" altLang="en-US" dirty="0">
              <a:latin typeface="Univers 55" charset="0"/>
              <a:cs typeface="Arial" panose="020B0604020202020204" pitchFamily="34" charset="0"/>
            </a:endParaRPr>
          </a:p>
          <a:p>
            <a:pPr marL="347663" indent="-347663" defTabSz="914400">
              <a:tabLst>
                <a:tab pos="55563" algn="l"/>
              </a:tabLst>
            </a:pPr>
            <a:r>
              <a:rPr lang="en-US" altLang="en-US" dirty="0">
                <a:latin typeface="Univers 55" charset="0"/>
                <a:cs typeface="Arial" panose="020B0604020202020204" pitchFamily="34" charset="0"/>
              </a:rPr>
              <a:t>Saturday, October 26, 2019</a:t>
            </a:r>
          </a:p>
          <a:p>
            <a:pPr marL="347663" indent="-347663" defTabSz="914400">
              <a:tabLst>
                <a:tab pos="55563" algn="l"/>
              </a:tabLst>
            </a:pPr>
            <a:r>
              <a:rPr lang="en-US" altLang="en-US" dirty="0">
                <a:latin typeface="Univers 55" charset="0"/>
                <a:cs typeface="Arial" panose="020B0604020202020204" pitchFamily="34" charset="0"/>
              </a:rPr>
              <a:t>9:00 a.m. to 12:00 p.m. at most locations  </a:t>
            </a:r>
          </a:p>
          <a:p>
            <a:pPr marL="347663" indent="-347663" defTabSz="914400">
              <a:tabLst>
                <a:tab pos="55563" algn="l"/>
              </a:tabLst>
            </a:pPr>
            <a:r>
              <a:rPr lang="en-US" altLang="en-US" dirty="0">
                <a:latin typeface="Univers 55" charset="0"/>
                <a:cs typeface="Arial" panose="020B0604020202020204" pitchFamily="34" charset="0"/>
              </a:rPr>
              <a:t>Register at </a:t>
            </a:r>
            <a:r>
              <a:rPr lang="en-US" altLang="en-US" dirty="0">
                <a:latin typeface="Univers 55" charset="0"/>
                <a:cs typeface="Arial" panose="020B0604020202020204" pitchFamily="34" charset="0"/>
                <a:hlinkClick r:id="rId3"/>
              </a:rPr>
              <a:t>CFNC.org</a:t>
            </a:r>
            <a:r>
              <a:rPr lang="en-US" altLang="en-US" dirty="0">
                <a:latin typeface="Univers 55" charset="0"/>
                <a:cs typeface="Arial" panose="020B0604020202020204" pitchFamily="34" charset="0"/>
              </a:rPr>
              <a:t> or call 866-866-CFNC</a:t>
            </a:r>
          </a:p>
          <a:p>
            <a:pPr marL="347663" indent="-347663" defTabSz="914400">
              <a:buFont typeface="Arial" panose="020B0604020202020204" pitchFamily="34" charset="0"/>
              <a:buNone/>
              <a:tabLst>
                <a:tab pos="55563" algn="l"/>
              </a:tabLst>
            </a:pPr>
            <a:endParaRPr lang="en-US" altLang="en-US" dirty="0">
              <a:latin typeface="Univers 55" charset="0"/>
              <a:cs typeface="Arial" panose="020B0604020202020204" pitchFamily="34" charset="0"/>
            </a:endParaRPr>
          </a:p>
        </p:txBody>
      </p:sp>
      <p:sp>
        <p:nvSpPr>
          <p:cNvPr id="64516" name="Text Box 4"/>
          <p:cNvSpPr txBox="1">
            <a:spLocks noChangeArrowheads="1"/>
          </p:cNvSpPr>
          <p:nvPr/>
        </p:nvSpPr>
        <p:spPr bwMode="auto">
          <a:xfrm>
            <a:off x="1828800" y="6000750"/>
            <a:ext cx="251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pPr>
            <a:endParaRPr lang="en-US" altLang="en-US">
              <a:solidFill>
                <a:srgbClr val="000000"/>
              </a:solidFill>
              <a:latin typeface="Arial" panose="020B0604020202020204" pitchFamily="34" charset="0"/>
            </a:endParaRPr>
          </a:p>
        </p:txBody>
      </p:sp>
      <p:pic>
        <p:nvPicPr>
          <p:cNvPr id="6451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14550" y="2900363"/>
            <a:ext cx="6748463"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331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1610914"/>
          </a:xfrm>
        </p:spPr>
        <p:txBody>
          <a:bodyPr/>
          <a:lstStyle/>
          <a:p>
            <a:pPr algn="ctr"/>
            <a:r>
              <a:rPr lang="en-US" sz="2800" b="0" dirty="0">
                <a:latin typeface="Trebuchet MS Regular"/>
              </a:rPr>
              <a:t>Residency Determination service (RDS)</a:t>
            </a:r>
          </a:p>
        </p:txBody>
      </p:sp>
      <p:pic>
        <p:nvPicPr>
          <p:cNvPr id="4" name="Picture 3" descr="C:\Users\pkaiser\AppData\Local\Microsoft\Windows\Temporary Internet Files\Content.Outlook\HUKP3QCP\RDS_lg.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1981200"/>
            <a:ext cx="4267200" cy="2947478"/>
          </a:xfrm>
          <a:prstGeom prst="rect">
            <a:avLst/>
          </a:prstGeom>
          <a:noFill/>
          <a:ln>
            <a:noFill/>
          </a:ln>
        </p:spPr>
      </p:pic>
    </p:spTree>
    <p:extLst>
      <p:ext uri="{BB962C8B-B14F-4D97-AF65-F5344CB8AC3E}">
        <p14:creationId xmlns:p14="http://schemas.microsoft.com/office/powerpoint/2010/main" val="2039897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457200" y="0"/>
            <a:ext cx="6400800" cy="1143000"/>
          </a:xfrm>
          <a:prstGeom prst="rect">
            <a:avLst/>
          </a:prstGeom>
        </p:spPr>
        <p:txBody>
          <a:bodyPr/>
          <a:lstStyle/>
          <a:p>
            <a:pPr algn="l"/>
            <a:r>
              <a:rPr lang="en-US" sz="2800" dirty="0"/>
              <a:t>Overview</a:t>
            </a:r>
          </a:p>
        </p:txBody>
      </p:sp>
      <p:sp>
        <p:nvSpPr>
          <p:cNvPr id="10243" name="Rectangle 3"/>
          <p:cNvSpPr>
            <a:spLocks noGrp="1"/>
          </p:cNvSpPr>
          <p:nvPr>
            <p:ph idx="1"/>
          </p:nvPr>
        </p:nvSpPr>
        <p:spPr>
          <a:xfrm>
            <a:off x="481263" y="1676400"/>
            <a:ext cx="8153400" cy="4876800"/>
          </a:xfrm>
        </p:spPr>
        <p:txBody>
          <a:bodyPr/>
          <a:lstStyle/>
          <a:p>
            <a:pPr marL="171450" indent="-171450">
              <a:buFont typeface="Arial" pitchFamily="34" charset="0"/>
              <a:buChar char="•"/>
            </a:pPr>
            <a:r>
              <a:rPr lang="en-US" sz="1800" dirty="0"/>
              <a:t>A uniform process for determining NC residency used for in-state tuition and NC grant eligibility. </a:t>
            </a:r>
          </a:p>
          <a:p>
            <a:pPr marL="0" indent="0">
              <a:buNone/>
            </a:pPr>
            <a:endParaRPr lang="en-US" sz="1800" dirty="0"/>
          </a:p>
          <a:p>
            <a:pPr marL="285750" lvl="0" indent="-285750"/>
            <a:r>
              <a:rPr lang="en-US" sz="1800" dirty="0"/>
              <a:t>There are three ways a student can access RDS:</a:t>
            </a:r>
          </a:p>
          <a:p>
            <a:pPr marL="800100" lvl="1" indent="-342900">
              <a:buFont typeface="Wingdings" panose="05000000000000000000" pitchFamily="2" charset="2"/>
              <a:buChar char="Ø"/>
            </a:pPr>
            <a:r>
              <a:rPr lang="en-US" sz="1800" dirty="0"/>
              <a:t>Directly on the RDS website at </a:t>
            </a:r>
            <a:r>
              <a:rPr lang="en-US" sz="1800" u="sng" dirty="0">
                <a:hlinkClick r:id="rId3"/>
              </a:rPr>
              <a:t>www.ncresidency.org</a:t>
            </a:r>
            <a:endParaRPr lang="en-US" sz="1800" u="sng" dirty="0"/>
          </a:p>
          <a:p>
            <a:pPr marL="800100" lvl="1" indent="-342900">
              <a:buFont typeface="Wingdings" panose="05000000000000000000" pitchFamily="2" charset="2"/>
              <a:buChar char="Ø"/>
            </a:pPr>
            <a:r>
              <a:rPr lang="en-US" sz="1800" dirty="0"/>
              <a:t>Through the CFNC admissions application</a:t>
            </a:r>
          </a:p>
          <a:p>
            <a:pPr marL="800100" lvl="1" indent="-342900">
              <a:buFont typeface="Wingdings" panose="05000000000000000000" pitchFamily="2" charset="2"/>
              <a:buChar char="Ø"/>
            </a:pPr>
            <a:r>
              <a:rPr lang="en-US" sz="1800" dirty="0"/>
              <a:t>Through  3</a:t>
            </a:r>
            <a:r>
              <a:rPr lang="en-US" sz="1800" baseline="30000" dirty="0"/>
              <a:t>rd</a:t>
            </a:r>
            <a:r>
              <a:rPr lang="en-US" sz="1800" dirty="0"/>
              <a:t> party admissions applications the UNC campuses may use – a link to RDS is included on the admissions application</a:t>
            </a:r>
          </a:p>
          <a:p>
            <a:pPr marL="800100" lvl="1" indent="-342900">
              <a:buFont typeface="Wingdings" panose="05000000000000000000" pitchFamily="2" charset="2"/>
              <a:buChar char="Ø"/>
            </a:pPr>
            <a:endParaRPr lang="en-US" sz="1800" dirty="0"/>
          </a:p>
          <a:p>
            <a:pPr indent="-285750"/>
            <a:r>
              <a:rPr lang="en-US" sz="1800" dirty="0"/>
              <a:t>Use your CFNC.org user name and password to log in</a:t>
            </a:r>
          </a:p>
        </p:txBody>
      </p:sp>
    </p:spTree>
    <p:extLst>
      <p:ext uri="{BB962C8B-B14F-4D97-AF65-F5344CB8AC3E}">
        <p14:creationId xmlns:p14="http://schemas.microsoft.com/office/powerpoint/2010/main" val="3087925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6095"/>
            <a:ext cx="8229600" cy="1610914"/>
          </a:xfrm>
        </p:spPr>
        <p:txBody>
          <a:bodyPr/>
          <a:lstStyle/>
          <a:p>
            <a:r>
              <a:rPr lang="en-US" dirty="0"/>
              <a:t>Residency Determination Service (RDS)</a:t>
            </a:r>
          </a:p>
        </p:txBody>
      </p:sp>
      <p:sp>
        <p:nvSpPr>
          <p:cNvPr id="3" name="Content Placeholder 2"/>
          <p:cNvSpPr>
            <a:spLocks noGrp="1"/>
          </p:cNvSpPr>
          <p:nvPr>
            <p:ph idx="1"/>
          </p:nvPr>
        </p:nvSpPr>
        <p:spPr>
          <a:xfrm>
            <a:off x="457200" y="1905000"/>
            <a:ext cx="8229600" cy="4525962"/>
          </a:xfrm>
        </p:spPr>
        <p:txBody>
          <a:bodyPr/>
          <a:lstStyle/>
          <a:p>
            <a:r>
              <a:rPr lang="en-US" sz="2400" dirty="0"/>
              <a:t>Residency is usually based on parents’ domicile and not the student’s. Students should be prepared to provide information such as </a:t>
            </a:r>
            <a:r>
              <a:rPr lang="en-US" sz="2400" b="1" dirty="0"/>
              <a:t>parent and student</a:t>
            </a:r>
            <a:r>
              <a:rPr lang="en-US" sz="2400" dirty="0"/>
              <a:t> social security numbers (or other identifiable number), residence information, tax return information, vehicle registration, driver’s license and other residentiary specific information.</a:t>
            </a:r>
          </a:p>
          <a:p>
            <a:endParaRPr lang="en-US" dirty="0"/>
          </a:p>
        </p:txBody>
      </p:sp>
    </p:spTree>
    <p:extLst>
      <p:ext uri="{BB962C8B-B14F-4D97-AF65-F5344CB8AC3E}">
        <p14:creationId xmlns:p14="http://schemas.microsoft.com/office/powerpoint/2010/main" val="26831085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7513504" cy="865707"/>
          </a:xfrm>
        </p:spPr>
        <p:txBody>
          <a:bodyPr>
            <a:noAutofit/>
          </a:bodyPr>
          <a:lstStyle/>
          <a:p>
            <a:pPr algn="l"/>
            <a:r>
              <a:rPr lang="en-US" sz="2400" dirty="0"/>
              <a:t>Residency Determination Service (RDS)</a:t>
            </a:r>
            <a:br>
              <a:rPr lang="en-US" sz="2400" dirty="0">
                <a:solidFill>
                  <a:schemeClr val="bg1"/>
                </a:solidFill>
              </a:rPr>
            </a:br>
            <a:r>
              <a:rPr lang="en-US" sz="2400" dirty="0">
                <a:solidFill>
                  <a:schemeClr val="bg1"/>
                </a:solidFill>
              </a:rPr>
              <a:t>Reconsideration and Appeal</a:t>
            </a:r>
          </a:p>
        </p:txBody>
      </p:sp>
      <p:sp>
        <p:nvSpPr>
          <p:cNvPr id="3" name="Content Placeholder 2"/>
          <p:cNvSpPr>
            <a:spLocks noGrp="1"/>
          </p:cNvSpPr>
          <p:nvPr>
            <p:ph idx="1"/>
          </p:nvPr>
        </p:nvSpPr>
        <p:spPr>
          <a:xfrm>
            <a:off x="268447" y="1293483"/>
            <a:ext cx="8342154" cy="4802517"/>
          </a:xfrm>
        </p:spPr>
        <p:txBody>
          <a:bodyPr>
            <a:normAutofit lnSpcReduction="10000"/>
          </a:bodyPr>
          <a:lstStyle/>
          <a:p>
            <a:pPr marL="574675" lvl="1" indent="-342900">
              <a:spcBef>
                <a:spcPts val="1200"/>
              </a:spcBef>
              <a:buFont typeface="Calibri" panose="020F0502020204030204" pitchFamily="34" charset="0"/>
              <a:buChar char="–"/>
            </a:pPr>
            <a:r>
              <a:rPr lang="en-US" sz="1800" dirty="0"/>
              <a:t>Reconsideration</a:t>
            </a:r>
          </a:p>
          <a:p>
            <a:pPr marL="974725" lvl="2" indent="-342900">
              <a:spcBef>
                <a:spcPts val="1200"/>
              </a:spcBef>
            </a:pPr>
            <a:r>
              <a:rPr lang="en-US" sz="1800" dirty="0"/>
              <a:t>May request at any time and up to 3 within 90 days</a:t>
            </a:r>
          </a:p>
          <a:p>
            <a:pPr marL="974725" lvl="2" indent="-342900">
              <a:spcBef>
                <a:spcPts val="1200"/>
              </a:spcBef>
            </a:pPr>
            <a:r>
              <a:rPr lang="en-US" sz="1800" dirty="0"/>
              <a:t>Complete reconsideration if initially provided incomplete or inaccurate information, failed to submit documentation, or had a change in living situation</a:t>
            </a:r>
          </a:p>
          <a:p>
            <a:pPr marL="574675" lvl="1" indent="-342900">
              <a:spcBef>
                <a:spcPts val="1200"/>
              </a:spcBef>
              <a:buFont typeface="Calibri" panose="020F0502020204030204" pitchFamily="34" charset="0"/>
              <a:buChar char="–"/>
            </a:pPr>
            <a:r>
              <a:rPr lang="en-US" sz="1800" dirty="0"/>
              <a:t>Appeal process</a:t>
            </a:r>
          </a:p>
          <a:p>
            <a:pPr marL="966788" lvl="2" indent="-346075">
              <a:spcBef>
                <a:spcPts val="1200"/>
              </a:spcBef>
              <a:buFont typeface="Arial" panose="020B0604020202020204" pitchFamily="34" charset="0"/>
              <a:buChar char="•"/>
            </a:pPr>
            <a:r>
              <a:rPr lang="en-US" sz="1800" dirty="0"/>
              <a:t>Only have 10 days to submit a </a:t>
            </a:r>
            <a:r>
              <a:rPr lang="en-US" sz="1800" u="sng" dirty="0"/>
              <a:t>notification of appeal </a:t>
            </a:r>
            <a:r>
              <a:rPr lang="en-US" sz="1800" dirty="0"/>
              <a:t>from the date of your determination</a:t>
            </a:r>
          </a:p>
          <a:p>
            <a:pPr marL="966788" lvl="2" indent="-346075">
              <a:spcBef>
                <a:spcPts val="1200"/>
              </a:spcBef>
              <a:buFont typeface="Arial" panose="020B0604020202020204" pitchFamily="34" charset="0"/>
              <a:buChar char="•"/>
            </a:pPr>
            <a:r>
              <a:rPr lang="en-US" sz="1800" dirty="0"/>
              <a:t>Have an additional 25 days to complete process after the notification to appeal</a:t>
            </a:r>
          </a:p>
          <a:p>
            <a:pPr marL="966788" lvl="2" indent="-346075">
              <a:spcBef>
                <a:spcPts val="1200"/>
              </a:spcBef>
              <a:buFont typeface="Arial" panose="020B0604020202020204" pitchFamily="34" charset="0"/>
              <a:buChar char="•"/>
            </a:pPr>
            <a:r>
              <a:rPr lang="en-US" sz="1800" dirty="0"/>
              <a:t>Two types of appeal</a:t>
            </a:r>
          </a:p>
          <a:p>
            <a:pPr marL="1377950" lvl="3" indent="-342900">
              <a:spcBef>
                <a:spcPts val="1200"/>
              </a:spcBef>
              <a:buFont typeface="Courier New" panose="02070309020205020404" pitchFamily="49" charset="0"/>
              <a:buChar char="o"/>
            </a:pPr>
            <a:r>
              <a:rPr lang="en-US" sz="1800" dirty="0"/>
              <a:t>RDS Appeal – first level appeal</a:t>
            </a:r>
          </a:p>
          <a:p>
            <a:pPr marL="1377950" lvl="3" indent="-342900">
              <a:spcBef>
                <a:spcPts val="1200"/>
              </a:spcBef>
              <a:buFont typeface="Courier New" panose="02070309020205020404" pitchFamily="49" charset="0"/>
              <a:buChar char="o"/>
            </a:pPr>
            <a:r>
              <a:rPr lang="en-US" sz="1800" dirty="0"/>
              <a:t>SEAA Appeal – final state-wide level appeal</a:t>
            </a:r>
          </a:p>
        </p:txBody>
      </p:sp>
    </p:spTree>
    <p:extLst>
      <p:ext uri="{BB962C8B-B14F-4D97-AF65-F5344CB8AC3E}">
        <p14:creationId xmlns:p14="http://schemas.microsoft.com/office/powerpoint/2010/main" val="21410075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586"/>
            <a:ext cx="8229600" cy="1143000"/>
          </a:xfrm>
        </p:spPr>
        <p:txBody>
          <a:bodyPr/>
          <a:lstStyle/>
          <a:p>
            <a:r>
              <a:rPr lang="en-US" sz="2800" dirty="0"/>
              <a:t>RDS Resources</a:t>
            </a:r>
          </a:p>
        </p:txBody>
      </p:sp>
      <p:sp>
        <p:nvSpPr>
          <p:cNvPr id="3" name="Content Placeholder 2"/>
          <p:cNvSpPr>
            <a:spLocks noGrp="1"/>
          </p:cNvSpPr>
          <p:nvPr>
            <p:ph idx="1"/>
          </p:nvPr>
        </p:nvSpPr>
        <p:spPr>
          <a:xfrm>
            <a:off x="609600" y="1676400"/>
            <a:ext cx="8229600" cy="4525962"/>
          </a:xfrm>
        </p:spPr>
        <p:txBody>
          <a:bodyPr/>
          <a:lstStyle/>
          <a:p>
            <a:pPr marL="457200" lvl="1" indent="-457200">
              <a:spcBef>
                <a:spcPts val="1200"/>
              </a:spcBef>
            </a:pPr>
            <a:r>
              <a:rPr lang="en-US" dirty="0">
                <a:hlinkClick r:id="rId3" action="ppaction://hlinkfile"/>
              </a:rPr>
              <a:t>Side-by-Side FAFSA and RDS Completion Tool</a:t>
            </a:r>
            <a:endParaRPr lang="en-US" dirty="0"/>
          </a:p>
          <a:p>
            <a:pPr marL="457200" lvl="1" indent="-457200">
              <a:spcBef>
                <a:spcPts val="1200"/>
              </a:spcBef>
            </a:pPr>
            <a:r>
              <a:rPr lang="en-US" dirty="0">
                <a:hlinkClick r:id="rId4" action="ppaction://hlinkfile"/>
              </a:rPr>
              <a:t>Appeal Process Fact Sheet</a:t>
            </a:r>
            <a:endParaRPr lang="en-US" dirty="0"/>
          </a:p>
          <a:p>
            <a:pPr marL="457200" lvl="1" indent="-457200">
              <a:spcBef>
                <a:spcPts val="1200"/>
              </a:spcBef>
            </a:pPr>
            <a:r>
              <a:rPr lang="en-US" dirty="0">
                <a:hlinkClick r:id="rId5" action="ppaction://hlinkfile"/>
              </a:rPr>
              <a:t>Appeal Process Fact Sheet Spanish</a:t>
            </a:r>
            <a:endParaRPr lang="en-US" dirty="0"/>
          </a:p>
          <a:p>
            <a:pPr marL="457200" lvl="1" indent="-457200">
              <a:spcBef>
                <a:spcPts val="1200"/>
              </a:spcBef>
            </a:pPr>
            <a:r>
              <a:rPr lang="en-US" dirty="0">
                <a:hlinkClick r:id="rId6"/>
              </a:rPr>
              <a:t>ncresidency.org – FAQ</a:t>
            </a:r>
            <a:endParaRPr lang="en-US" dirty="0"/>
          </a:p>
          <a:p>
            <a:pPr marL="457200" lvl="1" indent="-457200">
              <a:spcBef>
                <a:spcPts val="1200"/>
              </a:spcBef>
            </a:pPr>
            <a:r>
              <a:rPr lang="en-US" dirty="0"/>
              <a:t>The documents above, and many more, can be found at: </a:t>
            </a:r>
            <a:r>
              <a:rPr lang="en-US" dirty="0">
                <a:hlinkClick r:id="rId7"/>
              </a:rPr>
              <a:t>https://www.cfnc.org/rdsresources</a:t>
            </a:r>
            <a:endParaRPr lang="en-US" dirty="0"/>
          </a:p>
          <a:p>
            <a:pPr marL="457200" lvl="1" indent="-457200">
              <a:spcBef>
                <a:spcPts val="1200"/>
              </a:spcBef>
            </a:pPr>
            <a:r>
              <a:rPr lang="en-US" dirty="0"/>
              <a:t>RDS Call Center  Toll-free 844-319-3640</a:t>
            </a:r>
          </a:p>
          <a:p>
            <a:pPr marL="857250" lvl="2" indent="-457200">
              <a:spcBef>
                <a:spcPts val="1200"/>
              </a:spcBef>
            </a:pPr>
            <a:r>
              <a:rPr lang="en-US" dirty="0"/>
              <a:t>Email: </a:t>
            </a:r>
            <a:r>
              <a:rPr lang="en-US" dirty="0">
                <a:hlinkClick r:id="rId8"/>
              </a:rPr>
              <a:t>rdsinfo@ncresidency.org</a:t>
            </a:r>
            <a:endParaRPr lang="en-US" dirty="0"/>
          </a:p>
          <a:p>
            <a:pPr marL="857250" lvl="2" indent="-457200">
              <a:spcBef>
                <a:spcPts val="1200"/>
              </a:spcBef>
            </a:pPr>
            <a:endParaRPr lang="en-US" dirty="0"/>
          </a:p>
          <a:p>
            <a:endParaRPr lang="en-US" dirty="0"/>
          </a:p>
        </p:txBody>
      </p:sp>
    </p:spTree>
    <p:extLst>
      <p:ext uri="{BB962C8B-B14F-4D97-AF65-F5344CB8AC3E}">
        <p14:creationId xmlns:p14="http://schemas.microsoft.com/office/powerpoint/2010/main" val="1213176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p:cNvSpPr>
          <p:nvPr>
            <p:ph type="title"/>
          </p:nvPr>
        </p:nvSpPr>
        <p:spPr>
          <a:xfrm>
            <a:off x="328863" y="-152400"/>
            <a:ext cx="8229600" cy="1610914"/>
          </a:xfrm>
        </p:spPr>
        <p:txBody>
          <a:bodyPr>
            <a:normAutofit/>
          </a:bodyPr>
          <a:lstStyle/>
          <a:p>
            <a:br>
              <a:rPr lang="en-US" altLang="en-US" dirty="0">
                <a:latin typeface="Univers 55" charset="0"/>
                <a:ea typeface="ＭＳ Ｐゴシック" charset="-128"/>
                <a:cs typeface="Arial" charset="0"/>
              </a:rPr>
            </a:br>
            <a:r>
              <a:rPr lang="en-US" altLang="en-US" dirty="0">
                <a:latin typeface="Univers 55" charset="0"/>
                <a:ea typeface="ＭＳ Ｐゴシック" charset="-128"/>
                <a:cs typeface="Arial" charset="0"/>
              </a:rPr>
              <a:t>Evaluating Your Financial Aid Offer Letter</a:t>
            </a:r>
            <a:br>
              <a:rPr lang="en-US" altLang="en-US" dirty="0">
                <a:latin typeface="Univers 55" charset="0"/>
                <a:ea typeface="ＭＳ Ｐゴシック" charset="-128"/>
                <a:cs typeface="Arial" charset="0"/>
              </a:rPr>
            </a:br>
            <a:endParaRPr lang="en-US" altLang="en-US" dirty="0">
              <a:latin typeface="Univers 55" charset="0"/>
              <a:ea typeface="ＭＳ Ｐゴシック" charset="-128"/>
              <a:cs typeface="Arial" charset="0"/>
            </a:endParaRPr>
          </a:p>
        </p:txBody>
      </p:sp>
      <p:sp>
        <p:nvSpPr>
          <p:cNvPr id="22531" name="Rectangle 3"/>
          <p:cNvSpPr>
            <a:spLocks noGrp="1"/>
          </p:cNvSpPr>
          <p:nvPr>
            <p:ph idx="1"/>
          </p:nvPr>
        </p:nvSpPr>
        <p:spPr>
          <a:xfrm>
            <a:off x="328863" y="1676400"/>
            <a:ext cx="8229600" cy="4525962"/>
          </a:xfrm>
        </p:spPr>
        <p:txBody>
          <a:bodyPr>
            <a:normAutofit/>
          </a:bodyPr>
          <a:lstStyle/>
          <a:p>
            <a:pPr marL="342900" indent="-342900" algn="l">
              <a:buFont typeface="Arial" pitchFamily="34" charset="0"/>
              <a:buChar char="•"/>
              <a:defRPr/>
            </a:pPr>
            <a:r>
              <a:rPr lang="en-US" dirty="0">
                <a:solidFill>
                  <a:schemeClr val="tx1"/>
                </a:solidFill>
                <a:latin typeface="Univers 55" charset="0"/>
                <a:ea typeface="ＭＳ Ｐゴシック" charset="-128"/>
                <a:cs typeface="Univers 55" charset="0"/>
              </a:rPr>
              <a:t>Amount of gift aid offered?</a:t>
            </a:r>
          </a:p>
          <a:p>
            <a:pPr marL="342900" indent="-342900" algn="l">
              <a:buFont typeface="Arial" pitchFamily="34" charset="0"/>
              <a:buChar char="•"/>
              <a:defRPr/>
            </a:pPr>
            <a:r>
              <a:rPr lang="en-US" dirty="0">
                <a:solidFill>
                  <a:schemeClr val="tx1"/>
                </a:solidFill>
                <a:latin typeface="Univers 55" charset="0"/>
                <a:ea typeface="ＭＳ Ｐゴシック" charset="-128"/>
                <a:cs typeface="Univers 55" charset="0"/>
              </a:rPr>
              <a:t>Requirements for scholarships?</a:t>
            </a:r>
          </a:p>
          <a:p>
            <a:pPr marL="800100" lvl="1" indent="-342900" algn="l">
              <a:buFont typeface="Arial" pitchFamily="34" charset="0"/>
              <a:buChar char="•"/>
              <a:defRPr/>
            </a:pPr>
            <a:r>
              <a:rPr lang="en-US" dirty="0">
                <a:solidFill>
                  <a:schemeClr val="tx1"/>
                </a:solidFill>
                <a:latin typeface="Univers 55" charset="0"/>
                <a:ea typeface="ＭＳ Ｐゴシック" charset="-128"/>
                <a:cs typeface="Univers 55" charset="0"/>
              </a:rPr>
              <a:t>Is the scholarship renewable?</a:t>
            </a:r>
          </a:p>
          <a:p>
            <a:pPr marL="342900" indent="-342900" algn="l">
              <a:buFont typeface="Arial" pitchFamily="34" charset="0"/>
              <a:buChar char="•"/>
              <a:defRPr/>
            </a:pPr>
            <a:r>
              <a:rPr lang="en-US" dirty="0">
                <a:solidFill>
                  <a:schemeClr val="tx1"/>
                </a:solidFill>
                <a:latin typeface="Univers 55" charset="0"/>
                <a:ea typeface="ＭＳ Ｐゴシック" charset="-128"/>
                <a:cs typeface="Univers 55" charset="0"/>
              </a:rPr>
              <a:t>Requirements for institutional grants?</a:t>
            </a:r>
          </a:p>
          <a:p>
            <a:pPr marL="800100" lvl="1" indent="-342900" algn="l">
              <a:buFont typeface="Arial" pitchFamily="34" charset="0"/>
              <a:buChar char="•"/>
              <a:defRPr/>
            </a:pPr>
            <a:r>
              <a:rPr lang="en-US" dirty="0">
                <a:solidFill>
                  <a:schemeClr val="tx1"/>
                </a:solidFill>
                <a:latin typeface="Univers 55" charset="0"/>
                <a:ea typeface="ＭＳ Ｐゴシック" charset="-128"/>
                <a:cs typeface="Univers 55" charset="0"/>
              </a:rPr>
              <a:t>Is the grant renewable?</a:t>
            </a:r>
          </a:p>
          <a:p>
            <a:pPr marL="342900" indent="-342900" algn="l">
              <a:buFont typeface="Arial" pitchFamily="34" charset="0"/>
              <a:buChar char="•"/>
              <a:defRPr/>
            </a:pPr>
            <a:r>
              <a:rPr lang="en-US" dirty="0">
                <a:solidFill>
                  <a:schemeClr val="tx1"/>
                </a:solidFill>
                <a:latin typeface="Univers 55" charset="0"/>
                <a:ea typeface="ＭＳ Ｐゴシック" charset="-128"/>
                <a:cs typeface="Univers 55" charset="0"/>
              </a:rPr>
              <a:t>How much remains to be paid after gift aid?</a:t>
            </a:r>
          </a:p>
          <a:p>
            <a:pPr marL="342900" indent="-342900" algn="l">
              <a:buFont typeface="Arial" pitchFamily="34" charset="0"/>
              <a:buChar char="•"/>
              <a:defRPr/>
            </a:pPr>
            <a:r>
              <a:rPr lang="en-US" dirty="0">
                <a:solidFill>
                  <a:schemeClr val="tx1"/>
                </a:solidFill>
                <a:latin typeface="Univers 55" charset="0"/>
                <a:ea typeface="ＭＳ Ｐゴシック" charset="-128"/>
                <a:cs typeface="Univers 55" charset="0"/>
              </a:rPr>
              <a:t>What is the process for obtaining a Federal Work Study position?</a:t>
            </a:r>
          </a:p>
          <a:p>
            <a:pPr marL="342900" indent="-342900" algn="l">
              <a:buFont typeface="Arial" pitchFamily="34" charset="0"/>
              <a:buChar char="•"/>
              <a:defRPr/>
            </a:pPr>
            <a:r>
              <a:rPr lang="en-US" dirty="0">
                <a:solidFill>
                  <a:schemeClr val="tx1"/>
                </a:solidFill>
                <a:latin typeface="Univers 55" charset="0"/>
                <a:ea typeface="ＭＳ Ｐゴシック" charset="-128"/>
                <a:cs typeface="Univers 55" charset="0"/>
              </a:rPr>
              <a:t>What amounts and types of student and parent loans are recommended?</a:t>
            </a:r>
          </a:p>
          <a:p>
            <a:pPr>
              <a:defRPr/>
            </a:pPr>
            <a:endParaRPr lang="en-US" dirty="0">
              <a:latin typeface="Univers 55" charset="0"/>
              <a:ea typeface="ＭＳ Ｐゴシック" charset="-128"/>
              <a:cs typeface="Univers 55" charset="0"/>
            </a:endParaRPr>
          </a:p>
          <a:p>
            <a:pPr>
              <a:defRPr/>
            </a:pPr>
            <a:endParaRPr lang="en-US" dirty="0">
              <a:latin typeface="Univers 55" charset="0"/>
              <a:ea typeface="ＭＳ Ｐゴシック" charset="-128"/>
              <a:cs typeface="Univers 55" charset="0"/>
            </a:endParaRPr>
          </a:p>
          <a:p>
            <a:pPr>
              <a:defRPr/>
            </a:pPr>
            <a:endParaRPr lang="en-US" dirty="0">
              <a:latin typeface="Univers 55" charset="0"/>
              <a:ea typeface="ＭＳ Ｐゴシック" charset="-128"/>
              <a:cs typeface="Univers 55"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1066800"/>
            <a:ext cx="1752600" cy="1752600"/>
          </a:xfrm>
          <a:prstGeom prst="rect">
            <a:avLst/>
          </a:prstGeom>
        </p:spPr>
      </p:pic>
    </p:spTree>
    <p:extLst>
      <p:ext uri="{BB962C8B-B14F-4D97-AF65-F5344CB8AC3E}">
        <p14:creationId xmlns:p14="http://schemas.microsoft.com/office/powerpoint/2010/main" val="1222647281"/>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p:cNvSpPr>
          <p:nvPr>
            <p:ph type="title"/>
          </p:nvPr>
        </p:nvSpPr>
        <p:spPr>
          <a:xfrm>
            <a:off x="457200" y="-152400"/>
            <a:ext cx="8229600" cy="1610914"/>
          </a:xfrm>
        </p:spPr>
        <p:txBody>
          <a:bodyPr>
            <a:normAutofit/>
          </a:bodyPr>
          <a:lstStyle/>
          <a:p>
            <a:r>
              <a:rPr lang="en-US" altLang="en-US" dirty="0">
                <a:latin typeface="Univers 55" charset="0"/>
                <a:ea typeface="ＭＳ Ｐゴシック" charset="-128"/>
                <a:cs typeface="Arial" charset="0"/>
              </a:rPr>
              <a:t>Information You Might Find on Your </a:t>
            </a:r>
            <a:br>
              <a:rPr lang="en-US" altLang="en-US" dirty="0">
                <a:latin typeface="Univers 55" charset="0"/>
                <a:ea typeface="ＭＳ Ｐゴシック" charset="-128"/>
                <a:cs typeface="Arial" charset="0"/>
              </a:rPr>
            </a:br>
            <a:r>
              <a:rPr lang="en-US" altLang="en-US" dirty="0">
                <a:latin typeface="Univers 55" charset="0"/>
                <a:ea typeface="ＭＳ Ｐゴシック" charset="-128"/>
                <a:cs typeface="Arial" charset="0"/>
              </a:rPr>
              <a:t>Financial Aid Offer Letter</a:t>
            </a:r>
          </a:p>
        </p:txBody>
      </p:sp>
      <p:sp>
        <p:nvSpPr>
          <p:cNvPr id="25602" name="Rectangle 3"/>
          <p:cNvSpPr>
            <a:spLocks noGrp="1"/>
          </p:cNvSpPr>
          <p:nvPr>
            <p:ph idx="1"/>
          </p:nvPr>
        </p:nvSpPr>
        <p:spPr>
          <a:xfrm>
            <a:off x="477253" y="2057400"/>
            <a:ext cx="8229600" cy="4525962"/>
          </a:xfrm>
        </p:spPr>
        <p:txBody>
          <a:bodyPr>
            <a:normAutofit/>
          </a:bodyPr>
          <a:lstStyle/>
          <a:p>
            <a:pPr marL="342900" indent="-342900" algn="l">
              <a:buFont typeface="Arial" charset="0"/>
              <a:buChar char="•"/>
            </a:pPr>
            <a:r>
              <a:rPr lang="en-US" altLang="en-US" dirty="0">
                <a:solidFill>
                  <a:schemeClr val="tx1"/>
                </a:solidFill>
                <a:latin typeface="Univers 55" charset="0"/>
                <a:ea typeface="ＭＳ Ｐゴシック" charset="-128"/>
                <a:cs typeface="Arial" charset="0"/>
              </a:rPr>
              <a:t>Estimated Cost of Attendance</a:t>
            </a:r>
          </a:p>
          <a:p>
            <a:pPr marL="342900" indent="-342900" algn="l">
              <a:buFont typeface="Arial" charset="0"/>
              <a:buChar char="•"/>
            </a:pPr>
            <a:r>
              <a:rPr lang="en-US" altLang="en-US" dirty="0">
                <a:solidFill>
                  <a:schemeClr val="tx1"/>
                </a:solidFill>
                <a:latin typeface="Univers 55" charset="0"/>
                <a:ea typeface="ＭＳ Ｐゴシック" charset="-128"/>
                <a:cs typeface="Arial" charset="0"/>
              </a:rPr>
              <a:t>Disclaimers about the aid offered</a:t>
            </a:r>
          </a:p>
          <a:p>
            <a:pPr marL="342900" indent="-342900" algn="l">
              <a:buFont typeface="Arial" charset="0"/>
              <a:buChar char="•"/>
            </a:pPr>
            <a:r>
              <a:rPr lang="en-US" altLang="en-US" dirty="0">
                <a:solidFill>
                  <a:schemeClr val="tx1"/>
                </a:solidFill>
                <a:latin typeface="Univers 55" charset="0"/>
                <a:ea typeface="ＭＳ Ｐゴシック" charset="-128"/>
                <a:cs typeface="Arial" charset="0"/>
              </a:rPr>
              <a:t>A reminder to report the receipt of other financial aid you expect to receive</a:t>
            </a:r>
          </a:p>
          <a:p>
            <a:pPr marL="342900" indent="-342900" algn="l">
              <a:buFont typeface="Arial" charset="0"/>
              <a:buChar char="•"/>
            </a:pPr>
            <a:r>
              <a:rPr lang="en-US" altLang="en-US" dirty="0">
                <a:solidFill>
                  <a:schemeClr val="tx1"/>
                </a:solidFill>
                <a:latin typeface="Univers 55" charset="0"/>
                <a:ea typeface="ＭＳ Ｐゴシック" charset="-128"/>
                <a:cs typeface="Arial" charset="0"/>
              </a:rPr>
              <a:t>List of action/steps you must take to complete the process</a:t>
            </a:r>
          </a:p>
          <a:p>
            <a:pPr marL="342900" indent="-342900" algn="l">
              <a:buFont typeface="Arial" charset="0"/>
              <a:buChar char="•"/>
            </a:pPr>
            <a:r>
              <a:rPr lang="en-US" altLang="en-US" dirty="0">
                <a:solidFill>
                  <a:schemeClr val="tx1"/>
                </a:solidFill>
                <a:latin typeface="Univers 55" charset="0"/>
                <a:ea typeface="ＭＳ Ｐゴシック" charset="-128"/>
                <a:cs typeface="Arial" charset="0"/>
              </a:rPr>
              <a:t>Terms and conditions that apply to your financial aid offer</a:t>
            </a:r>
          </a:p>
        </p:txBody>
      </p:sp>
    </p:spTree>
    <p:extLst>
      <p:ext uri="{BB962C8B-B14F-4D97-AF65-F5344CB8AC3E}">
        <p14:creationId xmlns:p14="http://schemas.microsoft.com/office/powerpoint/2010/main" val="2134834364"/>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p:cNvSpPr>
          <p:nvPr>
            <p:ph type="title"/>
          </p:nvPr>
        </p:nvSpPr>
        <p:spPr/>
        <p:txBody>
          <a:bodyPr/>
          <a:lstStyle/>
          <a:p>
            <a:r>
              <a:rPr lang="en-US" altLang="en-US">
                <a:solidFill>
                  <a:schemeClr val="bg1"/>
                </a:solidFill>
                <a:latin typeface="Univers 55" charset="0"/>
                <a:ea typeface="ＭＳ Ｐゴシック" charset="-128"/>
                <a:cs typeface="Univers 55" charset="0"/>
              </a:rPr>
              <a:t>Questions?</a:t>
            </a:r>
          </a:p>
        </p:txBody>
      </p:sp>
      <p:pic>
        <p:nvPicPr>
          <p:cNvPr id="117764" name="Picture 4" descr="C:\Users\rstelma\AppData\Local\Microsoft\Windows\Temporary Internet Files\Content.IE5\YF3UMZBT\3question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7975" y="1428750"/>
            <a:ext cx="3448050"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225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566738" y="-165100"/>
            <a:ext cx="8229600" cy="1611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altLang="en-US" dirty="0">
                <a:latin typeface="Trebuchet MS Regular"/>
                <a:cs typeface="Arial" panose="020B0604020202020204" pitchFamily="34" charset="0"/>
              </a:rPr>
              <a:t>Scholarships</a:t>
            </a:r>
          </a:p>
        </p:txBody>
      </p:sp>
      <p:sp>
        <p:nvSpPr>
          <p:cNvPr id="3" name="Content Placeholder 2"/>
          <p:cNvSpPr>
            <a:spLocks noGrp="1"/>
          </p:cNvSpPr>
          <p:nvPr>
            <p:ph idx="1"/>
          </p:nvPr>
        </p:nvSpPr>
        <p:spPr>
          <a:xfrm>
            <a:off x="530643" y="2133600"/>
            <a:ext cx="8229600" cy="4525962"/>
          </a:xfrm>
        </p:spPr>
        <p:txBody>
          <a:bodyPr/>
          <a:lstStyle/>
          <a:p>
            <a:pPr>
              <a:buFont typeface="Arial" charset="0"/>
              <a:buChar char="•"/>
              <a:defRPr/>
            </a:pPr>
            <a:r>
              <a:rPr lang="en-US" dirty="0">
                <a:ea typeface="ＭＳ Ｐゴシック" pitchFamily="-112" charset="-128"/>
              </a:rPr>
              <a:t>Four main resources:</a:t>
            </a:r>
          </a:p>
          <a:p>
            <a:pPr lvl="1">
              <a:buFont typeface="Arial" charset="0"/>
              <a:buChar char="–"/>
              <a:defRPr/>
            </a:pPr>
            <a:r>
              <a:rPr lang="en-US" dirty="0">
                <a:ea typeface="ＭＳ Ｐゴシック" pitchFamily="-112" charset="-128"/>
              </a:rPr>
              <a:t>Local (work with school counselor / word of mouth)</a:t>
            </a:r>
          </a:p>
          <a:p>
            <a:pPr lvl="1">
              <a:buFont typeface="Arial" charset="0"/>
              <a:buChar char="–"/>
              <a:defRPr/>
            </a:pPr>
            <a:r>
              <a:rPr lang="en-US" dirty="0">
                <a:ea typeface="ＭＳ Ｐゴシック" pitchFamily="-112" charset="-128"/>
              </a:rPr>
              <a:t>Statewide (CFNC.org)</a:t>
            </a:r>
          </a:p>
          <a:p>
            <a:pPr lvl="1">
              <a:buFont typeface="Arial" charset="0"/>
              <a:buChar char="–"/>
              <a:defRPr/>
            </a:pPr>
            <a:r>
              <a:rPr lang="en-US" dirty="0">
                <a:ea typeface="ＭＳ Ｐゴシック" pitchFamily="-112" charset="-128"/>
              </a:rPr>
              <a:t>Institutional scholarships (visit their websites)</a:t>
            </a:r>
          </a:p>
          <a:p>
            <a:pPr lvl="1">
              <a:buFont typeface="Arial" charset="0"/>
              <a:buChar char="–"/>
              <a:defRPr/>
            </a:pPr>
            <a:r>
              <a:rPr lang="en-US" dirty="0">
                <a:ea typeface="ＭＳ Ｐゴシック" pitchFamily="-112" charset="-128"/>
              </a:rPr>
              <a:t>National scholarships</a:t>
            </a:r>
          </a:p>
        </p:txBody>
      </p:sp>
    </p:spTree>
    <p:extLst>
      <p:ext uri="{BB962C8B-B14F-4D97-AF65-F5344CB8AC3E}">
        <p14:creationId xmlns:p14="http://schemas.microsoft.com/office/powerpoint/2010/main" val="3964191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of Attendance (COA)</a:t>
            </a:r>
          </a:p>
        </p:txBody>
      </p:sp>
      <p:sp>
        <p:nvSpPr>
          <p:cNvPr id="3" name="Content Placeholder 2"/>
          <p:cNvSpPr>
            <a:spLocks noGrp="1"/>
          </p:cNvSpPr>
          <p:nvPr>
            <p:ph idx="1"/>
          </p:nvPr>
        </p:nvSpPr>
        <p:spPr/>
        <p:txBody>
          <a:bodyPr/>
          <a:lstStyle/>
          <a:p>
            <a:r>
              <a:rPr lang="en-US" dirty="0"/>
              <a:t>Tuition and fees</a:t>
            </a:r>
          </a:p>
          <a:p>
            <a:r>
              <a:rPr lang="en-US" dirty="0"/>
              <a:t>Room and board</a:t>
            </a:r>
          </a:p>
          <a:p>
            <a:r>
              <a:rPr lang="en-US" dirty="0"/>
              <a:t>Books and supplies</a:t>
            </a:r>
          </a:p>
          <a:p>
            <a:r>
              <a:rPr lang="en-US" dirty="0"/>
              <a:t>Transportation</a:t>
            </a:r>
          </a:p>
          <a:p>
            <a:r>
              <a:rPr lang="en-US" dirty="0"/>
              <a:t>Miscellaneous personal expenses</a:t>
            </a:r>
          </a:p>
        </p:txBody>
      </p:sp>
    </p:spTree>
    <p:extLst>
      <p:ext uri="{BB962C8B-B14F-4D97-AF65-F5344CB8AC3E}">
        <p14:creationId xmlns:p14="http://schemas.microsoft.com/office/powerpoint/2010/main" val="2270335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Family Contribution (EFC)</a:t>
            </a:r>
          </a:p>
        </p:txBody>
      </p:sp>
      <p:sp>
        <p:nvSpPr>
          <p:cNvPr id="3" name="Content Placeholder 2"/>
          <p:cNvSpPr>
            <a:spLocks noGrp="1"/>
          </p:cNvSpPr>
          <p:nvPr>
            <p:ph idx="1"/>
          </p:nvPr>
        </p:nvSpPr>
        <p:spPr>
          <a:xfrm>
            <a:off x="649705" y="2057400"/>
            <a:ext cx="8229600" cy="4525962"/>
          </a:xfrm>
        </p:spPr>
        <p:txBody>
          <a:bodyPr/>
          <a:lstStyle/>
          <a:p>
            <a:r>
              <a:rPr lang="en-US" dirty="0"/>
              <a:t>Measurement of student’s and family’s ability to pay postsecondary educational expenses</a:t>
            </a:r>
          </a:p>
          <a:p>
            <a:pPr lvl="1"/>
            <a:r>
              <a:rPr lang="en-US" dirty="0"/>
              <a:t>Student’s contribution</a:t>
            </a:r>
          </a:p>
          <a:p>
            <a:pPr lvl="1"/>
            <a:r>
              <a:rPr lang="en-US" dirty="0"/>
              <a:t>Parent contribution (for dependent students)</a:t>
            </a:r>
          </a:p>
          <a:p>
            <a:pPr lvl="1"/>
            <a:endParaRPr lang="en-US" dirty="0"/>
          </a:p>
          <a:p>
            <a:r>
              <a:rPr lang="en-US" dirty="0"/>
              <a:t>Determined by a formula that considers students and parent income and assets</a:t>
            </a:r>
          </a:p>
        </p:txBody>
      </p:sp>
    </p:spTree>
    <p:extLst>
      <p:ext uri="{BB962C8B-B14F-4D97-AF65-F5344CB8AC3E}">
        <p14:creationId xmlns:p14="http://schemas.microsoft.com/office/powerpoint/2010/main" val="2553518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1"/>
          <p:cNvGraphicFramePr>
            <a:graphicFrameLocks noGrp="1"/>
          </p:cNvGraphicFramePr>
          <p:nvPr>
            <p:extLst/>
          </p:nvPr>
        </p:nvGraphicFramePr>
        <p:xfrm>
          <a:off x="685800" y="1905000"/>
          <a:ext cx="7772400" cy="2971800"/>
        </p:xfrm>
        <a:graphic>
          <a:graphicData uri="http://schemas.openxmlformats.org/drawingml/2006/table">
            <a:tbl>
              <a:tblPr firstRow="1" firstCol="1" bandRow="1" bandCol="1">
                <a:effectLst>
                  <a:outerShdw blurRad="50800" dist="38100" dir="2700000" algn="tl" rotWithShape="0">
                    <a:prstClr val="black">
                      <a:alpha val="40000"/>
                    </a:prstClr>
                  </a:outerShdw>
                </a:effectLst>
                <a:tableStyleId>{5C22544A-7EE6-4342-B048-85BDC9FD1C3A}</a:tableStyleId>
              </a:tblPr>
              <a:tblGrid>
                <a:gridCol w="7772400">
                  <a:extLst>
                    <a:ext uri="{9D8B030D-6E8A-4147-A177-3AD203B41FA5}">
                      <a16:colId xmlns:a16="http://schemas.microsoft.com/office/drawing/2014/main" val="20000"/>
                    </a:ext>
                  </a:extLst>
                </a:gridCol>
              </a:tblGrid>
              <a:tr h="2971800">
                <a:tc>
                  <a:txBody>
                    <a:bodyPr/>
                    <a:lstStyle/>
                    <a:p>
                      <a:pPr marL="0" marR="0" algn="l">
                        <a:lnSpc>
                          <a:spcPct val="140000"/>
                        </a:lnSpc>
                        <a:spcBef>
                          <a:spcPts val="1200"/>
                        </a:spcBef>
                        <a:spcAft>
                          <a:spcPts val="0"/>
                        </a:spcAft>
                        <a:tabLst>
                          <a:tab pos="568325" algn="l"/>
                        </a:tabLst>
                      </a:pPr>
                      <a:r>
                        <a:rPr lang="en-US" sz="2400" dirty="0">
                          <a:effectLst/>
                          <a:latin typeface="Arial" charset="0"/>
                          <a:ea typeface="Arial" charset="0"/>
                          <a:cs typeface="Arial" charset="0"/>
                        </a:rPr>
                        <a:t>	</a:t>
                      </a:r>
                      <a:r>
                        <a:rPr lang="en-US" sz="3200" dirty="0">
                          <a:effectLst/>
                          <a:latin typeface="Arial" charset="0"/>
                          <a:ea typeface="Arial" charset="0"/>
                          <a:cs typeface="Arial" charset="0"/>
                        </a:rPr>
                        <a:t>Cost of attendance (COA)</a:t>
                      </a:r>
                      <a:endParaRPr lang="en-US" sz="3600" dirty="0">
                        <a:effectLst/>
                        <a:latin typeface="Arial" charset="0"/>
                        <a:ea typeface="Arial" charset="0"/>
                        <a:cs typeface="Arial" charset="0"/>
                      </a:endParaRPr>
                    </a:p>
                    <a:p>
                      <a:pPr marL="0" marR="0" algn="l">
                        <a:lnSpc>
                          <a:spcPct val="140000"/>
                        </a:lnSpc>
                        <a:spcBef>
                          <a:spcPts val="0"/>
                        </a:spcBef>
                        <a:spcAft>
                          <a:spcPts val="0"/>
                        </a:spcAft>
                        <a:tabLst>
                          <a:tab pos="568325" algn="l"/>
                        </a:tabLst>
                      </a:pPr>
                      <a:r>
                        <a:rPr lang="en-US" sz="3200" dirty="0">
                          <a:effectLst/>
                          <a:latin typeface="Arial" charset="0"/>
                          <a:ea typeface="Arial" charset="0"/>
                          <a:cs typeface="Arial" charset="0"/>
                        </a:rPr>
                        <a:t>  – 	</a:t>
                      </a:r>
                      <a:r>
                        <a:rPr lang="en-US" sz="3200" u="none" dirty="0">
                          <a:effectLst/>
                          <a:latin typeface="Arial" charset="0"/>
                          <a:ea typeface="Arial" charset="0"/>
                          <a:cs typeface="Arial" charset="0"/>
                        </a:rPr>
                        <a:t>Expected family contribution (EFC)</a:t>
                      </a:r>
                      <a:endParaRPr lang="en-US" sz="3600" u="none" dirty="0">
                        <a:effectLst/>
                        <a:latin typeface="Arial" charset="0"/>
                        <a:ea typeface="Arial" charset="0"/>
                        <a:cs typeface="Arial" charset="0"/>
                      </a:endParaRPr>
                    </a:p>
                    <a:p>
                      <a:pPr marL="0" marR="0" algn="l">
                        <a:lnSpc>
                          <a:spcPct val="140000"/>
                        </a:lnSpc>
                        <a:spcBef>
                          <a:spcPts val="600"/>
                        </a:spcBef>
                        <a:spcAft>
                          <a:spcPts val="600"/>
                        </a:spcAft>
                        <a:tabLst>
                          <a:tab pos="568325" algn="l"/>
                        </a:tabLst>
                      </a:pPr>
                      <a:r>
                        <a:rPr lang="en-US" sz="3200" dirty="0">
                          <a:effectLst/>
                          <a:latin typeface="Arial" charset="0"/>
                          <a:ea typeface="Arial" charset="0"/>
                          <a:cs typeface="Arial" charset="0"/>
                        </a:rPr>
                        <a:t>  =	Financial need</a:t>
                      </a:r>
                      <a:endParaRPr lang="en-US" sz="3600" dirty="0">
                        <a:effectLst/>
                        <a:latin typeface="Arial" charset="0"/>
                        <a:ea typeface="Arial" charset="0"/>
                        <a:cs typeface="Arial" charset="0"/>
                      </a:endParaRPr>
                    </a:p>
                  </a:txBody>
                  <a:tcPr marL="68580" marR="68580" marT="0" marB="0" anchor="ctr">
                    <a:solidFill>
                      <a:srgbClr val="1774AD"/>
                    </a:solidFill>
                  </a:tcPr>
                </a:tc>
                <a:extLst>
                  <a:ext uri="{0D108BD9-81ED-4DB2-BD59-A6C34878D82A}">
                    <a16:rowId xmlns:a16="http://schemas.microsoft.com/office/drawing/2014/main" val="10000"/>
                  </a:ext>
                </a:extLst>
              </a:tr>
            </a:tbl>
          </a:graphicData>
        </a:graphic>
      </p:graphicFrame>
      <p:cxnSp>
        <p:nvCxnSpPr>
          <p:cNvPr id="7" name="Straight Connector 6"/>
          <p:cNvCxnSpPr>
            <a:cxnSpLocks/>
          </p:cNvCxnSpPr>
          <p:nvPr/>
        </p:nvCxnSpPr>
        <p:spPr>
          <a:xfrm>
            <a:off x="838200" y="3810000"/>
            <a:ext cx="7467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2">
            <a:extLst>
              <a:ext uri="{FF2B5EF4-FFF2-40B4-BE49-F238E27FC236}">
                <a16:creationId xmlns:a16="http://schemas.microsoft.com/office/drawing/2014/main" id="{BD0CBDF2-E40C-4F34-9137-8F40CEBE67CA}"/>
              </a:ext>
            </a:extLst>
          </p:cNvPr>
          <p:cNvSpPr txBox="1">
            <a:spLocks noChangeArrowheads="1"/>
          </p:cNvSpPr>
          <p:nvPr/>
        </p:nvSpPr>
        <p:spPr>
          <a:xfrm>
            <a:off x="256674" y="499311"/>
            <a:ext cx="8839200" cy="914400"/>
          </a:xfrm>
          <a:prstGeom prst="rect">
            <a:avLst/>
          </a:prstGeom>
        </p:spPr>
        <p:txBody>
          <a:bodyPr/>
          <a:lstStyle>
            <a:lvl1pPr algn="l" defTabSz="914400" rtl="0" eaLnBrk="1" latinLnBrk="0" hangingPunct="1">
              <a:lnSpc>
                <a:spcPct val="90000"/>
              </a:lnSpc>
              <a:spcBef>
                <a:spcPct val="0"/>
              </a:spcBef>
              <a:buNone/>
              <a:defRPr sz="3600" kern="1200">
                <a:solidFill>
                  <a:srgbClr val="333399"/>
                </a:solidFill>
                <a:latin typeface="Verdana" panose="020B0604030504040204" pitchFamily="34" charset="0"/>
                <a:ea typeface="Verdana" panose="020B0604030504040204" pitchFamily="34" charset="0"/>
                <a:cs typeface="Verdana" panose="020B0604030504040204" pitchFamily="34" charset="0"/>
              </a:defRPr>
            </a:lvl1pPr>
          </a:lstStyle>
          <a:p>
            <a:r>
              <a:rPr lang="en-US" sz="2800" dirty="0">
                <a:solidFill>
                  <a:schemeClr val="bg1"/>
                </a:solidFill>
                <a:latin typeface="Trebuchet MS Regular"/>
              </a:rPr>
              <a:t>What is Financial Need?</a:t>
            </a:r>
          </a:p>
        </p:txBody>
      </p:sp>
    </p:spTree>
    <p:extLst>
      <p:ext uri="{BB962C8B-B14F-4D97-AF65-F5344CB8AC3E}">
        <p14:creationId xmlns:p14="http://schemas.microsoft.com/office/powerpoint/2010/main" val="534948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533400" y="-28074"/>
            <a:ext cx="8229600" cy="1610914"/>
          </a:xfrm>
        </p:spPr>
        <p:txBody>
          <a:bodyPr/>
          <a:lstStyle/>
          <a:p>
            <a:pPr eaLnBrk="1" hangingPunct="1"/>
            <a:r>
              <a:rPr lang="en-US" dirty="0"/>
              <a:t>Categories of Financial Aid</a:t>
            </a:r>
          </a:p>
        </p:txBody>
      </p:sp>
      <p:sp>
        <p:nvSpPr>
          <p:cNvPr id="2" name="Flowchart: Magnetic Disk 1">
            <a:extLst>
              <a:ext uri="{FF2B5EF4-FFF2-40B4-BE49-F238E27FC236}">
                <a16:creationId xmlns:a16="http://schemas.microsoft.com/office/drawing/2014/main" id="{5F500A2C-4B26-425A-B4E3-FDEAB5C3572F}"/>
              </a:ext>
            </a:extLst>
          </p:cNvPr>
          <p:cNvSpPr/>
          <p:nvPr/>
        </p:nvSpPr>
        <p:spPr>
          <a:xfrm>
            <a:off x="1447800" y="1981200"/>
            <a:ext cx="2667000" cy="3314700"/>
          </a:xfrm>
          <a:prstGeom prst="flowChartMagneticDisk">
            <a:avLst/>
          </a:prstGeom>
          <a:solidFill>
            <a:srgbClr val="005B99"/>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Need-based aid</a:t>
            </a:r>
          </a:p>
        </p:txBody>
      </p:sp>
      <p:sp>
        <p:nvSpPr>
          <p:cNvPr id="5" name="Flowchart: Magnetic Disk 4">
            <a:extLst>
              <a:ext uri="{FF2B5EF4-FFF2-40B4-BE49-F238E27FC236}">
                <a16:creationId xmlns:a16="http://schemas.microsoft.com/office/drawing/2014/main" id="{CBB6264D-DBEC-4CB1-9D0B-D0BE0EF3CAFC}"/>
              </a:ext>
            </a:extLst>
          </p:cNvPr>
          <p:cNvSpPr/>
          <p:nvPr/>
        </p:nvSpPr>
        <p:spPr>
          <a:xfrm>
            <a:off x="4953000" y="1981200"/>
            <a:ext cx="2667000" cy="3314700"/>
          </a:xfrm>
          <a:prstGeom prst="flowChartMagneticDisk">
            <a:avLst/>
          </a:prstGeom>
          <a:solidFill>
            <a:srgbClr val="0079CC"/>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Merit-based aid</a:t>
            </a:r>
          </a:p>
        </p:txBody>
      </p:sp>
    </p:spTree>
    <p:extLst>
      <p:ext uri="{BB962C8B-B14F-4D97-AF65-F5344CB8AC3E}">
        <p14:creationId xmlns:p14="http://schemas.microsoft.com/office/powerpoint/2010/main" val="3097548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61441179-1F6A-4797-9264-08B5453F4887}"/>
              </a:ext>
            </a:extLst>
          </p:cNvPr>
          <p:cNvGraphicFramePr/>
          <p:nvPr>
            <p:extLst>
              <p:ext uri="{D42A27DB-BD31-4B8C-83A1-F6EECF244321}">
                <p14:modId xmlns:p14="http://schemas.microsoft.com/office/powerpoint/2010/main" val="1892320247"/>
              </p:ext>
            </p:extLst>
          </p:nvPr>
        </p:nvGraphicFramePr>
        <p:xfrm>
          <a:off x="1028700" y="1295400"/>
          <a:ext cx="70866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Brace 1">
            <a:extLst>
              <a:ext uri="{FF2B5EF4-FFF2-40B4-BE49-F238E27FC236}">
                <a16:creationId xmlns:a16="http://schemas.microsoft.com/office/drawing/2014/main" id="{56618372-FFB9-4F47-96B3-7E0DBEE2446F}"/>
              </a:ext>
            </a:extLst>
          </p:cNvPr>
          <p:cNvSpPr>
            <a:spLocks/>
          </p:cNvSpPr>
          <p:nvPr/>
        </p:nvSpPr>
        <p:spPr bwMode="auto">
          <a:xfrm>
            <a:off x="6743700" y="2697777"/>
            <a:ext cx="685800" cy="1755648"/>
          </a:xfrm>
          <a:prstGeom prst="rightBrace">
            <a:avLst>
              <a:gd name="adj1" fmla="val 8336"/>
              <a:gd name="adj2" fmla="val 50000"/>
            </a:avLst>
          </a:prstGeom>
          <a:noFill/>
          <a:ln w="9525" algn="ctr">
            <a:solidFill>
              <a:schemeClr val="tx1"/>
            </a:solidFill>
            <a:round/>
            <a:headEnd/>
            <a:tailEnd/>
          </a:ln>
        </p:spPr>
        <p:txBody>
          <a:bodyPr/>
          <a:lstStyle/>
          <a:p>
            <a:endParaRPr lang="en-US" dirty="0"/>
          </a:p>
        </p:txBody>
      </p:sp>
      <p:sp>
        <p:nvSpPr>
          <p:cNvPr id="6" name="Right Brace 1">
            <a:extLst>
              <a:ext uri="{FF2B5EF4-FFF2-40B4-BE49-F238E27FC236}">
                <a16:creationId xmlns:a16="http://schemas.microsoft.com/office/drawing/2014/main" id="{5F781D37-6C01-4441-8E10-F692C26D8D2B}"/>
              </a:ext>
            </a:extLst>
          </p:cNvPr>
          <p:cNvSpPr>
            <a:spLocks/>
          </p:cNvSpPr>
          <p:nvPr/>
        </p:nvSpPr>
        <p:spPr bwMode="auto">
          <a:xfrm flipH="1">
            <a:off x="1524000" y="2697777"/>
            <a:ext cx="685800" cy="1752600"/>
          </a:xfrm>
          <a:prstGeom prst="rightBrace">
            <a:avLst>
              <a:gd name="adj1" fmla="val 8336"/>
              <a:gd name="adj2" fmla="val 49547"/>
            </a:avLst>
          </a:prstGeom>
          <a:noFill/>
          <a:ln w="9525" algn="ctr">
            <a:solidFill>
              <a:schemeClr val="tx1"/>
            </a:solidFill>
            <a:round/>
            <a:headEnd/>
            <a:tailEnd/>
          </a:ln>
        </p:spPr>
        <p:txBody>
          <a:bodyPr/>
          <a:lstStyle/>
          <a:p>
            <a:endParaRPr lang="en-US" dirty="0"/>
          </a:p>
        </p:txBody>
      </p:sp>
      <p:sp>
        <p:nvSpPr>
          <p:cNvPr id="3" name="TextBox 2">
            <a:extLst>
              <a:ext uri="{FF2B5EF4-FFF2-40B4-BE49-F238E27FC236}">
                <a16:creationId xmlns:a16="http://schemas.microsoft.com/office/drawing/2014/main" id="{7F60E8B5-3A15-4ACB-99FA-802EF2164844}"/>
              </a:ext>
            </a:extLst>
          </p:cNvPr>
          <p:cNvSpPr txBox="1"/>
          <p:nvPr/>
        </p:nvSpPr>
        <p:spPr>
          <a:xfrm>
            <a:off x="7372350" y="3343244"/>
            <a:ext cx="1485900"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Gift Aid</a:t>
            </a:r>
          </a:p>
        </p:txBody>
      </p:sp>
      <p:sp>
        <p:nvSpPr>
          <p:cNvPr id="7" name="TextBox 6">
            <a:extLst>
              <a:ext uri="{FF2B5EF4-FFF2-40B4-BE49-F238E27FC236}">
                <a16:creationId xmlns:a16="http://schemas.microsoft.com/office/drawing/2014/main" id="{1994B3F4-D3DC-4C35-AE92-EB070FB38FAA}"/>
              </a:ext>
            </a:extLst>
          </p:cNvPr>
          <p:cNvSpPr txBox="1"/>
          <p:nvPr/>
        </p:nvSpPr>
        <p:spPr>
          <a:xfrm>
            <a:off x="100445" y="3089701"/>
            <a:ext cx="1524000" cy="830997"/>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Self-Help Aid</a:t>
            </a:r>
          </a:p>
        </p:txBody>
      </p:sp>
      <p:sp>
        <p:nvSpPr>
          <p:cNvPr id="8" name="Title 7"/>
          <p:cNvSpPr>
            <a:spLocks noGrp="1"/>
          </p:cNvSpPr>
          <p:nvPr>
            <p:ph type="title"/>
          </p:nvPr>
        </p:nvSpPr>
        <p:spPr/>
        <p:txBody>
          <a:bodyPr/>
          <a:lstStyle/>
          <a:p>
            <a:r>
              <a:rPr lang="en-US" dirty="0"/>
              <a:t>Types of Financial Aid</a:t>
            </a:r>
          </a:p>
        </p:txBody>
      </p:sp>
    </p:spTree>
    <p:extLst>
      <p:ext uri="{BB962C8B-B14F-4D97-AF65-F5344CB8AC3E}">
        <p14:creationId xmlns:p14="http://schemas.microsoft.com/office/powerpoint/2010/main" val="1844915004"/>
      </p:ext>
    </p:extLst>
  </p:cSld>
  <p:clrMapOvr>
    <a:masterClrMapping/>
  </p:clrMapOvr>
</p:sld>
</file>

<file path=ppt/theme/theme1.xml><?xml version="1.0" encoding="utf-8"?>
<a:theme xmlns:a="http://schemas.openxmlformats.org/drawingml/2006/main" name="CFNC ppt templates 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CFNC ppt templates 2017</Template>
  <TotalTime>1042</TotalTime>
  <Words>1902</Words>
  <Application>Microsoft Office PowerPoint</Application>
  <PresentationFormat>On-screen Show (4:3)</PresentationFormat>
  <Paragraphs>268</Paragraphs>
  <Slides>39</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Calibri</vt:lpstr>
      <vt:lpstr>Courier New</vt:lpstr>
      <vt:lpstr>Symbol</vt:lpstr>
      <vt:lpstr>Trebuchet MS</vt:lpstr>
      <vt:lpstr>Trebuchet MS Regular</vt:lpstr>
      <vt:lpstr>Univers 55</vt:lpstr>
      <vt:lpstr>Wingdings</vt:lpstr>
      <vt:lpstr>CFNC ppt templates 2017</vt:lpstr>
      <vt:lpstr>PowerPoint Presentation</vt:lpstr>
      <vt:lpstr>Terms to Know</vt:lpstr>
      <vt:lpstr>Financial Aid</vt:lpstr>
      <vt:lpstr>Scholarships</vt:lpstr>
      <vt:lpstr>Cost of Attendance (COA)</vt:lpstr>
      <vt:lpstr>Expected Family Contribution (EFC)</vt:lpstr>
      <vt:lpstr>PowerPoint Presentation</vt:lpstr>
      <vt:lpstr>Categories of Financial Aid</vt:lpstr>
      <vt:lpstr>Types of Financial Aid</vt:lpstr>
      <vt:lpstr>Sources of Financial Aid</vt:lpstr>
      <vt:lpstr>NC State Grants Must Complete the FAFSA</vt:lpstr>
      <vt:lpstr>Apply for Your FSA ID Before Completing  the FAFSA</vt:lpstr>
      <vt:lpstr>Free Application for Federal Student Aid (FAFSA)</vt:lpstr>
      <vt:lpstr>Free Application for Federal Student Aid  (FAFSA®)</vt:lpstr>
      <vt:lpstr>Free Application for Federal Student Aid  (FAFSA®)</vt:lpstr>
      <vt:lpstr>Free Application for Federal Student Aid  (FAFSA®)</vt:lpstr>
      <vt:lpstr>myStudentAid Mobile App</vt:lpstr>
      <vt:lpstr>IRS Data Retrieval Tool (DRT) </vt:lpstr>
      <vt:lpstr> Financial Information IRS Data Retrieval Tool</vt:lpstr>
      <vt:lpstr>IRS Data Retrieval Tool</vt:lpstr>
      <vt:lpstr>I’m a Citizen, but My Parents . . .</vt:lpstr>
      <vt:lpstr>General Student Information Provided  on the FAFSA</vt:lpstr>
      <vt:lpstr>Information About Parents of Dependent Students</vt:lpstr>
      <vt:lpstr>Who Are the Parents?</vt:lpstr>
      <vt:lpstr>Signatures</vt:lpstr>
      <vt:lpstr>Frequent FAFSA Errors</vt:lpstr>
      <vt:lpstr>After FAFSA Submission</vt:lpstr>
      <vt:lpstr>Making Corrections</vt:lpstr>
      <vt:lpstr>Special Circumstances</vt:lpstr>
      <vt:lpstr>PowerPoint Presentation</vt:lpstr>
      <vt:lpstr> 2019 FAFSA Day </vt:lpstr>
      <vt:lpstr>Residency Determination service (RDS)</vt:lpstr>
      <vt:lpstr>Overview</vt:lpstr>
      <vt:lpstr>Residency Determination Service (RDS)</vt:lpstr>
      <vt:lpstr>Residency Determination Service (RDS) Reconsideration and Appeal</vt:lpstr>
      <vt:lpstr>RDS Resources</vt:lpstr>
      <vt:lpstr> Evaluating Your Financial Aid Offer Letter </vt:lpstr>
      <vt:lpstr>Information You Might Find on Your  Financial Aid Offer Letter</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Financial Aid</dc:title>
  <dc:creator>Rose Mary Stelma</dc:creator>
  <cp:lastModifiedBy>Tezeta Tamrat</cp:lastModifiedBy>
  <cp:revision>38</cp:revision>
  <dcterms:created xsi:type="dcterms:W3CDTF">2016-02-05T12:51:48Z</dcterms:created>
  <dcterms:modified xsi:type="dcterms:W3CDTF">2019-10-16T19:34:13Z</dcterms:modified>
</cp:coreProperties>
</file>