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5" r:id="rId4"/>
  </p:sldMasterIdLst>
  <p:notesMasterIdLst>
    <p:notesMasterId r:id="rId30"/>
  </p:notesMasterIdLst>
  <p:sldIdLst>
    <p:sldId id="340" r:id="rId5"/>
    <p:sldId id="281" r:id="rId6"/>
    <p:sldId id="341" r:id="rId7"/>
    <p:sldId id="291" r:id="rId8"/>
    <p:sldId id="342" r:id="rId9"/>
    <p:sldId id="343" r:id="rId10"/>
    <p:sldId id="329" r:id="rId11"/>
    <p:sldId id="338" r:id="rId12"/>
    <p:sldId id="257" r:id="rId13"/>
    <p:sldId id="318" r:id="rId14"/>
    <p:sldId id="339" r:id="rId15"/>
    <p:sldId id="333" r:id="rId16"/>
    <p:sldId id="348" r:id="rId17"/>
    <p:sldId id="350" r:id="rId18"/>
    <p:sldId id="349" r:id="rId19"/>
    <p:sldId id="356" r:id="rId20"/>
    <p:sldId id="353" r:id="rId21"/>
    <p:sldId id="354" r:id="rId22"/>
    <p:sldId id="334" r:id="rId23"/>
    <p:sldId id="290" r:id="rId24"/>
    <p:sldId id="312" r:id="rId25"/>
    <p:sldId id="330" r:id="rId26"/>
    <p:sldId id="327" r:id="rId27"/>
    <p:sldId id="336"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F7F7F"/>
    <a:srgbClr val="0D3047"/>
    <a:srgbClr val="0B2B41"/>
    <a:srgbClr val="114263"/>
    <a:srgbClr val="401918"/>
    <a:srgbClr val="731F1C"/>
    <a:srgbClr val="AB678E"/>
    <a:srgbClr val="B2606E"/>
    <a:srgbClr val="CA9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69" autoAdjust="0"/>
    <p:restoredTop sz="94703" autoAdjust="0"/>
  </p:normalViewPr>
  <p:slideViewPr>
    <p:cSldViewPr snapToGrid="0">
      <p:cViewPr varScale="1">
        <p:scale>
          <a:sx n="50" d="100"/>
          <a:sy n="50" d="100"/>
        </p:scale>
        <p:origin x="66" y="456"/>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AF345-A7C2-440B-9E43-9A8A58CC23AE}" type="datetimeFigureOut">
              <a:rPr lang="en-US" smtClean="0"/>
              <a:t>9/28/2021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5A9A0-49EA-446C-A4CF-660098A5DF74}" type="slidenum">
              <a:rPr lang="en-US" smtClean="0"/>
              <a:t>‹#›</a:t>
            </a:fld>
            <a:endParaRPr lang="en-US" dirty="0"/>
          </a:p>
        </p:txBody>
      </p:sp>
    </p:spTree>
    <p:extLst>
      <p:ext uri="{BB962C8B-B14F-4D97-AF65-F5344CB8AC3E}">
        <p14:creationId xmlns:p14="http://schemas.microsoft.com/office/powerpoint/2010/main" val="274677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Students who are interested in Computer Science are encouraged to pursue the Arts Transfer Pathway</a:t>
            </a:r>
            <a:endParaRPr lang="en-US" dirty="0"/>
          </a:p>
        </p:txBody>
      </p:sp>
      <p:sp>
        <p:nvSpPr>
          <p:cNvPr id="4" name="Slide Number Placeholder 3"/>
          <p:cNvSpPr>
            <a:spLocks noGrp="1"/>
          </p:cNvSpPr>
          <p:nvPr>
            <p:ph type="sldNum" sz="quarter" idx="10"/>
          </p:nvPr>
        </p:nvSpPr>
        <p:spPr/>
        <p:txBody>
          <a:bodyPr/>
          <a:lstStyle/>
          <a:p>
            <a:fld id="{BC65A9A0-49EA-446C-A4CF-660098A5DF74}" type="slidenum">
              <a:rPr lang="en-US" smtClean="0"/>
              <a:t>4</a:t>
            </a:fld>
            <a:endParaRPr lang="en-US" dirty="0"/>
          </a:p>
        </p:txBody>
      </p:sp>
    </p:spTree>
    <p:extLst>
      <p:ext uri="{BB962C8B-B14F-4D97-AF65-F5344CB8AC3E}">
        <p14:creationId xmlns:p14="http://schemas.microsoft.com/office/powerpoint/2010/main" val="1176426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E016143-E03C-4CFD-AFDC-14E5BDEA754C}" type="datetimeFigureOut">
              <a:rPr lang="en-US" smtClean="0"/>
              <a:t>9/28/2021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grpSp>
        <p:nvGrpSpPr>
          <p:cNvPr id="23" name="Group 22">
            <a:extLst>
              <a:ext uri="{FF2B5EF4-FFF2-40B4-BE49-F238E27FC236}">
                <a16:creationId xmlns:a16="http://schemas.microsoft.com/office/drawing/2014/main" xmlns="" id="{6238F6FC-A037-D147-B519-057893BDADB3}"/>
              </a:ext>
            </a:extLst>
          </p:cNvPr>
          <p:cNvGrpSpPr/>
          <p:nvPr userDrawn="1"/>
        </p:nvGrpSpPr>
        <p:grpSpPr>
          <a:xfrm>
            <a:off x="9140346" y="5054600"/>
            <a:ext cx="676275" cy="114300"/>
            <a:chOff x="9330846" y="5054600"/>
            <a:chExt cx="676275" cy="114300"/>
          </a:xfrm>
        </p:grpSpPr>
        <p:sp>
          <p:nvSpPr>
            <p:cNvPr id="24" name="Oval 23">
              <a:extLst>
                <a:ext uri="{FF2B5EF4-FFF2-40B4-BE49-F238E27FC236}">
                  <a16:creationId xmlns:a16="http://schemas.microsoft.com/office/drawing/2014/main" xmlns="" id="{B1C7E0FE-3CBE-624D-AC97-06C916011107}"/>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xmlns="" id="{5A4DB6D1-87A1-3B4C-B9C4-5B9DB1DE319F}"/>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xmlns="" id="{0254E082-0B9A-A247-836E-BB95329EEE78}"/>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xmlns="" id="{C402D38D-FC9C-B84F-BAA6-9D2AEB2D64DC}"/>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Freeform: Shape 12">
            <a:extLst>
              <a:ext uri="{FF2B5EF4-FFF2-40B4-BE49-F238E27FC236}">
                <a16:creationId xmlns:a16="http://schemas.microsoft.com/office/drawing/2014/main" xmlns="" id="{62C08A38-70FB-2D4F-AE13-1E21B4131DCF}"/>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31344939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628412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46356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31625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a:t>Click to edit Master text styles</a:t>
            </a:r>
          </a:p>
        </p:txBody>
      </p:sp>
    </p:spTree>
    <p:extLst>
      <p:ext uri="{BB962C8B-B14F-4D97-AF65-F5344CB8AC3E}">
        <p14:creationId xmlns:p14="http://schemas.microsoft.com/office/powerpoint/2010/main" val="357858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344390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487354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3433507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a:t>Click to edit Master title style</a:t>
            </a:r>
            <a:endParaRPr lang="en-GB" dirty="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521717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12882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C94063-DF36-4330-A365-08DA1FA5B7D6}" type="datetimeFigureOut">
              <a:rPr lang="en-US" smtClean="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grpSp>
        <p:nvGrpSpPr>
          <p:cNvPr id="10" name="Group 9">
            <a:extLst>
              <a:ext uri="{FF2B5EF4-FFF2-40B4-BE49-F238E27FC236}">
                <a16:creationId xmlns:a16="http://schemas.microsoft.com/office/drawing/2014/main" xmlns="" id="{A724ECB0-9481-314D-BAE5-D8A09401B79B}"/>
              </a:ext>
            </a:extLst>
          </p:cNvPr>
          <p:cNvGrpSpPr/>
          <p:nvPr userDrawn="1"/>
        </p:nvGrpSpPr>
        <p:grpSpPr>
          <a:xfrm>
            <a:off x="0" y="6086479"/>
            <a:ext cx="12192000" cy="600974"/>
            <a:chOff x="0" y="6086479"/>
            <a:chExt cx="12192000" cy="600974"/>
          </a:xfrm>
        </p:grpSpPr>
        <p:sp>
          <p:nvSpPr>
            <p:cNvPr id="11" name="Rectangle 10">
              <a:extLst>
                <a:ext uri="{FF2B5EF4-FFF2-40B4-BE49-F238E27FC236}">
                  <a16:creationId xmlns:a16="http://schemas.microsoft.com/office/drawing/2014/main" xmlns="" id="{87B0A755-1AB7-E340-A058-06DDFBBC7DAC}"/>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xmlns="" id="{C49BA237-6822-1E4F-A248-5F45C72906D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Slide Number Placeholder 5">
            <a:extLst>
              <a:ext uri="{FF2B5EF4-FFF2-40B4-BE49-F238E27FC236}">
                <a16:creationId xmlns:a16="http://schemas.microsoft.com/office/drawing/2014/main" xmlns="" id="{A184AD73-AE7B-C940-BC6E-DADD21577649}"/>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243406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08A7C6C-0F39-4D70-8E8D-FE5B9C95FA73}" type="datetimeFigureOut">
              <a:rPr lang="en-US" smtClean="0"/>
              <a:t>9/28/2021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t>‹#›</a:t>
            </a:fld>
            <a:endParaRPr lang="en-US" dirty="0"/>
          </a:p>
        </p:txBody>
      </p:sp>
      <p:sp>
        <p:nvSpPr>
          <p:cNvPr id="15" name="Freeform: Shape 9">
            <a:extLst>
              <a:ext uri="{FF2B5EF4-FFF2-40B4-BE49-F238E27FC236}">
                <a16:creationId xmlns:a16="http://schemas.microsoft.com/office/drawing/2014/main" xmlns="" id="{822DA0F1-1BFA-B642-BFB8-986EFE5A6786}"/>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nvGrpSpPr>
          <p:cNvPr id="16" name="Group 15">
            <a:extLst>
              <a:ext uri="{FF2B5EF4-FFF2-40B4-BE49-F238E27FC236}">
                <a16:creationId xmlns:a16="http://schemas.microsoft.com/office/drawing/2014/main" xmlns="" id="{370962DE-C46B-C548-BBF6-0F44E8B943AE}"/>
              </a:ext>
            </a:extLst>
          </p:cNvPr>
          <p:cNvGrpSpPr/>
          <p:nvPr userDrawn="1"/>
        </p:nvGrpSpPr>
        <p:grpSpPr>
          <a:xfrm>
            <a:off x="9140346" y="5054600"/>
            <a:ext cx="676275" cy="114300"/>
            <a:chOff x="9330846" y="5054600"/>
            <a:chExt cx="676275" cy="114300"/>
          </a:xfrm>
        </p:grpSpPr>
        <p:sp>
          <p:nvSpPr>
            <p:cNvPr id="17" name="Oval 16">
              <a:extLst>
                <a:ext uri="{FF2B5EF4-FFF2-40B4-BE49-F238E27FC236}">
                  <a16:creationId xmlns:a16="http://schemas.microsoft.com/office/drawing/2014/main" xmlns="" id="{B8BF523C-FB35-9946-9CE2-F56308033A5E}"/>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xmlns="" id="{0FF6490F-B967-6E46-A3E1-274AAAA83E0C}"/>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xmlns="" id="{4720C295-89AB-634B-9B1E-49B24545B097}"/>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xmlns="" id="{DD2E6077-7BEE-5041-86A4-2D797EC2D66C}"/>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49062630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grpSp>
        <p:nvGrpSpPr>
          <p:cNvPr id="9" name="Group 8">
            <a:extLst>
              <a:ext uri="{FF2B5EF4-FFF2-40B4-BE49-F238E27FC236}">
                <a16:creationId xmlns:a16="http://schemas.microsoft.com/office/drawing/2014/main" xmlns="" id="{F21D2580-A9D5-3A43-A47C-A86F63CEBF41}"/>
              </a:ext>
            </a:extLst>
          </p:cNvPr>
          <p:cNvGrpSpPr/>
          <p:nvPr userDrawn="1"/>
        </p:nvGrpSpPr>
        <p:grpSpPr>
          <a:xfrm>
            <a:off x="0" y="6086479"/>
            <a:ext cx="12192000" cy="600974"/>
            <a:chOff x="0" y="6086479"/>
            <a:chExt cx="12192000" cy="600974"/>
          </a:xfrm>
        </p:grpSpPr>
        <p:sp>
          <p:nvSpPr>
            <p:cNvPr id="10" name="Rectangle 9">
              <a:extLst>
                <a:ext uri="{FF2B5EF4-FFF2-40B4-BE49-F238E27FC236}">
                  <a16:creationId xmlns:a16="http://schemas.microsoft.com/office/drawing/2014/main" xmlns="" id="{4082FC33-4614-C84A-9A2E-C729E665946C}"/>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F6D04996-BAD8-B84A-A40F-416DC1311E3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Slide Number Placeholder 5">
            <a:extLst>
              <a:ext uri="{FF2B5EF4-FFF2-40B4-BE49-F238E27FC236}">
                <a16:creationId xmlns:a16="http://schemas.microsoft.com/office/drawing/2014/main" xmlns="" id="{2EF7B53C-CCB4-F745-B068-3DA3CE8844F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31166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grpSp>
        <p:nvGrpSpPr>
          <p:cNvPr id="10" name="Group 9">
            <a:extLst>
              <a:ext uri="{FF2B5EF4-FFF2-40B4-BE49-F238E27FC236}">
                <a16:creationId xmlns:a16="http://schemas.microsoft.com/office/drawing/2014/main" xmlns="" id="{285D461C-B753-4342-A5AC-72EE5AEE3ABA}"/>
              </a:ext>
            </a:extLst>
          </p:cNvPr>
          <p:cNvGrpSpPr/>
          <p:nvPr userDrawn="1"/>
        </p:nvGrpSpPr>
        <p:grpSpPr>
          <a:xfrm>
            <a:off x="0" y="6086479"/>
            <a:ext cx="12192000" cy="600974"/>
            <a:chOff x="0" y="6086479"/>
            <a:chExt cx="12192000" cy="600974"/>
          </a:xfrm>
        </p:grpSpPr>
        <p:sp>
          <p:nvSpPr>
            <p:cNvPr id="11" name="Rectangle 10">
              <a:extLst>
                <a:ext uri="{FF2B5EF4-FFF2-40B4-BE49-F238E27FC236}">
                  <a16:creationId xmlns:a16="http://schemas.microsoft.com/office/drawing/2014/main" xmlns="" id="{E96666EA-A92D-514F-8850-4E3B09C9ED2A}"/>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xmlns="" id="{173F6A55-D4A6-EB41-8364-C02FF60D12E0}"/>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Slide Number Placeholder 5">
            <a:extLst>
              <a:ext uri="{FF2B5EF4-FFF2-40B4-BE49-F238E27FC236}">
                <a16:creationId xmlns:a16="http://schemas.microsoft.com/office/drawing/2014/main" xmlns="" id="{0A85C5F3-1D3B-2645-9B54-5161FA28250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3118866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9/28/2021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grpSp>
        <p:nvGrpSpPr>
          <p:cNvPr id="6" name="Group 5">
            <a:extLst>
              <a:ext uri="{FF2B5EF4-FFF2-40B4-BE49-F238E27FC236}">
                <a16:creationId xmlns:a16="http://schemas.microsoft.com/office/drawing/2014/main" xmlns="" id="{AFED47DC-794D-2443-946C-E77EAF292196}"/>
              </a:ext>
            </a:extLst>
          </p:cNvPr>
          <p:cNvGrpSpPr/>
          <p:nvPr userDrawn="1"/>
        </p:nvGrpSpPr>
        <p:grpSpPr>
          <a:xfrm>
            <a:off x="0" y="6086479"/>
            <a:ext cx="12192000" cy="600974"/>
            <a:chOff x="0" y="6086479"/>
            <a:chExt cx="12192000" cy="600974"/>
          </a:xfrm>
        </p:grpSpPr>
        <p:sp>
          <p:nvSpPr>
            <p:cNvPr id="7" name="Rectangle 6">
              <a:extLst>
                <a:ext uri="{FF2B5EF4-FFF2-40B4-BE49-F238E27FC236}">
                  <a16:creationId xmlns:a16="http://schemas.microsoft.com/office/drawing/2014/main" xmlns="" id="{B440E334-11F0-A845-8580-BCA9F83A2A0F}"/>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19CD3E28-C465-754D-81CC-4BEF6CB6E030}"/>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Slide Number Placeholder 5">
            <a:extLst>
              <a:ext uri="{FF2B5EF4-FFF2-40B4-BE49-F238E27FC236}">
                <a16:creationId xmlns:a16="http://schemas.microsoft.com/office/drawing/2014/main" xmlns="" id="{59947CE0-108B-E445-A424-9507AEAA4CBB}"/>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260287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9/28/2021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ctr"/>
            <a:fld id="{817179DE-9BF3-494C-804F-0C7C90AC8700}" type="slidenum">
              <a:rPr lang="en-US" smtClean="0"/>
              <a:pPr algn="ctr"/>
              <a:t>‹#›</a:t>
            </a:fld>
            <a:endParaRPr lang="en-US" dirty="0"/>
          </a:p>
        </p:txBody>
      </p:sp>
      <p:grpSp>
        <p:nvGrpSpPr>
          <p:cNvPr id="5" name="Group 4">
            <a:extLst>
              <a:ext uri="{FF2B5EF4-FFF2-40B4-BE49-F238E27FC236}">
                <a16:creationId xmlns:a16="http://schemas.microsoft.com/office/drawing/2014/main" xmlns="" id="{28202A68-10EB-1348-BC01-34C4E1D2E33A}"/>
              </a:ext>
            </a:extLst>
          </p:cNvPr>
          <p:cNvGrpSpPr/>
          <p:nvPr userDrawn="1"/>
        </p:nvGrpSpPr>
        <p:grpSpPr>
          <a:xfrm>
            <a:off x="0" y="6086479"/>
            <a:ext cx="12192000" cy="600974"/>
            <a:chOff x="0" y="6086479"/>
            <a:chExt cx="12192000" cy="600974"/>
          </a:xfrm>
        </p:grpSpPr>
        <p:sp>
          <p:nvSpPr>
            <p:cNvPr id="6" name="Rectangle 5">
              <a:extLst>
                <a:ext uri="{FF2B5EF4-FFF2-40B4-BE49-F238E27FC236}">
                  <a16:creationId xmlns:a16="http://schemas.microsoft.com/office/drawing/2014/main" xmlns="" id="{9B940921-9F13-F14A-A741-AF49CC770816}"/>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05E327E1-03BE-BC44-AE51-8C5B05C20688}"/>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180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F53789A-C914-4DB1-8815-80B5EC7335C5}" type="datetimeFigureOut">
              <a:rPr lang="en-US" smtClean="0"/>
              <a:t>9/28/2021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xmlns="" id="{CD0881B5-FE08-C14E-8641-6B5B80684BEF}"/>
              </a:ext>
            </a:extLst>
          </p:cNvPr>
          <p:cNvGrpSpPr/>
          <p:nvPr userDrawn="1"/>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AA0DD729-0179-7043-B2AF-2520E058FC1F}"/>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xmlns="" id="{B1B31685-E888-EB40-BD22-88F3792F7C7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a16="http://schemas.microsoft.com/office/drawing/2014/main" xmlns="" id="{42E2E7C7-EC37-8B46-BCAF-CE257633F78A}"/>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80456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E6440AA-91A0-436F-8FDB-C0F939DCAE21}" type="datetimeFigureOut">
              <a:rPr lang="en-US" smtClean="0"/>
              <a:t>9/28/2021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grpSp>
        <p:nvGrpSpPr>
          <p:cNvPr id="11" name="Group 10">
            <a:extLst>
              <a:ext uri="{FF2B5EF4-FFF2-40B4-BE49-F238E27FC236}">
                <a16:creationId xmlns:a16="http://schemas.microsoft.com/office/drawing/2014/main" xmlns="" id="{914FFECB-E4A8-D546-B594-CFA887383EB4}"/>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FF90FD22-4452-1B4C-9C9B-13EAAE36FA2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xmlns="" id="{87E848A5-1C27-024E-9994-00CB3557F065}"/>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xmlns="" id="{5F4CE555-44C2-694E-BC1D-8F153A4269D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3613204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E59FD0C-5451-4CA0-86AF-E70AE3279989}" type="datetimeFigureOut">
              <a:rPr lang="en-US" smtClean="0"/>
              <a:t>9/28/2021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45304711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661" r:id="rId19"/>
    <p:sldLayoutId id="2147483670" r:id="rId20"/>
    <p:sldLayoutId id="2147483672" r:id="rId21"/>
    <p:sldLayoutId id="2147483673" r:id="rId22"/>
    <p:sldLayoutId id="2147483674" r:id="rId23"/>
    <p:sldLayoutId id="2147483675" r:id="rId24"/>
    <p:sldLayoutId id="2147483676" r:id="rId25"/>
    <p:sldLayoutId id="2147483677" r:id="rId26"/>
    <p:sldLayoutId id="2147483678" r:id="rId27"/>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hyperlink" Target="mailto:CCP@cpcc.edu" TargetMode="External"/></Relationships>
</file>

<file path=ppt/slides/_rels/slide3.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319" r="1319"/>
          <a:stretch/>
        </p:blipFill>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6676567" y="354842"/>
            <a:ext cx="4503799" cy="4135271"/>
          </a:xfrm>
        </p:spPr>
        <p:txBody>
          <a:bodyPr/>
          <a:lstStyle/>
          <a:p>
            <a:r>
              <a:rPr lang="en-US" dirty="0"/>
              <a:t>Career and College Promise Dual Enrollment at Central Piedmont</a:t>
            </a:r>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70700"/>
            <a:chOff x="-3740" y="0"/>
            <a:chExt cx="6208649" cy="68707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1270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20872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15" b="115"/>
          <a:stretch/>
        </p:blipFill>
        <p:spPr/>
      </p:pic>
      <p:sp>
        <p:nvSpPr>
          <p:cNvPr id="24" name="Text Placeholder 23">
            <a:extLst>
              <a:ext uri="{FF2B5EF4-FFF2-40B4-BE49-F238E27FC236}">
                <a16:creationId xmlns:a16="http://schemas.microsoft.com/office/drawing/2014/main" xmlns="" id="{C3930A4E-1302-4AC9-86A3-C4E8AF186ED8}"/>
              </a:ext>
            </a:extLst>
          </p:cNvPr>
          <p:cNvSpPr>
            <a:spLocks noGrp="1"/>
          </p:cNvSpPr>
          <p:nvPr>
            <p:ph type="body" sz="quarter" idx="12"/>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a:p>
            <a:endParaRPr lang="en-GB" dirty="0"/>
          </a:p>
        </p:txBody>
      </p:sp>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xmlns=""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
        <p:nvSpPr>
          <p:cNvPr id="2" name="Title 1"/>
          <p:cNvSpPr>
            <a:spLocks noGrp="1"/>
          </p:cNvSpPr>
          <p:nvPr>
            <p:ph type="title"/>
          </p:nvPr>
        </p:nvSpPr>
        <p:spPr>
          <a:xfrm>
            <a:off x="633185" y="557439"/>
            <a:ext cx="8370137" cy="830997"/>
          </a:xfrm>
        </p:spPr>
        <p:txBody>
          <a:bodyPr/>
          <a:lstStyle/>
          <a:p>
            <a:pPr algn="ctr"/>
            <a:r>
              <a:rPr lang="en-US" sz="2800" b="1" dirty="0"/>
              <a:t>CTE Pathway Eligibility </a:t>
            </a:r>
            <a:br>
              <a:rPr lang="en-US" sz="2800" b="1" dirty="0"/>
            </a:br>
            <a:r>
              <a:rPr lang="en-US" sz="2800" b="1" dirty="0"/>
              <a:t>for Juniors and Seniors</a:t>
            </a:r>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633184" y="1657717"/>
            <a:ext cx="7664655" cy="4698043"/>
          </a:xfrm>
        </p:spPr>
        <p:txBody>
          <a:bodyPr/>
          <a:lstStyle/>
          <a:p>
            <a:pPr algn="ctr"/>
            <a:r>
              <a:rPr lang="en-GB" sz="2000" dirty="0"/>
              <a:t>Student must be a NC resident or attend a NC high school </a:t>
            </a:r>
          </a:p>
          <a:p>
            <a:pPr algn="ctr"/>
            <a:r>
              <a:rPr lang="en-GB" sz="2000" b="1" dirty="0"/>
              <a:t>AND</a:t>
            </a:r>
            <a:endParaRPr lang="en-GB" sz="2000" dirty="0"/>
          </a:p>
          <a:p>
            <a:pPr algn="ctr"/>
            <a:r>
              <a:rPr lang="en-GB" sz="2000" dirty="0"/>
              <a:t>Student must be a high school junior or senior </a:t>
            </a:r>
          </a:p>
          <a:p>
            <a:pPr algn="ctr"/>
            <a:r>
              <a:rPr lang="en-GB" sz="2000" b="1" dirty="0"/>
              <a:t>AND</a:t>
            </a:r>
          </a:p>
          <a:p>
            <a:pPr algn="ctr"/>
            <a:r>
              <a:rPr lang="en-GB" sz="2000" dirty="0"/>
              <a:t>Student must have an </a:t>
            </a:r>
            <a:r>
              <a:rPr lang="en-GB" sz="2000" dirty="0" smtClean="0"/>
              <a:t>unweighted cumulative </a:t>
            </a:r>
            <a:r>
              <a:rPr lang="en-GB" sz="2000" dirty="0"/>
              <a:t>GPA of 2.8 or </a:t>
            </a:r>
            <a:r>
              <a:rPr lang="en-GB" sz="2000" dirty="0" smtClean="0"/>
              <a:t>higher at MCHS</a:t>
            </a:r>
            <a:endParaRPr lang="en-GB" sz="2000" dirty="0"/>
          </a:p>
          <a:p>
            <a:pPr algn="ctr"/>
            <a:endParaRPr lang="en-GB" sz="2000" b="1" dirty="0" smtClean="0"/>
          </a:p>
          <a:p>
            <a:pPr algn="ctr"/>
            <a:endParaRPr lang="en-GB" sz="1600" dirty="0"/>
          </a:p>
          <a:p>
            <a:pPr algn="ctr"/>
            <a:endParaRPr lang="en-GB" sz="1600" dirty="0"/>
          </a:p>
        </p:txBody>
      </p:sp>
    </p:spTree>
    <p:extLst>
      <p:ext uri="{BB962C8B-B14F-4D97-AF65-F5344CB8AC3E}">
        <p14:creationId xmlns:p14="http://schemas.microsoft.com/office/powerpoint/2010/main" val="339980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2" cstate="email">
            <a:lum bright="-22000"/>
            <a:extLst>
              <a:ext uri="{BEBA8EAE-BF5A-486C-A8C5-ECC9F3942E4B}">
                <a14:imgProps xmlns:a14="http://schemas.microsoft.com/office/drawing/2010/main">
                  <a14:imgLayer r:embed="rId3">
                    <a14:imgEffect>
                      <a14:sharpenSoften amount="-50000"/>
                    </a14:imgEffect>
                    <a14:imgEffect>
                      <a14:saturation sat="50000"/>
                    </a14:imgEffect>
                  </a14:imgLayer>
                </a14:imgProps>
              </a:ext>
              <a:ext uri="{28A0092B-C50C-407E-A947-70E740481C1C}">
                <a14:useLocalDpi xmlns:a14="http://schemas.microsoft.com/office/drawing/2010/main"/>
              </a:ext>
            </a:extLst>
          </a:blip>
          <a:srcRect l="63" r="63"/>
          <a:stretch/>
        </p:blipFill>
        <p:spPr/>
      </p:pic>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41188"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7" name="Text Placeholder 34">
            <a:extLst>
              <a:ext uri="{FF2B5EF4-FFF2-40B4-BE49-F238E27FC236}">
                <a16:creationId xmlns:a16="http://schemas.microsoft.com/office/drawing/2014/main" xmlns="" id="{3F200E92-5A1F-40B7-AE02-46929BC459EA}"/>
              </a:ext>
            </a:extLst>
          </p:cNvPr>
          <p:cNvSpPr txBox="1">
            <a:spLocks/>
          </p:cNvSpPr>
          <p:nvPr/>
        </p:nvSpPr>
        <p:spPr>
          <a:xfrm>
            <a:off x="171448" y="215900"/>
            <a:ext cx="11849099" cy="924336"/>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lang="en-US" sz="1600" kern="1200" spc="10" baseline="0">
                <a:solidFill>
                  <a:schemeClr val="bg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gn="ctr"/>
            <a:r>
              <a:rPr lang="en-US" sz="2000" b="1" dirty="0">
                <a:solidFill>
                  <a:schemeClr val="accent4">
                    <a:lumMod val="20000"/>
                    <a:lumOff val="80000"/>
                  </a:schemeClr>
                </a:solidFill>
              </a:rPr>
              <a:t>Career and Technical Education Pathways That Allow High School Recommendation for Entry</a:t>
            </a:r>
          </a:p>
        </p:txBody>
      </p:sp>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215900" y="723900"/>
            <a:ext cx="11861800" cy="5981700"/>
          </a:xfrm>
        </p:spPr>
        <p:txBody>
          <a:bodyPr numCol="2" spcCol="182880"/>
          <a:lstStyle/>
          <a:p>
            <a:pPr marL="457200" marR="0">
              <a:lnSpc>
                <a:spcPct val="150000"/>
              </a:lnSpc>
              <a:spcBef>
                <a:spcPts val="0"/>
              </a:spcBef>
              <a:spcAft>
                <a:spcPts val="0"/>
              </a:spcAft>
            </a:pPr>
            <a:r>
              <a:rPr lang="en-US" sz="1100" dirty="0">
                <a:latin typeface="Arial" panose="020B0604020202020204" pitchFamily="34" charset="0"/>
                <a:ea typeface="Calibri" panose="020F0502020204030204" pitchFamily="34" charset="0"/>
                <a:cs typeface="Times New Roman" panose="02020603050405020304" pitchFamily="18" charset="0"/>
              </a:rPr>
              <a:t>Advertising and Graphic Design - Intro to Graphic Design </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Advertising and Graphic Design - Intro to Graphic Design for </a:t>
            </a:r>
            <a:r>
              <a:rPr lang="en-US" sz="1100" dirty="0" smtClean="0">
                <a:latin typeface="Arial" panose="020B0604020202020204" pitchFamily="34" charset="0"/>
                <a:ea typeface="Calibri" panose="020F0502020204030204" pitchFamily="34" charset="0"/>
                <a:cs typeface="Times New Roman" panose="02020603050405020304" pitchFamily="18" charset="0"/>
              </a:rPr>
              <a:t>Web</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Air conditioning, heating, and refrigeration technology - refrigeration technology specialization </a:t>
            </a:r>
            <a:r>
              <a:rPr lang="en-US" sz="1100" dirty="0" smtClean="0">
                <a:latin typeface="Arial" panose="020B0604020202020204" pitchFamily="34" charset="0"/>
                <a:ea typeface="Calibri" panose="020F0502020204030204" pitchFamily="34" charset="0"/>
                <a:cs typeface="Times New Roman" panose="02020603050405020304" pitchFamily="18" charset="0"/>
              </a:rPr>
              <a:t>certificate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Architectural Technology - Computer Aided Drafting and </a:t>
            </a:r>
            <a:r>
              <a:rPr lang="en-US" sz="1100" dirty="0" smtClean="0">
                <a:latin typeface="Arial" panose="020B0604020202020204" pitchFamily="34" charset="0"/>
                <a:ea typeface="Calibri" panose="020F0502020204030204" pitchFamily="34" charset="0"/>
                <a:cs typeface="Times New Roman" panose="02020603050405020304" pitchFamily="18" charset="0"/>
              </a:rPr>
              <a:t>Design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Architectural Technology - Residential Architecture </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Architectural Technology - Specialization in Accelerated </a:t>
            </a:r>
            <a:r>
              <a:rPr lang="en-US" sz="1100" dirty="0" smtClean="0">
                <a:latin typeface="Arial" panose="020B0604020202020204" pitchFamily="34" charset="0"/>
                <a:ea typeface="Calibri" panose="020F0502020204030204" pitchFamily="34" charset="0"/>
                <a:cs typeface="Times New Roman" panose="02020603050405020304" pitchFamily="18" charset="0"/>
              </a:rPr>
              <a:t>CAD/BI</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Architectural Technology - Specialization </a:t>
            </a:r>
            <a:r>
              <a:rPr lang="en-US" sz="1100" dirty="0" smtClean="0">
                <a:latin typeface="Arial" panose="020B0604020202020204" pitchFamily="34" charset="0"/>
                <a:ea typeface="Calibri" panose="020F0502020204030204" pitchFamily="34" charset="0"/>
                <a:cs typeface="Times New Roman" panose="02020603050405020304" pitchFamily="18" charset="0"/>
              </a:rPr>
              <a:t>in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Automotive Technology - Brakes and </a:t>
            </a:r>
            <a:r>
              <a:rPr lang="en-US" sz="1100" dirty="0" smtClean="0">
                <a:latin typeface="Arial" panose="020B0604020202020204" pitchFamily="34" charset="0"/>
                <a:ea typeface="Calibri" panose="020F0502020204030204" pitchFamily="34" charset="0"/>
                <a:cs typeface="Times New Roman" panose="02020603050405020304" pitchFamily="18" charset="0"/>
              </a:rPr>
              <a:t>Alignment</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Automotive Technology - Transportation Service and </a:t>
            </a:r>
            <a:r>
              <a:rPr lang="en-US" sz="1100" dirty="0" smtClean="0">
                <a:latin typeface="Arial" panose="020B0604020202020204" pitchFamily="34" charset="0"/>
                <a:ea typeface="Calibri" panose="020F0502020204030204" pitchFamily="34" charset="0"/>
                <a:cs typeface="Times New Roman" panose="02020603050405020304" pitchFamily="18" charset="0"/>
              </a:rPr>
              <a:t>Repair</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Automotive Technology - Welding and Alternative </a:t>
            </a:r>
            <a:r>
              <a:rPr lang="en-US" sz="1100" dirty="0" smtClean="0">
                <a:latin typeface="Arial" panose="020B0604020202020204" pitchFamily="34" charset="0"/>
                <a:ea typeface="Calibri" panose="020F0502020204030204" pitchFamily="34" charset="0"/>
                <a:cs typeface="Times New Roman" panose="02020603050405020304" pitchFamily="18" charset="0"/>
              </a:rPr>
              <a:t>Fuels</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Biomedical Equipment </a:t>
            </a:r>
            <a:r>
              <a:rPr lang="en-US" sz="1100" dirty="0" smtClean="0">
                <a:latin typeface="Arial" panose="020B0604020202020204" pitchFamily="34" charset="0"/>
                <a:ea typeface="Calibri" panose="020F0502020204030204" pitchFamily="34" charset="0"/>
                <a:cs typeface="Times New Roman" panose="02020603050405020304" pitchFamily="18" charset="0"/>
              </a:rPr>
              <a:t>Technology</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Business Administration - Business </a:t>
            </a:r>
            <a:r>
              <a:rPr lang="en-US" sz="1100" dirty="0" smtClean="0">
                <a:latin typeface="Arial" panose="020B0604020202020204" pitchFamily="34" charset="0"/>
                <a:ea typeface="Calibri" panose="020F0502020204030204" pitchFamily="34" charset="0"/>
                <a:cs typeface="Times New Roman" panose="02020603050405020304" pitchFamily="18" charset="0"/>
              </a:rPr>
              <a:t>Operations</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Business Administration – </a:t>
            </a:r>
            <a:r>
              <a:rPr lang="en-US" sz="1100" dirty="0" smtClean="0">
                <a:latin typeface="Arial" panose="020B0604020202020204" pitchFamily="34" charset="0"/>
                <a:ea typeface="Calibri" panose="020F0502020204030204" pitchFamily="34" charset="0"/>
                <a:cs typeface="Times New Roman" panose="02020603050405020304" pitchFamily="18" charset="0"/>
              </a:rPr>
              <a:t>Logistics</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Business Administration – </a:t>
            </a:r>
            <a:r>
              <a:rPr lang="en-US" sz="1100" dirty="0" smtClean="0">
                <a:latin typeface="Arial" panose="020B0604020202020204" pitchFamily="34" charset="0"/>
                <a:ea typeface="Calibri" panose="020F0502020204030204" pitchFamily="34" charset="0"/>
                <a:cs typeface="Times New Roman" panose="02020603050405020304" pitchFamily="18" charset="0"/>
              </a:rPr>
              <a:t>Marketing</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Business Administration – Project </a:t>
            </a:r>
            <a:r>
              <a:rPr lang="en-US" sz="1100" dirty="0" smtClean="0">
                <a:latin typeface="Arial" panose="020B0604020202020204" pitchFamily="34" charset="0"/>
                <a:ea typeface="Calibri" panose="020F0502020204030204" pitchFamily="34" charset="0"/>
                <a:cs typeface="Times New Roman" panose="02020603050405020304" pitchFamily="18" charset="0"/>
              </a:rPr>
              <a:t>Management</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Computer Integrated </a:t>
            </a:r>
            <a:r>
              <a:rPr lang="en-US" sz="1100" dirty="0" smtClean="0">
                <a:latin typeface="Arial" panose="020B0604020202020204" pitchFamily="34" charset="0"/>
                <a:ea typeface="Calibri" panose="020F0502020204030204" pitchFamily="34" charset="0"/>
                <a:cs typeface="Times New Roman" panose="02020603050405020304" pitchFamily="18" charset="0"/>
              </a:rPr>
              <a:t>Machining-Certificate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Construction Management - Entry Level </a:t>
            </a:r>
            <a:r>
              <a:rPr lang="en-US" sz="1100" dirty="0" smtClean="0">
                <a:latin typeface="Arial" panose="020B0604020202020204" pitchFamily="34" charset="0"/>
                <a:ea typeface="Calibri" panose="020F0502020204030204" pitchFamily="34" charset="0"/>
                <a:cs typeface="Times New Roman" panose="02020603050405020304" pitchFamily="18" charset="0"/>
              </a:rPr>
              <a:t>Construction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Construction Management - Green </a:t>
            </a:r>
            <a:r>
              <a:rPr lang="en-US" sz="1100" dirty="0" smtClean="0">
                <a:latin typeface="Arial" panose="020B0604020202020204" pitchFamily="34" charset="0"/>
                <a:ea typeface="Calibri" panose="020F0502020204030204" pitchFamily="34" charset="0"/>
                <a:cs typeface="Times New Roman" panose="02020603050405020304" pitchFamily="18" charset="0"/>
              </a:rPr>
              <a:t>Building</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Construction Management - Fast Track </a:t>
            </a:r>
            <a:r>
              <a:rPr lang="en-US" sz="1100" dirty="0" smtClean="0">
                <a:latin typeface="Arial" panose="020B0604020202020204" pitchFamily="34" charset="0"/>
                <a:ea typeface="Calibri" panose="020F0502020204030204" pitchFamily="34" charset="0"/>
                <a:cs typeface="Times New Roman" panose="02020603050405020304" pitchFamily="18" charset="0"/>
              </a:rPr>
              <a:t>Carpentry</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Construction Management: </a:t>
            </a:r>
            <a:r>
              <a:rPr lang="en-US" sz="1100" dirty="0" smtClean="0">
                <a:latin typeface="Arial" panose="020B0604020202020204" pitchFamily="34" charset="0"/>
                <a:ea typeface="Calibri" panose="020F0502020204030204" pitchFamily="34" charset="0"/>
                <a:cs typeface="Times New Roman" panose="02020603050405020304" pitchFamily="18" charset="0"/>
              </a:rPr>
              <a:t>Supervision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Criminal Justice - Basics of Criminal Justice </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Early Childhood - Beginnings in Early </a:t>
            </a:r>
            <a:r>
              <a:rPr lang="en-US" sz="1100" dirty="0" smtClean="0">
                <a:latin typeface="Arial" panose="020B0604020202020204" pitchFamily="34" charset="0"/>
                <a:ea typeface="Calibri" panose="020F0502020204030204" pitchFamily="34" charset="0"/>
                <a:cs typeface="Times New Roman" panose="02020603050405020304" pitchFamily="18" charset="0"/>
              </a:rPr>
              <a:t>Childhood</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Electrical Systems Technology – Electrician Assistant Level I. </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Fire Protection - Basics of Fire </a:t>
            </a:r>
            <a:r>
              <a:rPr lang="en-US" sz="1100" dirty="0" smtClean="0">
                <a:latin typeface="Arial" panose="020B0604020202020204" pitchFamily="34" charset="0"/>
                <a:ea typeface="Calibri" panose="020F0502020204030204" pitchFamily="34" charset="0"/>
                <a:cs typeface="Times New Roman" panose="02020603050405020304" pitchFamily="18" charset="0"/>
              </a:rPr>
              <a:t>Protection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Geomatics </a:t>
            </a:r>
            <a:r>
              <a:rPr lang="en-US" sz="1100" dirty="0" smtClean="0">
                <a:latin typeface="Arial" panose="020B0604020202020204" pitchFamily="34" charset="0"/>
                <a:ea typeface="Calibri" panose="020F0502020204030204" pitchFamily="34" charset="0"/>
                <a:cs typeface="Times New Roman" panose="02020603050405020304" pitchFamily="18" charset="0"/>
              </a:rPr>
              <a:t>Technology</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Graphic Arts and Technology -  Specialization in Graphic </a:t>
            </a:r>
            <a:r>
              <a:rPr lang="en-US" sz="1100" dirty="0" smtClean="0">
                <a:latin typeface="Arial" panose="020B0604020202020204" pitchFamily="34" charset="0"/>
                <a:ea typeface="Calibri" panose="020F0502020204030204" pitchFamily="34" charset="0"/>
                <a:cs typeface="Times New Roman" panose="02020603050405020304" pitchFamily="18" charset="0"/>
              </a:rPr>
              <a:t>Production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Health Science - Fundamentals of Medical Assisting </a:t>
            </a:r>
            <a:r>
              <a:rPr lang="en-US" sz="1100" dirty="0" smtClean="0">
                <a:latin typeface="Arial" panose="020B0604020202020204" pitchFamily="34" charset="0"/>
                <a:ea typeface="Calibri" panose="020F0502020204030204" pitchFamily="34" charset="0"/>
                <a:cs typeface="Times New Roman" panose="02020603050405020304" pitchFamily="18" charset="0"/>
              </a:rPr>
              <a:t>Certificate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Health Science - Fundamentals of Pharmacy </a:t>
            </a:r>
            <a:r>
              <a:rPr lang="en-US" sz="1100" dirty="0" smtClean="0">
                <a:latin typeface="Arial" panose="020B0604020202020204" pitchFamily="34" charset="0"/>
                <a:ea typeface="Calibri" panose="020F0502020204030204" pitchFamily="34" charset="0"/>
                <a:cs typeface="Times New Roman" panose="02020603050405020304" pitchFamily="18" charset="0"/>
              </a:rPr>
              <a:t>Technology Certificate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Horticulture Technology - Introduction to Landscape </a:t>
            </a:r>
            <a:r>
              <a:rPr lang="en-US" sz="1100" dirty="0" smtClean="0">
                <a:latin typeface="Arial" panose="020B0604020202020204" pitchFamily="34" charset="0"/>
                <a:ea typeface="Calibri" panose="020F0502020204030204" pitchFamily="34" charset="0"/>
                <a:cs typeface="Times New Roman" panose="02020603050405020304" pitchFamily="18" charset="0"/>
              </a:rPr>
              <a:t>Maintenance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Horticulture - Introduction to </a:t>
            </a:r>
            <a:r>
              <a:rPr lang="en-US" sz="1100" dirty="0" smtClean="0">
                <a:latin typeface="Arial" panose="020B0604020202020204" pitchFamily="34" charset="0"/>
                <a:ea typeface="Calibri" panose="020F0502020204030204" pitchFamily="34" charset="0"/>
                <a:cs typeface="Times New Roman" panose="02020603050405020304" pitchFamily="18" charset="0"/>
              </a:rPr>
              <a:t>Horticulture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Horticulture Tech - Urban </a:t>
            </a:r>
            <a:r>
              <a:rPr lang="en-US" sz="1100" dirty="0" smtClean="0">
                <a:latin typeface="Arial" panose="020B0604020202020204" pitchFamily="34" charset="0"/>
                <a:ea typeface="Calibri" panose="020F0502020204030204" pitchFamily="34" charset="0"/>
                <a:cs typeface="Times New Roman" panose="02020603050405020304" pitchFamily="18" charset="0"/>
              </a:rPr>
              <a:t>Agriculture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Human Services </a:t>
            </a:r>
            <a:r>
              <a:rPr lang="en-US" sz="1100" dirty="0" smtClean="0">
                <a:latin typeface="Arial" panose="020B0604020202020204" pitchFamily="34" charset="0"/>
                <a:ea typeface="Calibri" panose="020F0502020204030204" pitchFamily="34" charset="0"/>
                <a:cs typeface="Times New Roman" panose="02020603050405020304" pitchFamily="18" charset="0"/>
              </a:rPr>
              <a:t>Technology</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Interior Design - Intro to Interior </a:t>
            </a:r>
            <a:r>
              <a:rPr lang="en-US" sz="1100" dirty="0" smtClean="0">
                <a:latin typeface="Arial" panose="020B0604020202020204" pitchFamily="34" charset="0"/>
                <a:ea typeface="Calibri" panose="020F0502020204030204" pitchFamily="34" charset="0"/>
                <a:cs typeface="Times New Roman" panose="02020603050405020304" pitchFamily="18" charset="0"/>
              </a:rPr>
              <a:t>Design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Interpreter Education - Basic American Sign </a:t>
            </a:r>
            <a:r>
              <a:rPr lang="en-US" sz="1100" dirty="0" smtClean="0">
                <a:latin typeface="Arial" panose="020B0604020202020204" pitchFamily="34" charset="0"/>
                <a:ea typeface="Calibri" panose="020F0502020204030204" pitchFamily="34" charset="0"/>
                <a:cs typeface="Times New Roman" panose="02020603050405020304" pitchFamily="18" charset="0"/>
              </a:rPr>
              <a:t>Language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Mechanical Engineering Technology- Specialization in Mechanical </a:t>
            </a:r>
            <a:r>
              <a:rPr lang="en-US" sz="1100" dirty="0" smtClean="0">
                <a:latin typeface="Arial" panose="020B0604020202020204" pitchFamily="34" charset="0"/>
                <a:ea typeface="Calibri" panose="020F0502020204030204" pitchFamily="34" charset="0"/>
                <a:cs typeface="Times New Roman" panose="02020603050405020304" pitchFamily="18" charset="0"/>
              </a:rPr>
              <a:t>Engineering</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Mechatronics Engineering </a:t>
            </a:r>
            <a:r>
              <a:rPr lang="en-US" sz="1100" dirty="0" smtClean="0">
                <a:latin typeface="Arial" panose="020B0604020202020204" pitchFamily="34" charset="0"/>
                <a:ea typeface="Calibri" panose="020F0502020204030204" pitchFamily="34" charset="0"/>
                <a:cs typeface="Times New Roman" panose="02020603050405020304" pitchFamily="18" charset="0"/>
              </a:rPr>
              <a:t>Technology</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Non-Destructive Examination - Surface </a:t>
            </a:r>
            <a:r>
              <a:rPr lang="en-US" sz="1100" dirty="0" smtClean="0">
                <a:latin typeface="Arial" panose="020B0604020202020204" pitchFamily="34" charset="0"/>
                <a:ea typeface="Calibri" panose="020F0502020204030204" pitchFamily="34" charset="0"/>
                <a:cs typeface="Times New Roman" panose="02020603050405020304" pitchFamily="18" charset="0"/>
              </a:rPr>
              <a:t>Examination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Office Administration - Receptionist </a:t>
            </a:r>
            <a:r>
              <a:rPr lang="en-US" sz="1100" dirty="0" smtClean="0">
                <a:latin typeface="Arial" panose="020B0604020202020204" pitchFamily="34" charset="0"/>
                <a:ea typeface="Calibri" panose="020F0502020204030204" pitchFamily="34" charset="0"/>
                <a:cs typeface="Times New Roman" panose="02020603050405020304" pitchFamily="18" charset="0"/>
              </a:rPr>
              <a:t>Skills</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Office Administration - Office Administration </a:t>
            </a:r>
            <a:r>
              <a:rPr lang="en-US" sz="1100" dirty="0" smtClean="0">
                <a:latin typeface="Arial" panose="020B0604020202020204" pitchFamily="34" charset="0"/>
                <a:ea typeface="Calibri" panose="020F0502020204030204" pitchFamily="34" charset="0"/>
                <a:cs typeface="Times New Roman" panose="02020603050405020304" pitchFamily="18" charset="0"/>
              </a:rPr>
              <a:t>Specialist</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Pharmacy Tech - Fundamentals Pharmacy Technology </a:t>
            </a:r>
            <a:r>
              <a:rPr lang="en-US" sz="1100" dirty="0" smtClean="0">
                <a:latin typeface="Arial" panose="020B0604020202020204" pitchFamily="34" charset="0"/>
                <a:ea typeface="Calibri" panose="020F0502020204030204" pitchFamily="34" charset="0"/>
                <a:cs typeface="Times New Roman" panose="02020603050405020304" pitchFamily="18" charset="0"/>
              </a:rPr>
              <a:t>Certificate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Simulation and Game Development - SGD </a:t>
            </a:r>
            <a:r>
              <a:rPr lang="en-US" sz="1100" dirty="0" smtClean="0">
                <a:latin typeface="Arial" panose="020B0604020202020204" pitchFamily="34" charset="0"/>
                <a:ea typeface="Calibri" panose="020F0502020204030204" pitchFamily="34" charset="0"/>
                <a:cs typeface="Times New Roman" panose="02020603050405020304" pitchFamily="18" charset="0"/>
              </a:rPr>
              <a:t>Certificate</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Sustainability Technologies: Renewable </a:t>
            </a:r>
            <a:r>
              <a:rPr lang="en-US" sz="1100" dirty="0" smtClean="0">
                <a:latin typeface="Arial" panose="020B0604020202020204" pitchFamily="34" charset="0"/>
                <a:ea typeface="Calibri" panose="020F0502020204030204" pitchFamily="34" charset="0"/>
                <a:cs typeface="Times New Roman" panose="02020603050405020304" pitchFamily="18" charset="0"/>
              </a:rPr>
              <a:t>Energy</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err="1">
                <a:latin typeface="Arial" panose="020B0604020202020204" pitchFamily="34" charset="0"/>
                <a:ea typeface="Calibri" panose="020F0502020204030204" pitchFamily="34" charset="0"/>
                <a:cs typeface="Times New Roman" panose="02020603050405020304" pitchFamily="18" charset="0"/>
              </a:rPr>
              <a:t>Turfgrass</a:t>
            </a:r>
            <a:r>
              <a:rPr lang="en-US" sz="1100" dirty="0">
                <a:latin typeface="Arial" panose="020B0604020202020204" pitchFamily="34" charset="0"/>
                <a:ea typeface="Calibri" panose="020F0502020204030204" pitchFamily="34" charset="0"/>
                <a:cs typeface="Times New Roman" panose="02020603050405020304" pitchFamily="18" charset="0"/>
              </a:rPr>
              <a:t> Management </a:t>
            </a:r>
            <a:r>
              <a:rPr lang="en-US" sz="1100" dirty="0" smtClean="0">
                <a:latin typeface="Arial" panose="020B0604020202020204" pitchFamily="34" charset="0"/>
                <a:ea typeface="Calibri" panose="020F0502020204030204" pitchFamily="34" charset="0"/>
                <a:cs typeface="Times New Roman" panose="02020603050405020304" pitchFamily="18" charset="0"/>
              </a:rPr>
              <a:t>Technology</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Welding Technology - Advanced Welding </a:t>
            </a:r>
            <a:r>
              <a:rPr lang="en-US" sz="1100" dirty="0" smtClean="0">
                <a:latin typeface="Arial" panose="020B0604020202020204" pitchFamily="34" charset="0"/>
                <a:ea typeface="Calibri" panose="020F0502020204030204" pitchFamily="34" charset="0"/>
                <a:cs typeface="Times New Roman" panose="02020603050405020304" pitchFamily="18" charset="0"/>
              </a:rPr>
              <a:t>Automation</a:t>
            </a:r>
            <a:r>
              <a:rPr lang="en-US" sz="1100" dirty="0">
                <a:latin typeface="Calibri" panose="020F0502020204030204" pitchFamily="34" charset="0"/>
                <a:ea typeface="Calibri" panose="020F0502020204030204" pitchFamily="34" charset="0"/>
                <a:cs typeface="Times New Roman" panose="02020603050405020304" pitchFamily="18" charset="0"/>
              </a:rPr>
              <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Arial" panose="020B0604020202020204" pitchFamily="34" charset="0"/>
                <a:ea typeface="Calibri" panose="020F0502020204030204" pitchFamily="34" charset="0"/>
                <a:cs typeface="Times New Roman" panose="02020603050405020304" pitchFamily="18" charset="0"/>
              </a:rPr>
              <a:t>Welding Technology - Structural </a:t>
            </a:r>
            <a:r>
              <a:rPr lang="en-US" sz="1100" dirty="0" smtClean="0">
                <a:latin typeface="Arial" panose="020B0604020202020204" pitchFamily="34" charset="0"/>
                <a:ea typeface="Calibri" panose="020F0502020204030204" pitchFamily="34" charset="0"/>
                <a:cs typeface="Times New Roman" panose="02020603050405020304" pitchFamily="18" charset="0"/>
              </a:rPr>
              <a:t>Steel</a:t>
            </a:r>
            <a:endParaRPr lang="en-US" sz="1100" b="1" dirty="0">
              <a:solidFill>
                <a:schemeClr val="accent4">
                  <a:lumMod val="20000"/>
                  <a:lumOff val="80000"/>
                </a:schemeClr>
              </a:solidFill>
            </a:endParaRPr>
          </a:p>
        </p:txBody>
      </p:sp>
    </p:spTree>
    <p:extLst>
      <p:ext uri="{BB962C8B-B14F-4D97-AF65-F5344CB8AC3E}">
        <p14:creationId xmlns:p14="http://schemas.microsoft.com/office/powerpoint/2010/main" val="200019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30" r="30"/>
          <a:stretch>
            <a:fillRect/>
          </a:stretch>
        </p:blipFill>
        <p:spPr/>
      </p:pic>
      <p:pic>
        <p:nvPicPr>
          <p:cNvPr id="36" name="Content Placeholder 35" descr="Medal">
            <a:extLst>
              <a:ext uri="{FF2B5EF4-FFF2-40B4-BE49-F238E27FC236}">
                <a16:creationId xmlns:a16="http://schemas.microsoft.com/office/drawing/2014/main" xmlns="" id="{A960174C-A9DE-472D-BF1C-B13108BD70B7}"/>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2595847" y="0"/>
            <a:ext cx="6172372"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6"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44" name="Slide Number Placeholder 5">
            <a:extLst>
              <a:ext uri="{FF2B5EF4-FFF2-40B4-BE49-F238E27FC236}">
                <a16:creationId xmlns:a16="http://schemas.microsoft.com/office/drawing/2014/main" xmlns=""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srgbClr val="FFFFFF"/>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750727" y="1752165"/>
            <a:ext cx="6891564" cy="830997"/>
          </a:xfrm>
        </p:spPr>
        <p:txBody>
          <a:bodyPr/>
          <a:lstStyle/>
          <a:p>
            <a:r>
              <a:rPr lang="en-US" sz="2800" b="1" dirty="0"/>
              <a:t>What questions do you have so far?</a:t>
            </a:r>
            <a:endParaRPr lang="en-GB" sz="2800" b="1" dirty="0"/>
          </a:p>
        </p:txBody>
      </p:sp>
    </p:spTree>
    <p:extLst>
      <p:ext uri="{BB962C8B-B14F-4D97-AF65-F5344CB8AC3E}">
        <p14:creationId xmlns:p14="http://schemas.microsoft.com/office/powerpoint/2010/main" val="118729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858398" y="0"/>
            <a:ext cx="9202557" cy="6858000"/>
            <a:chOff x="1150750" y="0"/>
            <a:chExt cx="8142501"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2336195" y="4439521"/>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tx1">
                <a:lumMod val="50000"/>
                <a:lumOff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2336195" y="238334"/>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xmlns="" id="{9284195F-D106-45D8-ABAA-959FA68948B0}"/>
              </a:ext>
            </a:extLst>
          </p:cNvPr>
          <p:cNvSpPr>
            <a:spLocks noGrp="1"/>
          </p:cNvSpPr>
          <p:nvPr>
            <p:ph type="ctrTitle"/>
          </p:nvPr>
        </p:nvSpPr>
        <p:spPr>
          <a:xfrm>
            <a:off x="482600" y="219874"/>
            <a:ext cx="6916815" cy="1697825"/>
          </a:xfrm>
        </p:spPr>
        <p:txBody>
          <a:bodyPr/>
          <a:lstStyle/>
          <a:p>
            <a:r>
              <a:rPr lang="en-US" sz="3200" b="1" dirty="0"/>
              <a:t>What costs are covered for students admitted to </a:t>
            </a:r>
            <a:br>
              <a:rPr lang="en-US" sz="3200" b="1" dirty="0"/>
            </a:br>
            <a:r>
              <a:rPr lang="en-US" sz="3200" b="1" dirty="0"/>
              <a:t>CCP-Dual Enrollment?</a:t>
            </a:r>
            <a:endParaRPr lang="en-GB" sz="3200" b="1" dirty="0"/>
          </a:p>
        </p:txBody>
      </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792981" y="2369127"/>
            <a:ext cx="5782982" cy="2590800"/>
          </a:xfrm>
        </p:spPr>
        <p:txBody>
          <a:bodyPr/>
          <a:lstStyle/>
          <a:p>
            <a:pPr>
              <a:buClr>
                <a:schemeClr val="bg1"/>
              </a:buClr>
            </a:pPr>
            <a:r>
              <a:rPr lang="en-GB" sz="2800" b="1" dirty="0"/>
              <a:t>Tuition is paid by the State of NC for Fall, Spring and Summer Semesters</a:t>
            </a:r>
          </a:p>
          <a:p>
            <a:pPr marL="457200" indent="-457200">
              <a:buClr>
                <a:schemeClr val="bg1"/>
              </a:buClr>
              <a:buFont typeface="Arial" panose="020B0604020202020204" pitchFamily="34" charset="0"/>
              <a:buChar char="•"/>
            </a:pPr>
            <a:endParaRPr lang="en-GB" sz="2400" dirty="0"/>
          </a:p>
          <a:p>
            <a:pPr>
              <a:buClr>
                <a:schemeClr val="bg1"/>
              </a:buClr>
            </a:pPr>
            <a:endParaRPr lang="en-GB" dirty="0"/>
          </a:p>
          <a:p>
            <a:pPr>
              <a:buClr>
                <a:schemeClr val="bg1"/>
              </a:buClr>
            </a:pPr>
            <a:endParaRPr lang="en-US" dirty="0"/>
          </a:p>
          <a:p>
            <a:pPr>
              <a:buClr>
                <a:schemeClr val="bg1"/>
              </a:buClr>
            </a:pPr>
            <a:endParaRPr lang="en-GB" dirty="0"/>
          </a:p>
          <a:p>
            <a:pPr marL="342900"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412944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316018" y="382789"/>
            <a:ext cx="7824681" cy="6858000"/>
            <a:chOff x="728729"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728729" y="4451768"/>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tx1">
                <a:lumMod val="50000"/>
                <a:lumOff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728729" y="99811"/>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392944" y="812800"/>
            <a:ext cx="6303220" cy="5396931"/>
          </a:xfrm>
        </p:spPr>
        <p:txBody>
          <a:bodyPr/>
          <a:lstStyle/>
          <a:p>
            <a:pPr>
              <a:buClr>
                <a:schemeClr val="bg1"/>
              </a:buClr>
            </a:pPr>
            <a:r>
              <a:rPr lang="en-GB" sz="3600" dirty="0"/>
              <a:t>In Fall and Spring semesters, CMS pays for their students fees and provides a partial book stipend to non Title I school students ($50/class) and a full book waiver to Title I school students</a:t>
            </a:r>
          </a:p>
          <a:p>
            <a:pPr>
              <a:buClr>
                <a:schemeClr val="bg1"/>
              </a:buClr>
            </a:pPr>
            <a:endParaRPr lang="en-GB" sz="3000" dirty="0"/>
          </a:p>
          <a:p>
            <a:pPr marL="342900" indent="-342900">
              <a:buClr>
                <a:schemeClr val="bg1"/>
              </a:buClr>
              <a:buFont typeface="Arial" panose="020B0604020202020204" pitchFamily="34" charset="0"/>
              <a:buChar char="•"/>
            </a:pPr>
            <a:endParaRPr lang="en-GB" sz="2400" dirty="0"/>
          </a:p>
          <a:p>
            <a:pPr>
              <a:buClr>
                <a:schemeClr val="bg1"/>
              </a:buClr>
            </a:pPr>
            <a:endParaRPr lang="en-GB" sz="1600" dirty="0"/>
          </a:p>
          <a:p>
            <a:pPr>
              <a:buClr>
                <a:schemeClr val="bg1"/>
              </a:buClr>
            </a:pPr>
            <a:endParaRPr lang="en-GB" dirty="0"/>
          </a:p>
          <a:p>
            <a:pPr>
              <a:buClr>
                <a:schemeClr val="bg1"/>
              </a:buClr>
            </a:pPr>
            <a:endParaRPr lang="en-GB" dirty="0"/>
          </a:p>
          <a:p>
            <a:pPr marL="342900" indent="-34290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28020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316018" y="16129"/>
            <a:ext cx="7824681" cy="6858000"/>
            <a:chOff x="728729"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728729" y="4451768"/>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tx1">
                <a:lumMod val="50000"/>
                <a:lumOff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728729" y="338981"/>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790670" y="1911070"/>
            <a:ext cx="5724430" cy="3424537"/>
          </a:xfrm>
        </p:spPr>
        <p:txBody>
          <a:bodyPr/>
          <a:lstStyle/>
          <a:p>
            <a:pPr>
              <a:buClr>
                <a:schemeClr val="bg1"/>
              </a:buClr>
            </a:pPr>
            <a:r>
              <a:rPr lang="en-GB" sz="2800" b="1" dirty="0" smtClean="0"/>
              <a:t>Students in non-title I schools </a:t>
            </a:r>
            <a:r>
              <a:rPr lang="en-GB" sz="2800" b="1" dirty="0"/>
              <a:t>must pay for </a:t>
            </a:r>
            <a:r>
              <a:rPr lang="en-GB" sz="2800" b="1" dirty="0" smtClean="0"/>
              <a:t>any additional amounts over $50 for books</a:t>
            </a:r>
            <a:endParaRPr lang="en-GB" sz="2800" b="1" dirty="0"/>
          </a:p>
          <a:p>
            <a:pPr>
              <a:buClr>
                <a:schemeClr val="bg1"/>
              </a:buClr>
            </a:pPr>
            <a:endParaRPr lang="en-GB" sz="2800" b="1" dirty="0"/>
          </a:p>
          <a:p>
            <a:pPr>
              <a:buClr>
                <a:schemeClr val="bg1"/>
              </a:buClr>
            </a:pPr>
            <a:r>
              <a:rPr lang="en-GB" sz="2800" b="1" dirty="0" smtClean="0"/>
              <a:t>In Summer semester students must pay for their fees and for their books</a:t>
            </a:r>
            <a:endParaRPr lang="en-GB" sz="1600" dirty="0" smtClean="0"/>
          </a:p>
          <a:p>
            <a:pPr>
              <a:buClr>
                <a:schemeClr val="bg1"/>
              </a:buClr>
            </a:pPr>
            <a:endParaRPr lang="en-GB" dirty="0"/>
          </a:p>
          <a:p>
            <a:pPr>
              <a:buClr>
                <a:schemeClr val="bg1"/>
              </a:buClr>
            </a:pPr>
            <a:endParaRPr lang="en-GB" dirty="0"/>
          </a:p>
          <a:p>
            <a:pPr marL="342900" indent="-342900">
              <a:buFont typeface="Arial" panose="020B0604020202020204" pitchFamily="34" charset="0"/>
              <a:buChar char="•"/>
            </a:pPr>
            <a:endParaRPr lang="en-GB" dirty="0"/>
          </a:p>
          <a:p>
            <a:endParaRPr lang="en-GB" dirty="0"/>
          </a:p>
          <a:p>
            <a:endParaRPr lang="en-GB" dirty="0"/>
          </a:p>
        </p:txBody>
      </p:sp>
      <p:sp>
        <p:nvSpPr>
          <p:cNvPr id="31" name="Title 30">
            <a:extLst>
              <a:ext uri="{FF2B5EF4-FFF2-40B4-BE49-F238E27FC236}">
                <a16:creationId xmlns:a16="http://schemas.microsoft.com/office/drawing/2014/main" xmlns="" id="{9284195F-D106-45D8-ABAA-959FA68948B0}"/>
              </a:ext>
            </a:extLst>
          </p:cNvPr>
          <p:cNvSpPr>
            <a:spLocks noGrp="1"/>
          </p:cNvSpPr>
          <p:nvPr>
            <p:ph type="ctrTitle"/>
          </p:nvPr>
        </p:nvSpPr>
        <p:spPr>
          <a:xfrm>
            <a:off x="453180" y="355110"/>
            <a:ext cx="6509325" cy="1108180"/>
          </a:xfrm>
        </p:spPr>
        <p:txBody>
          <a:bodyPr/>
          <a:lstStyle/>
          <a:p>
            <a:r>
              <a:rPr lang="en-US" sz="3200" b="1" dirty="0"/>
              <a:t>What costs must the student pay?</a:t>
            </a:r>
            <a:endParaRPr lang="en-GB" sz="3200" dirty="0"/>
          </a:p>
        </p:txBody>
      </p:sp>
    </p:spTree>
    <p:extLst>
      <p:ext uri="{BB962C8B-B14F-4D97-AF65-F5344CB8AC3E}">
        <p14:creationId xmlns:p14="http://schemas.microsoft.com/office/powerpoint/2010/main" val="165147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rot="16200000">
            <a:off x="8900038" y="2767369"/>
            <a:ext cx="5446397" cy="691270"/>
          </a:xfrm>
        </p:spPr>
        <p:txBody>
          <a:bodyPr/>
          <a:lstStyle/>
          <a:p>
            <a:r>
              <a:rPr lang="en-US" sz="4400" dirty="0">
                <a:solidFill>
                  <a:schemeClr val="bg1"/>
                </a:solidFill>
              </a:rPr>
              <a:t>      Enrollment Process</a:t>
            </a:r>
            <a:endParaRPr lang="en-GB" sz="4400" dirty="0">
              <a:solidFill>
                <a:schemeClr val="bg1"/>
              </a:solidFill>
            </a:endParaRPr>
          </a:p>
        </p:txBody>
      </p:sp>
      <p:sp>
        <p:nvSpPr>
          <p:cNvPr id="2" name="TextBox 1"/>
          <p:cNvSpPr txBox="1"/>
          <p:nvPr/>
        </p:nvSpPr>
        <p:spPr>
          <a:xfrm>
            <a:off x="203217" y="6408045"/>
            <a:ext cx="12111613" cy="276999"/>
          </a:xfrm>
          <a:prstGeom prst="rect">
            <a:avLst/>
          </a:prstGeom>
          <a:noFill/>
        </p:spPr>
        <p:txBody>
          <a:bodyPr wrap="square" rtlCol="0">
            <a:spAutoFit/>
          </a:bodyPr>
          <a:lstStyle/>
          <a:p>
            <a:r>
              <a:rPr lang="en-US" sz="1200" dirty="0"/>
              <a:t>* Your social security number is requested on the CCP application. This is not mandatory, but is needed if you want to receive a 1098 T tax form.</a:t>
            </a:r>
          </a:p>
        </p:txBody>
      </p:sp>
      <p:graphicFrame>
        <p:nvGraphicFramePr>
          <p:cNvPr id="5" name="Table 4"/>
          <p:cNvGraphicFramePr>
            <a:graphicFrameLocks noGrp="1"/>
          </p:cNvGraphicFramePr>
          <p:nvPr>
            <p:extLst>
              <p:ext uri="{D42A27DB-BD31-4B8C-83A1-F6EECF244321}">
                <p14:modId xmlns:p14="http://schemas.microsoft.com/office/powerpoint/2010/main" val="2249175754"/>
              </p:ext>
            </p:extLst>
          </p:nvPr>
        </p:nvGraphicFramePr>
        <p:xfrm>
          <a:off x="266700" y="383855"/>
          <a:ext cx="11112500" cy="5443386"/>
        </p:xfrm>
        <a:graphic>
          <a:graphicData uri="http://schemas.openxmlformats.org/drawingml/2006/table">
            <a:tbl>
              <a:tblPr firstRow="1" bandRow="1">
                <a:tableStyleId>{E8B1032C-EA38-4F05-BA0D-38AFFFC7BED3}</a:tableStyleId>
              </a:tblPr>
              <a:tblGrid>
                <a:gridCol w="1955800">
                  <a:extLst>
                    <a:ext uri="{9D8B030D-6E8A-4147-A177-3AD203B41FA5}">
                      <a16:colId xmlns:a16="http://schemas.microsoft.com/office/drawing/2014/main" xmlns="" val="3193193318"/>
                    </a:ext>
                  </a:extLst>
                </a:gridCol>
                <a:gridCol w="7073900">
                  <a:extLst>
                    <a:ext uri="{9D8B030D-6E8A-4147-A177-3AD203B41FA5}">
                      <a16:colId xmlns:a16="http://schemas.microsoft.com/office/drawing/2014/main" xmlns="" val="4285958193"/>
                    </a:ext>
                  </a:extLst>
                </a:gridCol>
                <a:gridCol w="2082800">
                  <a:extLst>
                    <a:ext uri="{9D8B030D-6E8A-4147-A177-3AD203B41FA5}">
                      <a16:colId xmlns:a16="http://schemas.microsoft.com/office/drawing/2014/main" xmlns="" val="2932815684"/>
                    </a:ext>
                  </a:extLst>
                </a:gridCol>
              </a:tblGrid>
              <a:tr h="627653">
                <a:tc>
                  <a:txBody>
                    <a:bodyPr/>
                    <a:lstStyle/>
                    <a:p>
                      <a:r>
                        <a:rPr lang="en-US" sz="1800" dirty="0" smtClean="0"/>
                        <a:t>Who must complete:</a:t>
                      </a:r>
                      <a:endParaRPr lang="en-US" sz="1800" dirty="0"/>
                    </a:p>
                  </a:txBody>
                  <a:tcPr/>
                </a:tc>
                <a:tc>
                  <a:txBody>
                    <a:bodyPr/>
                    <a:lstStyle/>
                    <a:p>
                      <a:r>
                        <a:rPr lang="en-US" sz="1800" dirty="0" smtClean="0"/>
                        <a:t>Enrollment Step:</a:t>
                      </a:r>
                      <a:endParaRPr lang="en-US" sz="1800" dirty="0"/>
                    </a:p>
                  </a:txBody>
                  <a:tcPr/>
                </a:tc>
                <a:tc>
                  <a:txBody>
                    <a:bodyPr/>
                    <a:lstStyle/>
                    <a:p>
                      <a:r>
                        <a:rPr lang="en-US" sz="1800" dirty="0" smtClean="0"/>
                        <a:t>Frequency:</a:t>
                      </a:r>
                      <a:endParaRPr lang="en-US" sz="1800" dirty="0"/>
                    </a:p>
                  </a:txBody>
                  <a:tcPr/>
                </a:tc>
                <a:extLst>
                  <a:ext uri="{0D108BD9-81ED-4DB2-BD59-A6C34878D82A}">
                    <a16:rowId xmlns:a16="http://schemas.microsoft.com/office/drawing/2014/main" xmlns="" val="2897384245"/>
                  </a:ext>
                </a:extLst>
              </a:tr>
              <a:tr h="328771">
                <a:tc>
                  <a:txBody>
                    <a:bodyPr/>
                    <a:lstStyle/>
                    <a:p>
                      <a:r>
                        <a:rPr lang="en-US" sz="1400" dirty="0" smtClean="0"/>
                        <a:t>ALL STUDENTS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Attend an Information Session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Once (new students)</a:t>
                      </a:r>
                    </a:p>
                  </a:txBody>
                  <a:tcPr/>
                </a:tc>
                <a:extLst>
                  <a:ext uri="{0D108BD9-81ED-4DB2-BD59-A6C34878D82A}">
                    <a16:rowId xmlns:a16="http://schemas.microsoft.com/office/drawing/2014/main" xmlns="" val="1473607720"/>
                  </a:ext>
                </a:extLst>
              </a:tr>
              <a:tr h="328771">
                <a:tc>
                  <a:txBody>
                    <a:bodyPr/>
                    <a:lstStyle/>
                    <a:p>
                      <a:r>
                        <a:rPr lang="en-US" sz="1400" dirty="0" smtClean="0"/>
                        <a:t>ALL STUDENTS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Complete the CCP application*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Once (new students)</a:t>
                      </a:r>
                    </a:p>
                  </a:txBody>
                  <a:tcPr/>
                </a:tc>
                <a:extLst>
                  <a:ext uri="{0D108BD9-81ED-4DB2-BD59-A6C34878D82A}">
                    <a16:rowId xmlns:a16="http://schemas.microsoft.com/office/drawing/2014/main" xmlns="" val="826073206"/>
                  </a:ext>
                </a:extLst>
              </a:tr>
              <a:tr h="717318">
                <a:tc>
                  <a:txBody>
                    <a:bodyPr/>
                    <a:lstStyle/>
                    <a:p>
                      <a:r>
                        <a:rPr lang="en-US" sz="1400" dirty="0" smtClean="0"/>
                        <a:t>ALL STUDENTS </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Log into your CFNC account and request that a transcript from your high school be sent to Central Piedmont.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Every Semester</a:t>
                      </a:r>
                    </a:p>
                  </a:txBody>
                  <a:tcPr/>
                </a:tc>
                <a:extLst>
                  <a:ext uri="{0D108BD9-81ED-4DB2-BD59-A6C34878D82A}">
                    <a16:rowId xmlns:a16="http://schemas.microsoft.com/office/drawing/2014/main" xmlns="" val="2992888223"/>
                  </a:ext>
                </a:extLst>
              </a:tr>
              <a:tr h="348636">
                <a:tc>
                  <a:txBody>
                    <a:bodyPr/>
                    <a:lstStyle/>
                    <a:p>
                      <a:r>
                        <a:rPr lang="en-US" sz="1400" dirty="0" smtClean="0"/>
                        <a:t>ALL STUDENTS</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MANDATORY meeting with Career Development Coordinator (CDC)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Every Semester</a:t>
                      </a:r>
                    </a:p>
                  </a:txBody>
                  <a:tcPr/>
                </a:tc>
                <a:extLst>
                  <a:ext uri="{0D108BD9-81ED-4DB2-BD59-A6C34878D82A}">
                    <a16:rowId xmlns:a16="http://schemas.microsoft.com/office/drawing/2014/main" xmlns="" val="2561161762"/>
                  </a:ext>
                </a:extLst>
              </a:tr>
              <a:tr h="508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Create CPCC Login and activate your CPCC email address </a:t>
                      </a:r>
                      <a:r>
                        <a:rPr lang="en-US" sz="1200" dirty="0" smtClean="0"/>
                        <a:t>(once processed)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Once (new students)</a:t>
                      </a:r>
                    </a:p>
                  </a:txBody>
                  <a:tcPr/>
                </a:tc>
                <a:extLst>
                  <a:ext uri="{0D108BD9-81ED-4DB2-BD59-A6C34878D82A}">
                    <a16:rowId xmlns:a16="http://schemas.microsoft.com/office/drawing/2014/main" xmlns="" val="1320420920"/>
                  </a:ext>
                </a:extLst>
              </a:tr>
              <a:tr h="328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New Students - complete MANDATORY CCP Checkpoint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Once (new students)</a:t>
                      </a:r>
                    </a:p>
                  </a:txBody>
                  <a:tcPr/>
                </a:tc>
                <a:extLst>
                  <a:ext uri="{0D108BD9-81ED-4DB2-BD59-A6C34878D82A}">
                    <a16:rowId xmlns:a16="http://schemas.microsoft.com/office/drawing/2014/main" xmlns="" val="2489376472"/>
                  </a:ext>
                </a:extLst>
              </a:tr>
              <a:tr h="328771">
                <a:tc>
                  <a:txBody>
                    <a:bodyPr/>
                    <a:lstStyle/>
                    <a:p>
                      <a:r>
                        <a:rPr lang="en-US" sz="1400" dirty="0" smtClean="0"/>
                        <a:t>Only if</a:t>
                      </a:r>
                      <a:r>
                        <a:rPr lang="en-US" sz="1400" baseline="0" dirty="0" smtClean="0"/>
                        <a:t> needed</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Take a placement test (only</a:t>
                      </a:r>
                      <a:r>
                        <a:rPr lang="en-US" sz="1600" baseline="0" dirty="0" smtClean="0"/>
                        <a:t> if needed for your pathway)</a:t>
                      </a:r>
                      <a:endParaRPr lang="en-US"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Once (new students)</a:t>
                      </a:r>
                    </a:p>
                  </a:txBody>
                  <a:tcPr/>
                </a:tc>
                <a:extLst>
                  <a:ext uri="{0D108BD9-81ED-4DB2-BD59-A6C34878D82A}">
                    <a16:rowId xmlns:a16="http://schemas.microsoft.com/office/drawing/2014/main" xmlns="" val="435150559"/>
                  </a:ext>
                </a:extLst>
              </a:tr>
              <a:tr h="328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Register for classes (Checkpoint must be completed first)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Every Semester</a:t>
                      </a:r>
                    </a:p>
                  </a:txBody>
                  <a:tcPr/>
                </a:tc>
                <a:extLst>
                  <a:ext uri="{0D108BD9-81ED-4DB2-BD59-A6C34878D82A}">
                    <a16:rowId xmlns:a16="http://schemas.microsoft.com/office/drawing/2014/main" xmlns="" val="3269432286"/>
                  </a:ext>
                </a:extLst>
              </a:tr>
              <a:tr h="508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ONLY in</a:t>
                      </a:r>
                      <a:r>
                        <a:rPr lang="en-US" sz="1400" baseline="0" dirty="0" smtClean="0"/>
                        <a:t> SUMMER</a:t>
                      </a:r>
                      <a:endParaRPr lang="en-US"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Check and Pay college fees </a:t>
                      </a:r>
                      <a:r>
                        <a:rPr lang="en-US" sz="1400" dirty="0" smtClean="0"/>
                        <a:t>(Due 2 business days before start</a:t>
                      </a:r>
                      <a:r>
                        <a:rPr lang="en-US" sz="1400" baseline="0" dirty="0" smtClean="0"/>
                        <a:t> of semester)</a:t>
                      </a:r>
                      <a:endParaRPr lang="en-US"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Every Semester</a:t>
                      </a:r>
                    </a:p>
                  </a:txBody>
                  <a:tcPr/>
                </a:tc>
                <a:extLst>
                  <a:ext uri="{0D108BD9-81ED-4DB2-BD59-A6C34878D82A}">
                    <a16:rowId xmlns:a16="http://schemas.microsoft.com/office/drawing/2014/main" xmlns="" val="63865976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Pick up your CPCC ID and parking permit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Every Semester</a:t>
                      </a:r>
                    </a:p>
                  </a:txBody>
                  <a:tcPr/>
                </a:tc>
                <a:extLst>
                  <a:ext uri="{0D108BD9-81ED-4DB2-BD59-A6C34878D82A}">
                    <a16:rowId xmlns:a16="http://schemas.microsoft.com/office/drawing/2014/main" xmlns="" val="4073691278"/>
                  </a:ext>
                </a:extLst>
              </a:tr>
              <a:tr h="699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Buy/Rent your books </a:t>
                      </a:r>
                      <a:r>
                        <a:rPr lang="en-US" sz="1400" dirty="0" smtClean="0"/>
                        <a:t>(CMS - date for book purchase will be emailed each semester, but is typically ~ 2 weeks before first day of class)</a:t>
                      </a:r>
                      <a:endParaRPr lang="en-GB"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Every Semester</a:t>
                      </a:r>
                    </a:p>
                  </a:txBody>
                  <a:tcPr/>
                </a:tc>
                <a:extLst>
                  <a:ext uri="{0D108BD9-81ED-4DB2-BD59-A6C34878D82A}">
                    <a16:rowId xmlns:a16="http://schemas.microsoft.com/office/drawing/2014/main" xmlns="" val="4012953059"/>
                  </a:ext>
                </a:extLst>
              </a:tr>
            </a:tbl>
          </a:graphicData>
        </a:graphic>
      </p:graphicFrame>
    </p:spTree>
    <p:extLst>
      <p:ext uri="{BB962C8B-B14F-4D97-AF65-F5344CB8AC3E}">
        <p14:creationId xmlns:p14="http://schemas.microsoft.com/office/powerpoint/2010/main" val="2161867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1" r="21"/>
          <a:stretch/>
        </p:blipFill>
        <p:spPr>
          <a:xfrm>
            <a:off x="-237700" y="0"/>
            <a:ext cx="6676568" cy="6858000"/>
          </a:xfrm>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6672828" y="0"/>
            <a:ext cx="4436445" cy="5918199"/>
          </a:xfrm>
        </p:spPr>
        <p:txBody>
          <a:bodyPr/>
          <a:lstStyle/>
          <a:p>
            <a:r>
              <a:rPr lang="en-US" sz="2000" dirty="0" smtClean="0"/>
              <a:t>The State requires students be submitted each semester by their school</a:t>
            </a:r>
            <a:br>
              <a:rPr lang="en-US" sz="2000" dirty="0" smtClean="0"/>
            </a:br>
            <a:r>
              <a:rPr lang="en-US" sz="2000" dirty="0" smtClean="0"/>
              <a:t> </a:t>
            </a:r>
            <a:br>
              <a:rPr lang="en-US" sz="2000" dirty="0" smtClean="0"/>
            </a:br>
            <a:r>
              <a:rPr lang="en-US" sz="2000" dirty="0" smtClean="0"/>
              <a:t>CMS students </a:t>
            </a:r>
            <a:r>
              <a:rPr lang="en-US" sz="2000" b="1" dirty="0" smtClean="0"/>
              <a:t>MUST</a:t>
            </a:r>
            <a:r>
              <a:rPr lang="en-US" sz="2000" dirty="0" smtClean="0"/>
              <a:t> </a:t>
            </a:r>
            <a:r>
              <a:rPr lang="en-US" sz="2000" dirty="0"/>
              <a:t>contact their CDC to continue each semester and submit their transcripts through CFNC each semester as well.</a:t>
            </a:r>
            <a:r>
              <a:rPr lang="en-US" sz="1800" dirty="0"/>
              <a:t/>
            </a:r>
            <a:br>
              <a:rPr lang="en-US" sz="1800" dirty="0"/>
            </a:br>
            <a:r>
              <a:rPr lang="en-US" sz="2000" dirty="0"/>
              <a:t/>
            </a:r>
            <a:br>
              <a:rPr lang="en-US" sz="2000" dirty="0"/>
            </a:br>
            <a:r>
              <a:rPr lang="en-US" sz="2000" dirty="0"/>
              <a:t/>
            </a:r>
            <a:br>
              <a:rPr lang="en-US" sz="2000" dirty="0"/>
            </a:br>
            <a:r>
              <a:rPr lang="en-US" sz="2000" dirty="0" smtClean="0"/>
              <a:t>.  CDC MCHS Rebecca White</a:t>
            </a:r>
            <a:br>
              <a:rPr lang="en-US" sz="2000" dirty="0" smtClean="0"/>
            </a:br>
            <a:r>
              <a:rPr lang="en-US" sz="2000" dirty="0" smtClean="0"/>
              <a:t>Rebecca.White@cms.k12.nc.us</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endParaRPr lang="en-GB" sz="2000"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itle 3">
            <a:extLst>
              <a:ext uri="{FF2B5EF4-FFF2-40B4-BE49-F238E27FC236}">
                <a16:creationId xmlns:a16="http://schemas.microsoft.com/office/drawing/2014/main" xmlns="" id="{DFF36EE7-AE57-42F4-ACA9-A328C1F4EA02}"/>
              </a:ext>
            </a:extLst>
          </p:cNvPr>
          <p:cNvSpPr txBox="1">
            <a:spLocks/>
          </p:cNvSpPr>
          <p:nvPr/>
        </p:nvSpPr>
        <p:spPr>
          <a:xfrm rot="16200000">
            <a:off x="8296985" y="3083365"/>
            <a:ext cx="6443362" cy="691270"/>
          </a:xfrm>
          <a:prstGeom prst="rect">
            <a:avLst/>
          </a:prstGeom>
        </p:spPr>
        <p:txBody>
          <a:bodyPr vert="horz" lIns="91440" tIns="45720" rIns="91440" bIns="45720" rtlCol="0" anchor="b" anchorCtr="1">
            <a:noAutofit/>
          </a:bodyPr>
          <a:lstStyle>
            <a:lvl1pPr algn="l" defTabSz="914400" rtl="0" eaLnBrk="1" latinLnBrk="0" hangingPunct="1">
              <a:lnSpc>
                <a:spcPct val="90000"/>
              </a:lnSpc>
              <a:spcBef>
                <a:spcPct val="0"/>
              </a:spcBef>
              <a:buNone/>
              <a:defRPr lang="en-GB" sz="4400" kern="1200" spc="-50" baseline="0" dirty="0">
                <a:solidFill>
                  <a:schemeClr val="tx1"/>
                </a:solidFill>
                <a:latin typeface="+mj-lt"/>
                <a:ea typeface="+mj-ea"/>
                <a:cs typeface="+mj-cs"/>
              </a:defRPr>
            </a:lvl1pPr>
          </a:lstStyle>
          <a:p>
            <a:r>
              <a:rPr lang="en-US" sz="3600" dirty="0">
                <a:solidFill>
                  <a:schemeClr val="bg1"/>
                </a:solidFill>
              </a:rPr>
              <a:t>Continue in Dual Enrollment</a:t>
            </a:r>
          </a:p>
        </p:txBody>
      </p:sp>
    </p:spTree>
    <p:extLst>
      <p:ext uri="{BB962C8B-B14F-4D97-AF65-F5344CB8AC3E}">
        <p14:creationId xmlns:p14="http://schemas.microsoft.com/office/powerpoint/2010/main" val="337059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xmlns="" id="{18CDD97B-6E25-4FB4-B239-493E54AA0830}"/>
              </a:ext>
            </a:extLst>
          </p:cNvPr>
          <p:cNvSpPr>
            <a:spLocks noGrp="1"/>
          </p:cNvSpPr>
          <p:nvPr>
            <p:ph type="title"/>
          </p:nvPr>
        </p:nvSpPr>
        <p:spPr>
          <a:xfrm>
            <a:off x="398129" y="138500"/>
            <a:ext cx="5258965" cy="729564"/>
          </a:xfrm>
        </p:spPr>
        <p:txBody>
          <a:bodyPr/>
          <a:lstStyle/>
          <a:p>
            <a:r>
              <a:rPr lang="en-GB" sz="3000" b="1" dirty="0">
                <a:solidFill>
                  <a:srgbClr val="0070C0"/>
                </a:solidFill>
              </a:rPr>
              <a:t>GET STARTED NOW</a:t>
            </a:r>
          </a:p>
        </p:txBody>
      </p:sp>
      <p:grpSp>
        <p:nvGrpSpPr>
          <p:cNvPr id="9" name="Group 8" descr="decorative element">
            <a:extLst>
              <a:ext uri="{FF2B5EF4-FFF2-40B4-BE49-F238E27FC236}">
                <a16:creationId xmlns:a16="http://schemas.microsoft.com/office/drawing/2014/main" xmlns="" id="{E7969C14-1078-4610-9BC5-74119C9B87BE}"/>
              </a:ext>
            </a:extLst>
          </p:cNvPr>
          <p:cNvGrpSpPr/>
          <p:nvPr/>
        </p:nvGrpSpPr>
        <p:grpSpPr>
          <a:xfrm>
            <a:off x="216063" y="503282"/>
            <a:ext cx="10882062" cy="6284686"/>
            <a:chOff x="-9968" y="3808320"/>
            <a:chExt cx="7843176" cy="2583732"/>
          </a:xfrm>
        </p:grpSpPr>
        <p:sp>
          <p:nvSpPr>
            <p:cNvPr id="10" name="Freeform: Shape 9">
              <a:extLst>
                <a:ext uri="{FF2B5EF4-FFF2-40B4-BE49-F238E27FC236}">
                  <a16:creationId xmlns:a16="http://schemas.microsoft.com/office/drawing/2014/main" xmlns=""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xmlns="" id="{FA9D7AC8-80D5-49DC-A585-FCFFA6CA4B66}"/>
                </a:ext>
              </a:extLst>
            </p:cNvPr>
            <p:cNvSpPr/>
            <p:nvPr/>
          </p:nvSpPr>
          <p:spPr>
            <a:xfrm>
              <a:off x="-9968" y="3844612"/>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xmlns=""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18</a:t>
            </a:fld>
            <a:endParaRPr lang="en-GB" sz="1200" dirty="0">
              <a:solidFill>
                <a:schemeClr val="bg1"/>
              </a:solidFill>
            </a:endParaRPr>
          </a:p>
        </p:txBody>
      </p:sp>
      <p:sp>
        <p:nvSpPr>
          <p:cNvPr id="16" name="Text Placeholder 33">
            <a:extLst>
              <a:ext uri="{FF2B5EF4-FFF2-40B4-BE49-F238E27FC236}">
                <a16:creationId xmlns:a16="http://schemas.microsoft.com/office/drawing/2014/main" xmlns="" id="{859D862E-AE8E-482F-9E23-3C096FF03E54}"/>
              </a:ext>
            </a:extLst>
          </p:cNvPr>
          <p:cNvSpPr txBox="1">
            <a:spLocks/>
          </p:cNvSpPr>
          <p:nvPr/>
        </p:nvSpPr>
        <p:spPr>
          <a:xfrm>
            <a:off x="79956" y="4258492"/>
            <a:ext cx="7431188" cy="1839414"/>
          </a:xfrm>
          <a:prstGeom prst="rect">
            <a:avLst/>
          </a:prstGeom>
        </p:spPr>
        <p:txBody>
          <a:bodyPr vert="horz" wrap="square" lIns="0" tIns="45720" rIns="0" bIns="45720" rtlCol="0" anchor="t">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lang="en-US" sz="1600" kern="1200" spc="10" baseline="0" dirty="0" smtClean="0">
                <a:solidFill>
                  <a:schemeClr val="tx1"/>
                </a:solidFill>
                <a:latin typeface="+mn-lt"/>
                <a:ea typeface="+mj-ea"/>
                <a:cs typeface="+mj-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nSpc>
                <a:spcPct val="100000"/>
              </a:lnSpc>
            </a:pPr>
            <a:endParaRPr lang="en-US" dirty="0">
              <a:solidFill>
                <a:schemeClr val="bg1"/>
              </a:solidFill>
            </a:endParaRPr>
          </a:p>
        </p:txBody>
      </p:sp>
      <p:sp>
        <p:nvSpPr>
          <p:cNvPr id="18" name="Rectangle 2">
            <a:extLst>
              <a:ext uri="{FF2B5EF4-FFF2-40B4-BE49-F238E27FC236}">
                <a16:creationId xmlns:a16="http://schemas.microsoft.com/office/drawing/2014/main" xmlns="" id="{ED947DDA-6386-214C-A59D-DD5189B4590D}"/>
              </a:ext>
            </a:extLst>
          </p:cNvPr>
          <p:cNvSpPr>
            <a:spLocks noChangeArrowheads="1"/>
          </p:cNvSpPr>
          <p:nvPr/>
        </p:nvSpPr>
        <p:spPr bwMode="auto">
          <a:xfrm>
            <a:off x="2590800" y="2906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Placeholder 33">
            <a:extLst>
              <a:ext uri="{FF2B5EF4-FFF2-40B4-BE49-F238E27FC236}">
                <a16:creationId xmlns:a16="http://schemas.microsoft.com/office/drawing/2014/main" xmlns="" id="{859D862E-AE8E-482F-9E23-3C096FF03E54}"/>
              </a:ext>
            </a:extLst>
          </p:cNvPr>
          <p:cNvSpPr>
            <a:spLocks noGrp="1"/>
          </p:cNvSpPr>
          <p:nvPr>
            <p:ph type="body" sz="quarter" idx="11"/>
          </p:nvPr>
        </p:nvSpPr>
        <p:spPr>
          <a:xfrm>
            <a:off x="383921" y="782963"/>
            <a:ext cx="8828913" cy="719436"/>
          </a:xfrm>
        </p:spPr>
        <p:txBody>
          <a:bodyPr/>
          <a:lstStyle/>
          <a:p>
            <a:pPr>
              <a:lnSpc>
                <a:spcPct val="100000"/>
              </a:lnSpc>
            </a:pPr>
            <a:r>
              <a:rPr lang="en-US" sz="3600" b="1" dirty="0" smtClean="0">
                <a:solidFill>
                  <a:schemeClr val="bg1"/>
                </a:solidFill>
              </a:rPr>
              <a:t>Deadlines for upcoming semester</a:t>
            </a:r>
            <a:endParaRPr lang="en-US" sz="3600" b="1" dirty="0">
              <a:solidFill>
                <a:schemeClr val="bg1"/>
              </a:solidFill>
            </a:endParaRPr>
          </a:p>
        </p:txBody>
      </p:sp>
      <p:sp>
        <p:nvSpPr>
          <p:cNvPr id="3" name="TextBox 2"/>
          <p:cNvSpPr txBox="1"/>
          <p:nvPr/>
        </p:nvSpPr>
        <p:spPr>
          <a:xfrm>
            <a:off x="698500" y="1866900"/>
            <a:ext cx="7861300" cy="2308324"/>
          </a:xfrm>
          <a:prstGeom prst="rect">
            <a:avLst/>
          </a:prstGeom>
          <a:noFill/>
        </p:spPr>
        <p:txBody>
          <a:bodyPr wrap="square" rtlCol="0">
            <a:spAutoFit/>
          </a:bodyPr>
          <a:lstStyle/>
          <a:p>
            <a:r>
              <a:rPr lang="en-US" sz="2400" b="1" dirty="0" smtClean="0">
                <a:solidFill>
                  <a:schemeClr val="bg1"/>
                </a:solidFill>
              </a:rPr>
              <a:t>Please ask your high school CDC what your schools deadlines are. Contracts are due to </a:t>
            </a:r>
            <a:r>
              <a:rPr lang="en-US" sz="2400" b="1" dirty="0" err="1" smtClean="0">
                <a:solidFill>
                  <a:schemeClr val="bg1"/>
                </a:solidFill>
              </a:rPr>
              <a:t>Ms</a:t>
            </a:r>
            <a:r>
              <a:rPr lang="en-US" sz="2400" b="1" dirty="0" smtClean="0">
                <a:solidFill>
                  <a:schemeClr val="bg1"/>
                </a:solidFill>
              </a:rPr>
              <a:t> White for Spring 2022 CPCC Classes Monday October 11</a:t>
            </a:r>
            <a:r>
              <a:rPr lang="en-US" sz="2400" b="1" baseline="30000" dirty="0" smtClean="0">
                <a:solidFill>
                  <a:schemeClr val="bg1"/>
                </a:solidFill>
              </a:rPr>
              <a:t>th</a:t>
            </a:r>
            <a:r>
              <a:rPr lang="en-US" sz="2400" b="1" dirty="0" smtClean="0">
                <a:solidFill>
                  <a:schemeClr val="bg1"/>
                </a:solidFill>
              </a:rPr>
              <a:t>, 2021</a:t>
            </a:r>
          </a:p>
          <a:p>
            <a:r>
              <a:rPr lang="en-US" sz="2400" b="1" dirty="0" smtClean="0">
                <a:solidFill>
                  <a:schemeClr val="bg1"/>
                </a:solidFill>
              </a:rPr>
              <a:t>November 1</a:t>
            </a:r>
            <a:r>
              <a:rPr lang="en-US" sz="2400" b="1" baseline="30000" dirty="0" smtClean="0">
                <a:solidFill>
                  <a:schemeClr val="bg1"/>
                </a:solidFill>
              </a:rPr>
              <a:t>st</a:t>
            </a:r>
            <a:r>
              <a:rPr lang="en-US" sz="2400" b="1" dirty="0" smtClean="0">
                <a:solidFill>
                  <a:schemeClr val="bg1"/>
                </a:solidFill>
              </a:rPr>
              <a:t> all who submitted contract by 10/11 will be cleared to register for Spring 2022 classes!</a:t>
            </a:r>
            <a:endParaRPr lang="en-US" sz="2400" b="1" dirty="0">
              <a:solidFill>
                <a:schemeClr val="bg1"/>
              </a:solidFill>
            </a:endParaRPr>
          </a:p>
        </p:txBody>
      </p:sp>
    </p:spTree>
    <p:extLst>
      <p:ext uri="{BB962C8B-B14F-4D97-AF65-F5344CB8AC3E}">
        <p14:creationId xmlns:p14="http://schemas.microsoft.com/office/powerpoint/2010/main" val="267019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30" r="30"/>
          <a:stretch>
            <a:fillRect/>
          </a:stretch>
        </p:blipFill>
        <p:spPr/>
      </p:pic>
      <p:pic>
        <p:nvPicPr>
          <p:cNvPr id="36" name="Content Placeholder 35" descr="Medal">
            <a:extLst>
              <a:ext uri="{FF2B5EF4-FFF2-40B4-BE49-F238E27FC236}">
                <a16:creationId xmlns:a16="http://schemas.microsoft.com/office/drawing/2014/main" xmlns="" id="{A960174C-A9DE-472D-BF1C-B13108BD70B7}"/>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2595847" y="0"/>
            <a:ext cx="6172372"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44" name="Slide Number Placeholder 5">
            <a:extLst>
              <a:ext uri="{FF2B5EF4-FFF2-40B4-BE49-F238E27FC236}">
                <a16:creationId xmlns:a16="http://schemas.microsoft.com/office/drawing/2014/main" xmlns=""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47A4EEE-49CE-4F6C-BF32-B7FCC5EBBF45}" type="slidenum">
              <a:rPr kumimoji="0" lang="en-GB" sz="1200" b="0" i="0" u="none" strike="noStrike" kern="1200" cap="none" spc="0" normalizeH="0" baseline="0" noProof="0" smtClean="0">
                <a:ln>
                  <a:noFill/>
                </a:ln>
                <a:solidFill>
                  <a:srgbClr val="FFFFFF"/>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sp>
        <p:nvSpPr>
          <p:cNvPr id="3" name="Content Placeholder 2">
            <a:extLst>
              <a:ext uri="{FF2B5EF4-FFF2-40B4-BE49-F238E27FC236}">
                <a16:creationId xmlns:a16="http://schemas.microsoft.com/office/drawing/2014/main" xmlns="" id="{573CAEC4-7276-3E41-A637-B91E459A64F8}"/>
              </a:ext>
            </a:extLst>
          </p:cNvPr>
          <p:cNvSpPr>
            <a:spLocks noGrp="1"/>
          </p:cNvSpPr>
          <p:nvPr>
            <p:ph sz="quarter" idx="13"/>
          </p:nvPr>
        </p:nvSpPr>
        <p:spPr/>
        <p:txBody>
          <a:bodyPr/>
          <a:lstStyle/>
          <a:p>
            <a:endParaRPr lang="en-US"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750727" y="1752165"/>
            <a:ext cx="6891564" cy="830997"/>
          </a:xfrm>
        </p:spPr>
        <p:txBody>
          <a:bodyPr/>
          <a:lstStyle/>
          <a:p>
            <a:r>
              <a:rPr lang="en-US" sz="2800" b="1" dirty="0"/>
              <a:t>What questions do you have so far?</a:t>
            </a:r>
            <a:endParaRPr lang="en-GB" sz="2800" b="1" dirty="0"/>
          </a:p>
        </p:txBody>
      </p:sp>
    </p:spTree>
    <p:extLst>
      <p:ext uri="{BB962C8B-B14F-4D97-AF65-F5344CB8AC3E}">
        <p14:creationId xmlns:p14="http://schemas.microsoft.com/office/powerpoint/2010/main" val="223115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1" r="21"/>
          <a:stretch/>
        </p:blipFill>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129849" y="395416"/>
            <a:ext cx="4164227" cy="4508236"/>
          </a:xfrm>
        </p:spPr>
        <p:txBody>
          <a:bodyPr/>
          <a:lstStyle/>
          <a:p>
            <a:r>
              <a:rPr lang="en-US" sz="2600" dirty="0"/>
              <a:t>Career and College Promise (CCP) is a dual enrollment program that gives North Carolina high school juniors and seniors the opportunity to get a "jump start" on college and earn college credit toward a two-year or four-year degree while still in high school. </a:t>
            </a:r>
            <a:endParaRPr lang="en-GB" sz="2600"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2556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xmlns=""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18" b="18"/>
          <a:stretch/>
        </p:blipFill>
        <p:spPr/>
      </p:pic>
      <p:pic>
        <p:nvPicPr>
          <p:cNvPr id="5" name="Picture Placeholder 4" descr="person reading a book">
            <a:extLst>
              <a:ext uri="{FF2B5EF4-FFF2-40B4-BE49-F238E27FC236}">
                <a16:creationId xmlns:a16="http://schemas.microsoft.com/office/drawing/2014/main" xmlns="" id="{70316739-C7FA-4487-B86B-6CE17B09B020}"/>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98" r="98"/>
          <a:stretch/>
        </p:blipFill>
        <p:spPr/>
      </p:pic>
      <p:sp>
        <p:nvSpPr>
          <p:cNvPr id="34" name="Text Placeholder 33">
            <a:extLst>
              <a:ext uri="{FF2B5EF4-FFF2-40B4-BE49-F238E27FC236}">
                <a16:creationId xmlns:a16="http://schemas.microsoft.com/office/drawing/2014/main" xmlns="" id="{859D862E-AE8E-482F-9E23-3C096FF03E54}"/>
              </a:ext>
            </a:extLst>
          </p:cNvPr>
          <p:cNvSpPr>
            <a:spLocks noGrp="1"/>
          </p:cNvSpPr>
          <p:nvPr>
            <p:ph type="body" sz="quarter" idx="11"/>
          </p:nvPr>
        </p:nvSpPr>
        <p:spPr/>
        <p:txBody>
          <a:bodyPr/>
          <a:lstStyle/>
          <a:p>
            <a:pPr marL="0" indent="0">
              <a:buNone/>
            </a:pPr>
            <a:r>
              <a:rPr lang="en-GB" dirty="0">
                <a:solidFill>
                  <a:schemeClr val="bg1"/>
                </a:solidFill>
              </a:rPr>
              <a:t>Lorem ipsum dolor sit amet, consectetuer adipiscing elit. Maecenas porttitor congue massa. Fusce posuere, magna sed pulvinar ultricies, purus lectus malesuada libero, sit amet commodo magna eros quis urna.</a:t>
            </a:r>
          </a:p>
        </p:txBody>
      </p:sp>
      <p:sp>
        <p:nvSpPr>
          <p:cNvPr id="33" name="Title 32">
            <a:extLst>
              <a:ext uri="{FF2B5EF4-FFF2-40B4-BE49-F238E27FC236}">
                <a16:creationId xmlns:a16="http://schemas.microsoft.com/office/drawing/2014/main" xmlns="" id="{18CDD97B-6E25-4FB4-B239-493E54AA0830}"/>
              </a:ext>
            </a:extLst>
          </p:cNvPr>
          <p:cNvSpPr>
            <a:spLocks noGrp="1"/>
          </p:cNvSpPr>
          <p:nvPr>
            <p:ph type="title"/>
          </p:nvPr>
        </p:nvSpPr>
        <p:spPr/>
        <p:txBody>
          <a:bodyPr/>
          <a:lstStyle/>
          <a:p>
            <a:r>
              <a:rPr lang="en-GB" dirty="0">
                <a:solidFill>
                  <a:schemeClr val="bg1"/>
                </a:solidFill>
              </a:rPr>
              <a:t>LOREM IPSUM DOLOR SIT AMET, CONSECTETUER ADIPISCING ELIT. </a:t>
            </a:r>
          </a:p>
        </p:txBody>
      </p:sp>
      <p:grpSp>
        <p:nvGrpSpPr>
          <p:cNvPr id="9" name="Group 8" descr="decorative element">
            <a:extLst>
              <a:ext uri="{FF2B5EF4-FFF2-40B4-BE49-F238E27FC236}">
                <a16:creationId xmlns:a16="http://schemas.microsoft.com/office/drawing/2014/main" xmlns=""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xmlns=""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xmlns=""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GB" sz="2000" b="1" dirty="0"/>
                <a:t>To Maintain Eligibility Students Must</a:t>
              </a:r>
            </a:p>
            <a:p>
              <a:endParaRPr lang="en-GB" sz="2000" dirty="0"/>
            </a:p>
            <a:p>
              <a:pPr marL="285750" indent="-285750">
                <a:buFont typeface="Arial" panose="020B0604020202020204" pitchFamily="34" charset="0"/>
                <a:buChar char="•"/>
              </a:pPr>
              <a:r>
                <a:rPr lang="en-US" sz="2000" dirty="0"/>
                <a:t>Continue to make progress toward high school graduation   </a:t>
              </a:r>
            </a:p>
            <a:p>
              <a:pPr marL="285750" indent="-285750">
                <a:buFont typeface="Arial" panose="020B0604020202020204" pitchFamily="34" charset="0"/>
                <a:buChar char="•"/>
              </a:pPr>
              <a:r>
                <a:rPr lang="en-US" sz="2000" dirty="0"/>
                <a:t>Maintain a 2.0 GPA in college coursework after completing two courses</a:t>
              </a:r>
            </a:p>
            <a:p>
              <a:pPr marL="285750" indent="-285750">
                <a:buFont typeface="Arial" panose="020B0604020202020204" pitchFamily="34" charset="0"/>
                <a:buChar char="•"/>
              </a:pPr>
              <a:endParaRPr lang="en-US" dirty="0"/>
            </a:p>
            <a:p>
              <a:r>
                <a:rPr lang="en-US" sz="1600" dirty="0"/>
                <a:t>Note: If GPA falls below 2.0 after completing 2 courses CPCC's </a:t>
              </a:r>
            </a:p>
            <a:p>
              <a:r>
                <a:rPr lang="en-US" sz="1600" dirty="0"/>
                <a:t>Standards of Academic Progress apply(SOP)</a:t>
              </a:r>
              <a:endParaRPr lang="en-GB" sz="1600"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5">
            <a:extLst>
              <a:ext uri="{FF2B5EF4-FFF2-40B4-BE49-F238E27FC236}">
                <a16:creationId xmlns:a16="http://schemas.microsoft.com/office/drawing/2014/main" xmlns=""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20</a:t>
            </a:fld>
            <a:endParaRPr lang="en-GB"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2" y="22172"/>
            <a:ext cx="12156444" cy="6858000"/>
            <a:chOff x="-570162" y="-395785"/>
            <a:chExt cx="7266715" cy="6858000"/>
          </a:xfrm>
          <a:solidFill>
            <a:srgbClr val="7F7F7F">
              <a:alpha val="74902"/>
            </a:srgbClr>
          </a:solidFill>
        </p:grpSpPr>
        <p:sp>
          <p:nvSpPr>
            <p:cNvPr id="33" name="Parallelogram 32">
              <a:extLst>
                <a:ext uri="{FF2B5EF4-FFF2-40B4-BE49-F238E27FC236}">
                  <a16:creationId xmlns:a16="http://schemas.microsoft.com/office/drawing/2014/main" xmlns="" id="{7E2E6584-76E9-4C56-A349-C9CDC96DC5F0}"/>
                </a:ext>
              </a:extLst>
            </p:cNvPr>
            <p:cNvSpPr/>
            <p:nvPr/>
          </p:nvSpPr>
          <p:spPr>
            <a:xfrm>
              <a:off x="-570162" y="-395785"/>
              <a:ext cx="5491804" cy="6858000"/>
            </a:xfrm>
            <a:prstGeom prst="parallelogram">
              <a:avLst>
                <a:gd name="adj" fmla="val 327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281757" y="4415864"/>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260503" y="-162263"/>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xmlns="" id="{9284195F-D106-45D8-ABAA-959FA68948B0}"/>
              </a:ext>
            </a:extLst>
          </p:cNvPr>
          <p:cNvSpPr>
            <a:spLocks noGrp="1"/>
          </p:cNvSpPr>
          <p:nvPr>
            <p:ph type="ctrTitle"/>
          </p:nvPr>
        </p:nvSpPr>
        <p:spPr>
          <a:xfrm>
            <a:off x="-1068828" y="-22172"/>
            <a:ext cx="6372163" cy="1093114"/>
          </a:xfrm>
        </p:spPr>
        <p:txBody>
          <a:bodyPr/>
          <a:lstStyle/>
          <a:p>
            <a:r>
              <a:rPr lang="en-US" dirty="0"/>
              <a:t>Transcripts</a:t>
            </a:r>
            <a:endParaRPr lang="en-GB" dirty="0"/>
          </a:p>
        </p:txBody>
      </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518025" y="1122166"/>
            <a:ext cx="8435327" cy="1160295"/>
          </a:xfrm>
        </p:spPr>
        <p:txBody>
          <a:bodyPr/>
          <a:lstStyle/>
          <a:p>
            <a:pPr>
              <a:buClr>
                <a:schemeClr val="bg1"/>
              </a:buClr>
            </a:pPr>
            <a:r>
              <a:rPr lang="en-US" dirty="0"/>
              <a:t>Your first class at CPCC starts your college transcript. It is the student’s responsibility to keep up with their coursework as well as with drop and withdrawal dates.</a:t>
            </a:r>
            <a:endParaRPr lang="en-GB" dirty="0"/>
          </a:p>
          <a:p>
            <a:pPr>
              <a:buClr>
                <a:schemeClr val="bg1"/>
              </a:buClr>
            </a:pPr>
            <a:endParaRPr lang="en-GB" dirty="0"/>
          </a:p>
          <a:p>
            <a:pPr>
              <a:buClr>
                <a:schemeClr val="bg1"/>
              </a:buClr>
            </a:pPr>
            <a:endParaRPr lang="en-GB" dirty="0"/>
          </a:p>
          <a:p>
            <a:pPr marL="342900" indent="-342900">
              <a:buFont typeface="Arial" panose="020B0604020202020204" pitchFamily="34" charset="0"/>
              <a:buChar char="•"/>
            </a:pPr>
            <a:endParaRPr lang="en-GB" dirty="0"/>
          </a:p>
          <a:p>
            <a:endParaRPr lang="en-GB" dirty="0"/>
          </a:p>
          <a:p>
            <a:endParaRPr lang="en-GB" dirty="0"/>
          </a:p>
        </p:txBody>
      </p:sp>
      <p:sp>
        <p:nvSpPr>
          <p:cNvPr id="4" name="TextBox 3"/>
          <p:cNvSpPr txBox="1"/>
          <p:nvPr/>
        </p:nvSpPr>
        <p:spPr>
          <a:xfrm>
            <a:off x="518025" y="2406104"/>
            <a:ext cx="9439306" cy="3939540"/>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dirty="0">
                <a:solidFill>
                  <a:schemeClr val="bg1"/>
                </a:solidFill>
              </a:rPr>
              <a:t>Drops must be done by the 10% date for the class and do not appear on your college transcript</a:t>
            </a:r>
          </a:p>
          <a:p>
            <a:pPr>
              <a:buClr>
                <a:schemeClr val="bg1"/>
              </a:buClr>
            </a:pPr>
            <a:endParaRPr lang="en-US" dirty="0">
              <a:solidFill>
                <a:schemeClr val="bg1"/>
              </a:solidFill>
            </a:endParaRPr>
          </a:p>
          <a:p>
            <a:pPr marL="342900" indent="-342900">
              <a:buClr>
                <a:schemeClr val="bg1"/>
              </a:buClr>
              <a:buFont typeface="Arial" panose="020B0604020202020204" pitchFamily="34" charset="0"/>
              <a:buChar char="•"/>
            </a:pPr>
            <a:r>
              <a:rPr lang="en-US" sz="2000" dirty="0">
                <a:solidFill>
                  <a:schemeClr val="bg1"/>
                </a:solidFill>
              </a:rPr>
              <a:t>Withdrawals may be done between the 10% and 35% date of the class and appears as  a “W” on transcript</a:t>
            </a:r>
          </a:p>
          <a:p>
            <a:pPr>
              <a:buClr>
                <a:schemeClr val="bg1"/>
              </a:buClr>
            </a:pPr>
            <a:endParaRPr lang="en-US" sz="2000" dirty="0">
              <a:solidFill>
                <a:schemeClr val="bg1"/>
              </a:solidFill>
            </a:endParaRPr>
          </a:p>
          <a:p>
            <a:pPr marL="342900" indent="-342900">
              <a:buClr>
                <a:schemeClr val="bg1"/>
              </a:buClr>
              <a:buFont typeface="Arial" panose="020B0604020202020204" pitchFamily="34" charset="0"/>
              <a:buChar char="•"/>
            </a:pPr>
            <a:r>
              <a:rPr lang="en-US" sz="2000" dirty="0">
                <a:solidFill>
                  <a:schemeClr val="bg1"/>
                </a:solidFill>
              </a:rPr>
              <a:t>Both Drops and Withdrawals are done in MyCollege by the student</a:t>
            </a:r>
          </a:p>
          <a:p>
            <a:pPr>
              <a:buClr>
                <a:schemeClr val="bg1"/>
              </a:buClr>
            </a:pPr>
            <a:endParaRPr lang="en-US" sz="2000" b="1" dirty="0">
              <a:solidFill>
                <a:schemeClr val="bg1"/>
              </a:solidFill>
            </a:endParaRPr>
          </a:p>
          <a:p>
            <a:pPr>
              <a:buClr>
                <a:schemeClr val="bg1"/>
              </a:buClr>
            </a:pPr>
            <a:endParaRPr lang="en-US" sz="2000" b="1" dirty="0">
              <a:solidFill>
                <a:schemeClr val="bg1"/>
              </a:solidFill>
            </a:endParaRPr>
          </a:p>
          <a:p>
            <a:pPr>
              <a:buClr>
                <a:schemeClr val="bg1"/>
              </a:buClr>
            </a:pPr>
            <a:r>
              <a:rPr lang="en-US" sz="2000" b="1" dirty="0">
                <a:solidFill>
                  <a:schemeClr val="bg1"/>
                </a:solidFill>
              </a:rPr>
              <a:t>NOTE:  It is CMS policy that a W will be recorded as an W/F on your high school transcript.  Please talk to your CDC about this.</a:t>
            </a:r>
            <a:endParaRPr lang="en-GB" b="1" dirty="0">
              <a:solidFill>
                <a:schemeClr val="bg1"/>
              </a:solidFill>
            </a:endParaRPr>
          </a:p>
          <a:p>
            <a:pPr marL="342900" indent="-342900">
              <a:buClr>
                <a:schemeClr val="bg1"/>
              </a:buClr>
              <a:buFont typeface="Arial" panose="020B0604020202020204" pitchFamily="34" charset="0"/>
              <a:buChar char="•"/>
            </a:pPr>
            <a:endParaRPr lang="en-US" b="1" dirty="0">
              <a:solidFill>
                <a:schemeClr val="bg1"/>
              </a:solidFill>
            </a:endParaRPr>
          </a:p>
          <a:p>
            <a:endParaRPr lang="en-US" dirty="0"/>
          </a:p>
        </p:txBody>
      </p:sp>
    </p:spTree>
    <p:extLst>
      <p:ext uri="{BB962C8B-B14F-4D97-AF65-F5344CB8AC3E}">
        <p14:creationId xmlns:p14="http://schemas.microsoft.com/office/powerpoint/2010/main" val="28318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15" b="115"/>
          <a:stretch/>
        </p:blipFill>
        <p:spPr/>
      </p:pic>
      <p:sp>
        <p:nvSpPr>
          <p:cNvPr id="24" name="Text Placeholder 23">
            <a:extLst>
              <a:ext uri="{FF2B5EF4-FFF2-40B4-BE49-F238E27FC236}">
                <a16:creationId xmlns:a16="http://schemas.microsoft.com/office/drawing/2014/main" xmlns="" id="{C3930A4E-1302-4AC9-86A3-C4E8AF186ED8}"/>
              </a:ext>
            </a:extLst>
          </p:cNvPr>
          <p:cNvSpPr>
            <a:spLocks noGrp="1"/>
          </p:cNvSpPr>
          <p:nvPr>
            <p:ph type="body" sz="quarter" idx="12"/>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a:p>
            <a:endParaRPr lang="en-GB" dirty="0"/>
          </a:p>
        </p:txBody>
      </p:sp>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xmlns=""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22</a:t>
            </a:fld>
            <a:endParaRPr lang="en-GB" sz="1200" dirty="0">
              <a:solidFill>
                <a:schemeClr val="bg1"/>
              </a:solidFill>
            </a:endParaRPr>
          </a:p>
        </p:txBody>
      </p:sp>
      <p:sp>
        <p:nvSpPr>
          <p:cNvPr id="2" name="Title 1"/>
          <p:cNvSpPr>
            <a:spLocks noGrp="1"/>
          </p:cNvSpPr>
          <p:nvPr>
            <p:ph type="title"/>
          </p:nvPr>
        </p:nvSpPr>
        <p:spPr>
          <a:xfrm>
            <a:off x="902264" y="211812"/>
            <a:ext cx="6891564" cy="1224503"/>
          </a:xfrm>
        </p:spPr>
        <p:txBody>
          <a:bodyPr/>
          <a:lstStyle/>
          <a:p>
            <a:pPr algn="ctr"/>
            <a:r>
              <a:rPr lang="en-US" sz="5400" b="1" dirty="0"/>
              <a:t>FERPA</a:t>
            </a:r>
            <a:br>
              <a:rPr lang="en-US" sz="5400" b="1" dirty="0"/>
            </a:br>
            <a:r>
              <a:rPr lang="en-US" sz="2000" b="1" dirty="0"/>
              <a:t>Family Educational Rights and Privacy Act</a:t>
            </a:r>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902264" y="1379330"/>
            <a:ext cx="6433821" cy="4893554"/>
          </a:xfrm>
        </p:spPr>
        <p:txBody>
          <a:bodyPr/>
          <a:lstStyle/>
          <a:p>
            <a:pPr algn="ctr"/>
            <a:r>
              <a:rPr lang="en-US" sz="1800" dirty="0"/>
              <a:t>Federal law that governs what student information can and cannot be shared with others</a:t>
            </a:r>
          </a:p>
          <a:p>
            <a:pPr algn="ctr">
              <a:lnSpc>
                <a:spcPct val="100000"/>
              </a:lnSpc>
            </a:pPr>
            <a:r>
              <a:rPr lang="en-US" sz="1800" dirty="0"/>
              <a:t>Covered private educational records include:</a:t>
            </a:r>
          </a:p>
          <a:p>
            <a:pPr algn="ctr">
              <a:lnSpc>
                <a:spcPct val="100000"/>
              </a:lnSpc>
            </a:pPr>
            <a:r>
              <a:rPr lang="en-US" sz="1800" dirty="0"/>
              <a:t>Academic Records</a:t>
            </a:r>
          </a:p>
          <a:p>
            <a:pPr algn="ctr">
              <a:lnSpc>
                <a:spcPct val="100000"/>
              </a:lnSpc>
            </a:pPr>
            <a:r>
              <a:rPr lang="en-US" sz="1800" dirty="0"/>
              <a:t>Billing/Financial Aid</a:t>
            </a:r>
          </a:p>
          <a:p>
            <a:pPr algn="ctr">
              <a:lnSpc>
                <a:spcPct val="100000"/>
              </a:lnSpc>
            </a:pPr>
            <a:r>
              <a:rPr lang="en-US" sz="1800" dirty="0"/>
              <a:t>Class Schedules</a:t>
            </a:r>
          </a:p>
          <a:p>
            <a:pPr algn="ctr">
              <a:lnSpc>
                <a:spcPct val="100000"/>
              </a:lnSpc>
            </a:pPr>
            <a:r>
              <a:rPr lang="en-US" sz="1800" dirty="0"/>
              <a:t>Disability Accommodations</a:t>
            </a:r>
          </a:p>
          <a:p>
            <a:pPr algn="ctr"/>
            <a:r>
              <a:rPr lang="en-US" sz="1800" dirty="0"/>
              <a:t>We cannot legally provide this information to outside sources, including parents</a:t>
            </a:r>
          </a:p>
          <a:p>
            <a:pPr algn="ctr"/>
            <a:r>
              <a:rPr lang="en-US" sz="1800" dirty="0"/>
              <a:t>Student may authorize the release of information to third parties by completing and submitting a  Student Information Release Authorization Form to the Campus Registrar http://www.cpcc.edu/admissions/student-information-release-authorization-1</a:t>
            </a:r>
            <a:endParaRPr lang="en-GB" sz="1800" dirty="0"/>
          </a:p>
          <a:p>
            <a:pPr algn="ctr"/>
            <a:endParaRPr lang="en-GB" sz="1600" dirty="0"/>
          </a:p>
        </p:txBody>
      </p:sp>
    </p:spTree>
    <p:extLst>
      <p:ext uri="{BB962C8B-B14F-4D97-AF65-F5344CB8AC3E}">
        <p14:creationId xmlns:p14="http://schemas.microsoft.com/office/powerpoint/2010/main" val="1046059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 b="2"/>
          <a:stretch/>
        </p:blipFill>
        <p:spPr>
          <a:xfrm>
            <a:off x="6632293" y="173621"/>
            <a:ext cx="4676415" cy="4803494"/>
          </a:xfrm>
        </p:spPr>
      </p:pic>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232012" y="354841"/>
            <a:ext cx="6208649" cy="6858000"/>
            <a:chOff x="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436728" y="354841"/>
            <a:ext cx="6195565" cy="6340321"/>
          </a:xfrm>
        </p:spPr>
        <p:txBody>
          <a:bodyPr/>
          <a:lstStyle/>
          <a:p>
            <a:r>
              <a:rPr lang="en-US" sz="2600" b="1" dirty="0"/>
              <a:t>CCP Checkpoint </a:t>
            </a:r>
            <a:br>
              <a:rPr lang="en-US" sz="2600" b="1" dirty="0"/>
            </a:br>
            <a:r>
              <a:rPr lang="en-US" sz="2600" b="1" dirty="0"/>
              <a:t>MANDATORY Orientation and Advising</a:t>
            </a:r>
            <a:br>
              <a:rPr lang="en-US" sz="2600" b="1" dirty="0"/>
            </a:br>
            <a:r>
              <a:rPr lang="en-US" sz="1800" b="1" dirty="0"/>
              <a:t/>
            </a:r>
            <a:br>
              <a:rPr lang="en-US" sz="1800" b="1" dirty="0"/>
            </a:br>
            <a:r>
              <a:rPr lang="en-US" sz="1800" dirty="0"/>
              <a:t/>
            </a:r>
            <a:br>
              <a:rPr lang="en-US" sz="1800" dirty="0"/>
            </a:br>
            <a:r>
              <a:rPr lang="en-US" sz="1800" dirty="0"/>
              <a:t>CCP Checkpoint is a combination orientation and first semester advising. It is MANDATORY for new CCP students. You will not be able to register for classes until this is completed.  Please note that these results must be manually verified and entered and may not be entered until the next business day.</a:t>
            </a:r>
            <a:br>
              <a:rPr lang="en-US" sz="1800" dirty="0"/>
            </a:br>
            <a:r>
              <a:rPr lang="en-US" sz="1800" dirty="0"/>
              <a:t/>
            </a:r>
            <a:br>
              <a:rPr lang="en-US" sz="1800" dirty="0"/>
            </a:br>
            <a:r>
              <a:rPr lang="en-US" sz="1800" dirty="0"/>
              <a:t/>
            </a:r>
            <a:br>
              <a:rPr lang="en-US" sz="1800" dirty="0"/>
            </a:br>
            <a:r>
              <a:rPr lang="en-US" sz="1800" dirty="0"/>
              <a:t>We offer hosted sessions via WebEx and you can register for those on our website.  As always, there is also the option to complete using the links to the presentation and quiz posted on our website.</a:t>
            </a:r>
            <a:br>
              <a:rPr lang="en-US" sz="1800" dirty="0"/>
            </a:br>
            <a:r>
              <a:rPr lang="en-US" sz="1800" dirty="0"/>
              <a:t/>
            </a:r>
            <a:br>
              <a:rPr lang="en-US" sz="1800" dirty="0"/>
            </a:br>
            <a:r>
              <a:rPr lang="en-US" sz="1800" dirty="0"/>
              <a:t/>
            </a:r>
            <a:br>
              <a:rPr lang="en-US" sz="1800" dirty="0"/>
            </a:br>
            <a:r>
              <a:rPr lang="en-US" sz="1800" dirty="0"/>
              <a:t>Hosted WebEx Dates can be found on our website.  Next date is </a:t>
            </a:r>
            <a:r>
              <a:rPr lang="en-US" sz="1800" dirty="0" smtClean="0"/>
              <a:t>Oct. 6</a:t>
            </a:r>
            <a:r>
              <a:rPr lang="en-US" sz="1800" baseline="30000" dirty="0" smtClean="0"/>
              <a:t>th</a:t>
            </a:r>
            <a:r>
              <a:rPr lang="en-US" sz="1800" dirty="0" smtClean="0"/>
              <a:t>. </a:t>
            </a:r>
            <a:r>
              <a:rPr lang="en-US" sz="1800" dirty="0"/>
              <a:t/>
            </a:r>
            <a:br>
              <a:rPr lang="en-US" sz="1800" dirty="0"/>
            </a:br>
            <a:endParaRPr lang="en-GB" sz="3200" dirty="0"/>
          </a:p>
        </p:txBody>
      </p:sp>
    </p:spTree>
    <p:extLst>
      <p:ext uri="{BB962C8B-B14F-4D97-AF65-F5344CB8AC3E}">
        <p14:creationId xmlns:p14="http://schemas.microsoft.com/office/powerpoint/2010/main" val="216499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 b="2"/>
          <a:stretch/>
        </p:blipFill>
        <p:spPr>
          <a:xfrm>
            <a:off x="6632293" y="173621"/>
            <a:ext cx="4676415" cy="4803494"/>
          </a:xfrm>
        </p:spPr>
      </p:pic>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1596788" y="173621"/>
            <a:ext cx="6208649" cy="6858000"/>
            <a:chOff x="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218364" y="173621"/>
            <a:ext cx="6413929" cy="6434920"/>
          </a:xfrm>
        </p:spPr>
        <p:txBody>
          <a:bodyPr/>
          <a:lstStyle/>
          <a:p>
            <a:r>
              <a:rPr lang="en-US" sz="2200" b="1" dirty="0"/>
              <a:t/>
            </a:r>
            <a:br>
              <a:rPr lang="en-US" sz="2200" b="1" dirty="0"/>
            </a:br>
            <a:r>
              <a:rPr lang="en-US" sz="2200" dirty="0"/>
              <a:t/>
            </a:r>
            <a:br>
              <a:rPr lang="en-US" sz="2200" dirty="0"/>
            </a:br>
            <a:r>
              <a:rPr lang="en-US" sz="2200" b="1" dirty="0"/>
              <a:t>CCP Virtual Drop in Q and A Session</a:t>
            </a:r>
            <a:r>
              <a:rPr lang="en-US" sz="2200" dirty="0"/>
              <a:t/>
            </a:r>
            <a:br>
              <a:rPr lang="en-US" sz="2200" dirty="0"/>
            </a:br>
            <a:r>
              <a:rPr lang="en-US" sz="1800" dirty="0"/>
              <a:t/>
            </a:r>
            <a:br>
              <a:rPr lang="en-US" sz="1800" dirty="0"/>
            </a:br>
            <a:r>
              <a:rPr lang="en-US" sz="1800" dirty="0"/>
              <a:t>We host Virtual Drop in sessions during peak time – leading up to and during registration and at the start of the semester.  These sessions are good for general questions. </a:t>
            </a:r>
            <a:br>
              <a:rPr lang="en-US" sz="1800" dirty="0"/>
            </a:br>
            <a:r>
              <a:rPr lang="en-US" sz="1800" dirty="0"/>
              <a:t/>
            </a:r>
            <a:br>
              <a:rPr lang="en-US" sz="1800" dirty="0"/>
            </a:br>
            <a:r>
              <a:rPr lang="en-US" sz="1800" dirty="0"/>
              <a:t>No Appointment necessary.  The link </a:t>
            </a:r>
            <a:r>
              <a:rPr lang="en-US" sz="1800" dirty="0" smtClean="0"/>
              <a:t>will is </a:t>
            </a:r>
            <a:r>
              <a:rPr lang="en-US" sz="1800" dirty="0"/>
              <a:t>posted on our website. </a:t>
            </a:r>
            <a:r>
              <a:rPr lang="en-US" sz="1800" dirty="0" smtClean="0"/>
              <a:t/>
            </a:r>
            <a:br>
              <a:rPr lang="en-US" sz="1800" dirty="0" smtClean="0"/>
            </a:br>
            <a:r>
              <a:rPr lang="en-US" sz="1800" dirty="0"/>
              <a:t/>
            </a:r>
            <a:br>
              <a:rPr lang="en-US" sz="1800" dirty="0"/>
            </a:br>
            <a:r>
              <a:rPr lang="en-US" sz="1800" dirty="0"/>
              <a:t/>
            </a:r>
            <a:br>
              <a:rPr lang="en-US" sz="1800" dirty="0"/>
            </a:br>
            <a:r>
              <a:rPr lang="en-US" sz="1800" dirty="0"/>
              <a:t/>
            </a:r>
            <a:br>
              <a:rPr lang="en-US" sz="1800" dirty="0"/>
            </a:br>
            <a:endParaRPr lang="en-GB" sz="3200" dirty="0"/>
          </a:p>
        </p:txBody>
      </p:sp>
    </p:spTree>
    <p:extLst>
      <p:ext uri="{BB962C8B-B14F-4D97-AF65-F5344CB8AC3E}">
        <p14:creationId xmlns:p14="http://schemas.microsoft.com/office/powerpoint/2010/main" val="69069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25" r="25"/>
          <a:stretch>
            <a:fillRect/>
          </a:stretch>
        </p:blipFill>
        <p:spPr>
          <a:xfrm>
            <a:off x="1" y="0"/>
            <a:ext cx="12192000" cy="6858000"/>
          </a:xfrm>
        </p:spPr>
      </p:pic>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US" sz="3600" dirty="0"/>
              <a:t>Any Final Questions?</a:t>
            </a:r>
            <a:endParaRPr lang="en-GB" sz="3600" dirty="0"/>
          </a:p>
        </p:txBody>
      </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xmlns=""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25</a:t>
            </a:fld>
            <a:endParaRPr lang="en-GB" sz="1200" dirty="0">
              <a:solidFill>
                <a:schemeClr val="bg1"/>
              </a:solidFill>
            </a:endParaRPr>
          </a:p>
        </p:txBody>
      </p:sp>
      <p:sp>
        <p:nvSpPr>
          <p:cNvPr id="18" name="Title 3">
            <a:extLst>
              <a:ext uri="{FF2B5EF4-FFF2-40B4-BE49-F238E27FC236}">
                <a16:creationId xmlns:a16="http://schemas.microsoft.com/office/drawing/2014/main" xmlns="" id="{DFF36EE7-AE57-42F4-ACA9-A328C1F4EA02}"/>
              </a:ext>
            </a:extLst>
          </p:cNvPr>
          <p:cNvSpPr txBox="1">
            <a:spLocks/>
          </p:cNvSpPr>
          <p:nvPr/>
        </p:nvSpPr>
        <p:spPr>
          <a:xfrm>
            <a:off x="633186" y="3669777"/>
            <a:ext cx="5353728" cy="2914811"/>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lang="en-GB" sz="2400" kern="1200" spc="-50" baseline="0">
                <a:solidFill>
                  <a:schemeClr val="bg1">
                    <a:lumMod val="95000"/>
                  </a:schemeClr>
                </a:solidFill>
                <a:latin typeface="Corbel" panose="020B0503020204020204" pitchFamily="34" charset="0"/>
                <a:ea typeface="+mj-ea"/>
                <a:cs typeface="+mj-cs"/>
              </a:defRPr>
            </a:lvl1pPr>
          </a:lstStyle>
          <a:p>
            <a:r>
              <a:rPr lang="en-US" sz="3600" dirty="0"/>
              <a:t>Need to contact us?</a:t>
            </a:r>
          </a:p>
          <a:p>
            <a:r>
              <a:rPr lang="en-US" b="1" dirty="0" smtClean="0">
                <a:solidFill>
                  <a:srgbClr val="FF0000"/>
                </a:solidFill>
                <a:hlinkClick r:id="rId4"/>
              </a:rPr>
              <a:t>CCP@cpcc.edu</a:t>
            </a:r>
            <a:endParaRPr lang="en-US" b="1" dirty="0" smtClean="0">
              <a:solidFill>
                <a:srgbClr val="FF0000"/>
              </a:solidFill>
            </a:endParaRPr>
          </a:p>
          <a:p>
            <a:endParaRPr lang="en-US" b="1" dirty="0" smtClean="0">
              <a:solidFill>
                <a:srgbClr val="FF0000"/>
              </a:solidFill>
            </a:endParaRPr>
          </a:p>
          <a:p>
            <a:r>
              <a:rPr lang="en-US" sz="3600" dirty="0" smtClean="0"/>
              <a:t>Send </a:t>
            </a:r>
            <a:r>
              <a:rPr lang="en-US" sz="3600" dirty="0"/>
              <a:t>us an email and we will be happy to answer any questions you may still have!</a:t>
            </a:r>
          </a:p>
        </p:txBody>
      </p:sp>
    </p:spTree>
    <p:extLst>
      <p:ext uri="{BB962C8B-B14F-4D97-AF65-F5344CB8AC3E}">
        <p14:creationId xmlns:p14="http://schemas.microsoft.com/office/powerpoint/2010/main" val="34226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xmlns=""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p:pic>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Title 33">
            <a:extLst>
              <a:ext uri="{FF2B5EF4-FFF2-40B4-BE49-F238E27FC236}">
                <a16:creationId xmlns:a16="http://schemas.microsoft.com/office/drawing/2014/main" xmlns="" id="{3749FE94-FC7C-4359-A56E-6C7A87BDEE87}"/>
              </a:ext>
            </a:extLst>
          </p:cNvPr>
          <p:cNvSpPr txBox="1">
            <a:spLocks/>
          </p:cNvSpPr>
          <p:nvPr/>
        </p:nvSpPr>
        <p:spPr>
          <a:xfrm>
            <a:off x="6479059" y="1182980"/>
            <a:ext cx="5066270" cy="4093356"/>
          </a:xfrm>
          <a:prstGeom prst="rect">
            <a:avLst/>
          </a:prstGeom>
          <a:solidFill>
            <a:schemeClr val="accent2">
              <a:lumMod val="75000"/>
            </a:schemeClr>
          </a:solidFill>
          <a:ln w="15875">
            <a:solidFill>
              <a:schemeClr val="accent1">
                <a:alpha val="75000"/>
              </a:schemeClr>
            </a:solidFill>
          </a:ln>
        </p:spPr>
        <p:txBody>
          <a:bodyPr vert="horz" lIns="91440" tIns="45720" rIns="91440" bIns="45720" rtlCol="0" anchor="b">
            <a:noAutofit/>
          </a:bodyPr>
          <a:lstStyle>
            <a:lvl1pPr algn="l" defTabSz="914400" rtl="0" eaLnBrk="1" latinLnBrk="0" hangingPunct="1">
              <a:lnSpc>
                <a:spcPct val="90000"/>
              </a:lnSpc>
              <a:spcBef>
                <a:spcPct val="0"/>
              </a:spcBef>
              <a:buNone/>
              <a:defRPr lang="en-GB" sz="6000" kern="1200" spc="-50" baseline="0" dirty="0">
                <a:solidFill>
                  <a:schemeClr val="bg1"/>
                </a:solidFill>
                <a:latin typeface="+mj-lt"/>
                <a:ea typeface="+mj-ea"/>
                <a:cs typeface="+mj-cs"/>
              </a:defRPr>
            </a:lvl1pPr>
          </a:lstStyle>
          <a:p>
            <a:r>
              <a:rPr lang="en-US" sz="2400" b="1" dirty="0"/>
              <a:t>CAREER &amp; TECHNICAL EDUCATION(CTE) PATHWAYS</a:t>
            </a:r>
          </a:p>
          <a:p>
            <a:r>
              <a:rPr lang="en-US" sz="2400" b="1" dirty="0"/>
              <a:t/>
            </a:r>
            <a:br>
              <a:rPr lang="en-US" sz="2400" b="1" dirty="0"/>
            </a:br>
            <a:r>
              <a:rPr lang="en-US" sz="2400" b="1" dirty="0"/>
              <a:t>32 Career Fields</a:t>
            </a:r>
          </a:p>
          <a:p>
            <a:endParaRPr lang="en-US" sz="2400" b="1" dirty="0"/>
          </a:p>
          <a:p>
            <a:r>
              <a:rPr lang="en-US" sz="2400" b="1" dirty="0"/>
              <a:t>Students can start career training while still in high school </a:t>
            </a:r>
          </a:p>
          <a:p>
            <a:endParaRPr lang="en-US" sz="2400" b="1" dirty="0"/>
          </a:p>
          <a:p>
            <a:r>
              <a:rPr lang="en-US" sz="2400" b="1" dirty="0"/>
              <a:t>Earn credits toward a job credential, certificate or diploma in a technical career</a:t>
            </a:r>
          </a:p>
        </p:txBody>
      </p:sp>
      <p:sp>
        <p:nvSpPr>
          <p:cNvPr id="15" name="Text Placeholder 34">
            <a:extLst>
              <a:ext uri="{FF2B5EF4-FFF2-40B4-BE49-F238E27FC236}">
                <a16:creationId xmlns:a16="http://schemas.microsoft.com/office/drawing/2014/main" xmlns="" id="{3F200E92-5A1F-40B7-AE02-46929BC459EA}"/>
              </a:ext>
            </a:extLst>
          </p:cNvPr>
          <p:cNvSpPr txBox="1">
            <a:spLocks/>
          </p:cNvSpPr>
          <p:nvPr/>
        </p:nvSpPr>
        <p:spPr>
          <a:xfrm>
            <a:off x="1468677" y="5464808"/>
            <a:ext cx="9008075" cy="762850"/>
          </a:xfrm>
          <a:prstGeom prst="rect">
            <a:avLst/>
          </a:prstGeom>
          <a:solidFill>
            <a:schemeClr val="accent2">
              <a:lumMod val="75000"/>
            </a:schemeClr>
          </a:solidFill>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lang="en-US" sz="1600" kern="1200" spc="10" baseline="0">
                <a:solidFill>
                  <a:schemeClr val="bg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gn="ctr"/>
            <a:r>
              <a:rPr lang="en-US" sz="2400" dirty="0"/>
              <a:t>Students may take 1 Transfer Pathway and 1 CTE Pathway or 2 CTE Pathways</a:t>
            </a:r>
          </a:p>
          <a:p>
            <a:endParaRPr lang="en-US" dirty="0"/>
          </a:p>
        </p:txBody>
      </p:sp>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766119" y="1182980"/>
            <a:ext cx="5066270" cy="4093356"/>
          </a:xfrm>
          <a:solidFill>
            <a:schemeClr val="accent2">
              <a:lumMod val="75000"/>
            </a:schemeClr>
          </a:solidFill>
          <a:ln w="15875">
            <a:solidFill>
              <a:schemeClr val="accent1">
                <a:alpha val="75000"/>
              </a:schemeClr>
            </a:solidFill>
          </a:ln>
        </p:spPr>
        <p:txBody>
          <a:bodyPr/>
          <a:lstStyle/>
          <a:p>
            <a:r>
              <a:rPr lang="en-GB" sz="2400" b="1" dirty="0"/>
              <a:t>COLLEGE TRANSFER PATHWAYS</a:t>
            </a:r>
            <a:br>
              <a:rPr lang="en-GB" sz="2400" b="1" dirty="0"/>
            </a:br>
            <a:r>
              <a:rPr lang="en-GB" sz="2400" b="1" dirty="0"/>
              <a:t/>
            </a:r>
            <a:br>
              <a:rPr lang="en-GB" sz="2400" b="1" dirty="0"/>
            </a:br>
            <a:r>
              <a:rPr lang="en-US" sz="2400" b="1" dirty="0"/>
              <a:t>General educational requirements for a two-year or four-year college degree</a:t>
            </a:r>
            <a:br>
              <a:rPr lang="en-US" sz="2400" b="1" dirty="0"/>
            </a:br>
            <a:r>
              <a:rPr lang="en-US" sz="2400" b="1" dirty="0"/>
              <a:t/>
            </a:r>
            <a:br>
              <a:rPr lang="en-US" sz="2400" b="1" dirty="0"/>
            </a:br>
            <a:r>
              <a:rPr lang="en-US" sz="2400" b="1" dirty="0"/>
              <a:t>Transferable credits to any UNC Institution</a:t>
            </a:r>
            <a:r>
              <a:rPr lang="en-US" sz="2400" dirty="0"/>
              <a:t/>
            </a:r>
            <a:br>
              <a:rPr lang="en-US" sz="2400" dirty="0"/>
            </a:br>
            <a:r>
              <a:rPr lang="en-US" sz="2400" dirty="0"/>
              <a:t/>
            </a:r>
            <a:br>
              <a:rPr lang="en-US" sz="2400" dirty="0"/>
            </a:br>
            <a:r>
              <a:rPr lang="en-US" sz="2400" dirty="0"/>
              <a:t/>
            </a:r>
            <a:br>
              <a:rPr lang="en-US" sz="2400" dirty="0"/>
            </a:br>
            <a:endParaRPr lang="en-GB" sz="2400" dirty="0"/>
          </a:p>
        </p:txBody>
      </p:sp>
      <p:sp>
        <p:nvSpPr>
          <p:cNvPr id="35" name="Text Placeholder 34">
            <a:extLst>
              <a:ext uri="{FF2B5EF4-FFF2-40B4-BE49-F238E27FC236}">
                <a16:creationId xmlns:a16="http://schemas.microsoft.com/office/drawing/2014/main" xmlns="" id="{3F200E92-5A1F-40B7-AE02-46929BC459EA}"/>
              </a:ext>
            </a:extLst>
          </p:cNvPr>
          <p:cNvSpPr>
            <a:spLocks noGrp="1"/>
          </p:cNvSpPr>
          <p:nvPr>
            <p:ph type="body" idx="1"/>
          </p:nvPr>
        </p:nvSpPr>
        <p:spPr>
          <a:xfrm>
            <a:off x="1591960" y="420129"/>
            <a:ext cx="9008075" cy="762850"/>
          </a:xfrm>
        </p:spPr>
        <p:txBody>
          <a:bodyPr/>
          <a:lstStyle/>
          <a:p>
            <a:pPr algn="ctr"/>
            <a:r>
              <a:rPr lang="en-US" sz="3200" b="1" dirty="0"/>
              <a:t>What Options Does a Student Have?</a:t>
            </a:r>
            <a:endParaRPr lang="en-GB" sz="3200" b="1" dirty="0"/>
          </a:p>
          <a:p>
            <a:endParaRPr lang="en-GB" dirty="0"/>
          </a:p>
        </p:txBody>
      </p:sp>
    </p:spTree>
    <p:extLst>
      <p:ext uri="{BB962C8B-B14F-4D97-AF65-F5344CB8AC3E}">
        <p14:creationId xmlns:p14="http://schemas.microsoft.com/office/powerpoint/2010/main" val="135201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830828" y="227973"/>
            <a:ext cx="10478527" cy="1587179"/>
          </a:xfrm>
        </p:spPr>
        <p:txBody>
          <a:bodyPr>
            <a:normAutofit/>
          </a:bodyPr>
          <a:lstStyle/>
          <a:p>
            <a:pPr algn="ctr"/>
            <a:r>
              <a:rPr lang="en-US" dirty="0"/>
              <a:t>College Transfer Pathways</a:t>
            </a:r>
            <a:br>
              <a:rPr lang="en-US" dirty="0"/>
            </a:br>
            <a:endParaRPr lang="en-GB" dirty="0"/>
          </a:p>
        </p:txBody>
      </p:sp>
      <p:graphicFrame>
        <p:nvGraphicFramePr>
          <p:cNvPr id="2" name="Table 1">
            <a:extLst>
              <a:ext uri="{FF2B5EF4-FFF2-40B4-BE49-F238E27FC236}">
                <a16:creationId xmlns:a16="http://schemas.microsoft.com/office/drawing/2014/main" xmlns="" id="{5018DA92-5FF3-4104-A4AD-2CBC58FC3B96}"/>
              </a:ext>
            </a:extLst>
          </p:cNvPr>
          <p:cNvGraphicFramePr>
            <a:graphicFrameLocks noGrp="1"/>
          </p:cNvGraphicFramePr>
          <p:nvPr>
            <p:extLst>
              <p:ext uri="{D42A27DB-BD31-4B8C-83A1-F6EECF244321}">
                <p14:modId xmlns:p14="http://schemas.microsoft.com/office/powerpoint/2010/main" val="3359118356"/>
              </p:ext>
            </p:extLst>
          </p:nvPr>
        </p:nvGraphicFramePr>
        <p:xfrm>
          <a:off x="374139" y="1179046"/>
          <a:ext cx="11391904" cy="4899179"/>
        </p:xfrm>
        <a:graphic>
          <a:graphicData uri="http://schemas.openxmlformats.org/drawingml/2006/table">
            <a:tbl>
              <a:tblPr firstRow="1" bandRow="1">
                <a:tableStyleId>{E8B1032C-EA38-4F05-BA0D-38AFFFC7BED3}</a:tableStyleId>
              </a:tblPr>
              <a:tblGrid>
                <a:gridCol w="1423988">
                  <a:extLst>
                    <a:ext uri="{9D8B030D-6E8A-4147-A177-3AD203B41FA5}">
                      <a16:colId xmlns:a16="http://schemas.microsoft.com/office/drawing/2014/main" xmlns="" val="2752061506"/>
                    </a:ext>
                  </a:extLst>
                </a:gridCol>
                <a:gridCol w="1423988">
                  <a:extLst>
                    <a:ext uri="{9D8B030D-6E8A-4147-A177-3AD203B41FA5}">
                      <a16:colId xmlns:a16="http://schemas.microsoft.com/office/drawing/2014/main" xmlns="" val="3057165699"/>
                    </a:ext>
                  </a:extLst>
                </a:gridCol>
                <a:gridCol w="1423988">
                  <a:extLst>
                    <a:ext uri="{9D8B030D-6E8A-4147-A177-3AD203B41FA5}">
                      <a16:colId xmlns:a16="http://schemas.microsoft.com/office/drawing/2014/main" xmlns="" val="932898841"/>
                    </a:ext>
                  </a:extLst>
                </a:gridCol>
                <a:gridCol w="1423988">
                  <a:extLst>
                    <a:ext uri="{9D8B030D-6E8A-4147-A177-3AD203B41FA5}">
                      <a16:colId xmlns:a16="http://schemas.microsoft.com/office/drawing/2014/main" xmlns="" val="1832443924"/>
                    </a:ext>
                  </a:extLst>
                </a:gridCol>
                <a:gridCol w="1423988">
                  <a:extLst>
                    <a:ext uri="{9D8B030D-6E8A-4147-A177-3AD203B41FA5}">
                      <a16:colId xmlns:a16="http://schemas.microsoft.com/office/drawing/2014/main" xmlns="" val="3927977497"/>
                    </a:ext>
                  </a:extLst>
                </a:gridCol>
                <a:gridCol w="1423988">
                  <a:extLst>
                    <a:ext uri="{9D8B030D-6E8A-4147-A177-3AD203B41FA5}">
                      <a16:colId xmlns:a16="http://schemas.microsoft.com/office/drawing/2014/main" xmlns="" val="3806211192"/>
                    </a:ext>
                  </a:extLst>
                </a:gridCol>
                <a:gridCol w="1423988">
                  <a:extLst>
                    <a:ext uri="{9D8B030D-6E8A-4147-A177-3AD203B41FA5}">
                      <a16:colId xmlns:a16="http://schemas.microsoft.com/office/drawing/2014/main" xmlns="" val="1840580706"/>
                    </a:ext>
                  </a:extLst>
                </a:gridCol>
                <a:gridCol w="1423988">
                  <a:extLst>
                    <a:ext uri="{9D8B030D-6E8A-4147-A177-3AD203B41FA5}">
                      <a16:colId xmlns:a16="http://schemas.microsoft.com/office/drawing/2014/main" xmlns="" val="607427299"/>
                    </a:ext>
                  </a:extLst>
                </a:gridCol>
              </a:tblGrid>
              <a:tr h="949148">
                <a:tc>
                  <a:txBody>
                    <a:bodyPr/>
                    <a:lstStyle/>
                    <a:p>
                      <a:pPr algn="ctr"/>
                      <a:r>
                        <a:rPr lang="en-US" sz="1400" dirty="0">
                          <a:solidFill>
                            <a:schemeClr val="bg1"/>
                          </a:solidFill>
                          <a:latin typeface="+mj-lt"/>
                        </a:rPr>
                        <a:t>Arts Transfer</a:t>
                      </a:r>
                      <a:r>
                        <a:rPr lang="en-US" sz="1400" baseline="0" dirty="0">
                          <a:solidFill>
                            <a:schemeClr val="bg1"/>
                          </a:solidFill>
                          <a:latin typeface="+mj-lt"/>
                        </a:rPr>
                        <a:t> Pathway</a:t>
                      </a:r>
                      <a:endParaRPr lang="en-GB" sz="1400" b="1" dirty="0">
                        <a:solidFill>
                          <a:schemeClr val="bg1"/>
                        </a:solidFill>
                        <a:latin typeface="+mj-lt"/>
                      </a:endParaRPr>
                    </a:p>
                  </a:txBody>
                  <a:tcPr anchor="ctr">
                    <a:solidFill>
                      <a:schemeClr val="accent2"/>
                    </a:solidFill>
                  </a:tcPr>
                </a:tc>
                <a:tc>
                  <a:txBody>
                    <a:bodyPr/>
                    <a:lstStyle/>
                    <a:p>
                      <a:pPr algn="ctr"/>
                      <a:r>
                        <a:rPr kumimoji="0" lang="en-US" sz="1400" u="none" strike="noStrike" kern="1200" cap="none" spc="0" normalizeH="0" baseline="0" noProof="0" dirty="0">
                          <a:ln>
                            <a:noFill/>
                          </a:ln>
                          <a:solidFill>
                            <a:schemeClr val="bg1"/>
                          </a:solidFill>
                          <a:effectLst/>
                          <a:uLnTx/>
                          <a:uFillTx/>
                          <a:latin typeface="+mj-lt"/>
                        </a:rPr>
                        <a:t>Science Transfer Pathway</a:t>
                      </a:r>
                      <a:endParaRPr lang="en-GB" sz="1400" dirty="0">
                        <a:solidFill>
                          <a:schemeClr val="bg1"/>
                        </a:solidFill>
                        <a:latin typeface="+mj-lt"/>
                      </a:endParaRPr>
                    </a:p>
                  </a:txBody>
                  <a:tcPr anchor="ctr">
                    <a:solidFill>
                      <a:schemeClr val="accent2"/>
                    </a:solidFill>
                  </a:tcPr>
                </a:tc>
                <a:tc>
                  <a:txBody>
                    <a:bodyPr/>
                    <a:lstStyle/>
                    <a:p>
                      <a:pPr algn="ctr"/>
                      <a:r>
                        <a:rPr kumimoji="0" lang="en-US" sz="1400" u="none" strike="noStrike" kern="1200" cap="none" spc="0" normalizeH="0" baseline="0" noProof="0" dirty="0">
                          <a:ln>
                            <a:noFill/>
                          </a:ln>
                          <a:solidFill>
                            <a:schemeClr val="bg1"/>
                          </a:solidFill>
                          <a:effectLst/>
                          <a:uLnTx/>
                          <a:uFillTx/>
                          <a:latin typeface="+mj-lt"/>
                        </a:rPr>
                        <a:t>Engineering Transfer Pathway</a:t>
                      </a:r>
                      <a:endParaRPr lang="en-GB" sz="1400" dirty="0">
                        <a:solidFill>
                          <a:schemeClr val="bg1"/>
                        </a:solidFill>
                        <a:latin typeface="+mj-lt"/>
                      </a:endParaRPr>
                    </a:p>
                  </a:txBody>
                  <a:tcPr anchor="ctr">
                    <a:solidFill>
                      <a:schemeClr val="accent2"/>
                    </a:solidFill>
                  </a:tcPr>
                </a:tc>
                <a:tc>
                  <a:txBody>
                    <a:bodyPr/>
                    <a:lstStyle/>
                    <a:p>
                      <a:pPr algn="ctr"/>
                      <a:r>
                        <a:rPr kumimoji="0" lang="en-US" sz="1400" u="none" strike="noStrike" kern="1200" cap="none" spc="0" normalizeH="0" baseline="0" noProof="0" dirty="0">
                          <a:ln>
                            <a:noFill/>
                          </a:ln>
                          <a:solidFill>
                            <a:schemeClr val="bg1"/>
                          </a:solidFill>
                          <a:effectLst/>
                          <a:uLnTx/>
                          <a:uFillTx/>
                          <a:latin typeface="+mj-lt"/>
                        </a:rPr>
                        <a:t>Visual Art</a:t>
                      </a:r>
                    </a:p>
                    <a:p>
                      <a:pPr algn="ctr"/>
                      <a:r>
                        <a:rPr kumimoji="0" lang="en-US" sz="1400" u="none" strike="noStrike" kern="1200" cap="none" spc="0" normalizeH="0" baseline="0" noProof="0" dirty="0">
                          <a:ln>
                            <a:noFill/>
                          </a:ln>
                          <a:solidFill>
                            <a:schemeClr val="bg1"/>
                          </a:solidFill>
                          <a:effectLst/>
                          <a:uLnTx/>
                          <a:uFillTx/>
                          <a:latin typeface="+mj-lt"/>
                        </a:rPr>
                        <a:t>Fine Arts Transfer Pathway</a:t>
                      </a:r>
                      <a:endParaRPr lang="en-GB" sz="1400" dirty="0">
                        <a:solidFill>
                          <a:schemeClr val="bg1"/>
                        </a:solidFill>
                        <a:latin typeface="+mj-lt"/>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1"/>
                          </a:solidFill>
                          <a:effectLst/>
                          <a:uLnTx/>
                          <a:uFillTx/>
                          <a:latin typeface="+mn-lt"/>
                          <a:ea typeface="+mn-ea"/>
                          <a:cs typeface="+mn-cs"/>
                        </a:rPr>
                        <a:t>Music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1"/>
                          </a:solidFill>
                          <a:effectLst/>
                          <a:uLnTx/>
                          <a:uFillTx/>
                          <a:latin typeface="+mn-lt"/>
                          <a:ea typeface="+mn-ea"/>
                          <a:cs typeface="+mn-cs"/>
                        </a:rPr>
                        <a:t>Fine Arts Transfer Pathway</a:t>
                      </a:r>
                      <a:endParaRPr lang="en-GB" sz="1400" b="1" kern="1200" dirty="0">
                        <a:solidFill>
                          <a:schemeClr val="bg1"/>
                        </a:solidFill>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1"/>
                          </a:solidFill>
                          <a:effectLst/>
                          <a:uLnTx/>
                          <a:uFillTx/>
                          <a:latin typeface="+mn-lt"/>
                          <a:ea typeface="+mn-ea"/>
                          <a:cs typeface="+mn-cs"/>
                        </a:rPr>
                        <a:t>Theatre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1"/>
                          </a:solidFill>
                          <a:effectLst/>
                          <a:uLnTx/>
                          <a:uFillTx/>
                          <a:latin typeface="+mn-lt"/>
                          <a:ea typeface="+mn-ea"/>
                          <a:cs typeface="+mn-cs"/>
                        </a:rPr>
                        <a:t>Fine Arts Transfer Pathway</a:t>
                      </a:r>
                      <a:endParaRPr lang="en-GB" sz="1400" b="1" kern="1200" dirty="0">
                        <a:solidFill>
                          <a:schemeClr val="bg1"/>
                        </a:solidFill>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mn-lt"/>
                          <a:ea typeface="+mn-ea"/>
                          <a:cs typeface="+mn-cs"/>
                        </a:rPr>
                        <a:t>Teacher Preparation Arts Transfer Pathway</a:t>
                      </a:r>
                      <a:endParaRPr lang="en-GB" sz="1400" b="1" kern="1200" dirty="0">
                        <a:solidFill>
                          <a:schemeClr val="bg1"/>
                        </a:solidFill>
                        <a:latin typeface="+mn-lt"/>
                        <a:ea typeface="+mn-ea"/>
                        <a:cs typeface="+mn-cs"/>
                      </a:endParaRP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mn-lt"/>
                          <a:ea typeface="+mn-ea"/>
                          <a:cs typeface="+mn-cs"/>
                        </a:rPr>
                        <a:t>Teacher Preparation Science</a:t>
                      </a:r>
                      <a:r>
                        <a:rPr lang="en-US" sz="1400" b="1" kern="1200" baseline="0" dirty="0" smtClean="0">
                          <a:solidFill>
                            <a:schemeClr val="bg1"/>
                          </a:solidFill>
                          <a:latin typeface="+mn-lt"/>
                          <a:ea typeface="+mn-ea"/>
                          <a:cs typeface="+mn-cs"/>
                        </a:rPr>
                        <a:t> </a:t>
                      </a:r>
                      <a:r>
                        <a:rPr lang="en-US" sz="1400" b="1" kern="1200" dirty="0" smtClean="0">
                          <a:solidFill>
                            <a:schemeClr val="bg1"/>
                          </a:solidFill>
                          <a:latin typeface="+mn-lt"/>
                          <a:ea typeface="+mn-ea"/>
                          <a:cs typeface="+mn-cs"/>
                        </a:rPr>
                        <a:t>Transfer Pathway</a:t>
                      </a:r>
                      <a:endParaRPr lang="en-GB" sz="1400" b="1" kern="1200" dirty="0">
                        <a:solidFill>
                          <a:schemeClr val="bg1"/>
                        </a:solidFill>
                        <a:latin typeface="+mn-lt"/>
                        <a:ea typeface="+mn-ea"/>
                        <a:cs typeface="+mn-cs"/>
                      </a:endParaRPr>
                    </a:p>
                  </a:txBody>
                  <a:tcPr anchor="ctr">
                    <a:solidFill>
                      <a:schemeClr val="accent2"/>
                    </a:solidFill>
                  </a:tcPr>
                </a:tc>
                <a:extLst>
                  <a:ext uri="{0D108BD9-81ED-4DB2-BD59-A6C34878D82A}">
                    <a16:rowId xmlns:a16="http://schemas.microsoft.com/office/drawing/2014/main" xmlns="" val="3826578168"/>
                  </a:ext>
                </a:extLst>
              </a:tr>
              <a:tr h="1802914">
                <a:tc>
                  <a:txBody>
                    <a:bodyPr/>
                    <a:lstStyle/>
                    <a:p>
                      <a:pPr algn="l"/>
                      <a:r>
                        <a:rPr lang="en-GB" sz="1600" dirty="0"/>
                        <a:t>Pathway for</a:t>
                      </a:r>
                      <a:r>
                        <a:rPr lang="en-GB" sz="1600" baseline="0" dirty="0"/>
                        <a:t> students </a:t>
                      </a:r>
                      <a:r>
                        <a:rPr lang="en-US" sz="1600" baseline="0" dirty="0"/>
                        <a:t>interested  in a Liberal </a:t>
                      </a:r>
                      <a:r>
                        <a:rPr lang="en-US" sz="1600" baseline="0" dirty="0" smtClean="0"/>
                        <a:t>Arts degree</a:t>
                      </a:r>
                      <a:endParaRPr lang="en-GB" sz="1600" dirty="0"/>
                    </a:p>
                  </a:txBody>
                  <a:tcPr/>
                </a:tc>
                <a:tc>
                  <a:txBody>
                    <a:bodyPr/>
                    <a:lstStyle/>
                    <a:p>
                      <a:pPr algn="l"/>
                      <a:r>
                        <a:rPr lang="en-GB" sz="1600" dirty="0"/>
                        <a:t>Pathway for</a:t>
                      </a:r>
                      <a:r>
                        <a:rPr lang="en-GB" sz="1600" baseline="0" dirty="0"/>
                        <a:t> students </a:t>
                      </a:r>
                      <a:r>
                        <a:rPr lang="en-US" sz="1600" baseline="0" dirty="0"/>
                        <a:t>interested in a Science, Technology or Math </a:t>
                      </a:r>
                      <a:r>
                        <a:rPr lang="en-US" sz="1600" baseline="0" dirty="0" smtClean="0"/>
                        <a:t>degree</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Pathway for</a:t>
                      </a:r>
                      <a:r>
                        <a:rPr lang="en-GB" sz="1600" baseline="0" dirty="0"/>
                        <a:t> students </a:t>
                      </a:r>
                      <a:r>
                        <a:rPr lang="en-US" sz="1600" baseline="0" dirty="0"/>
                        <a:t>interested in </a:t>
                      </a:r>
                      <a:r>
                        <a:rPr lang="en-US" sz="1600" baseline="0" dirty="0" smtClean="0"/>
                        <a:t>Engineering degree </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Pathway for</a:t>
                      </a:r>
                      <a:r>
                        <a:rPr lang="en-GB" sz="1600" baseline="0" dirty="0"/>
                        <a:t> students </a:t>
                      </a:r>
                      <a:r>
                        <a:rPr lang="en-US" sz="1600" baseline="0" dirty="0"/>
                        <a:t>interested in a Visual </a:t>
                      </a:r>
                      <a:r>
                        <a:rPr lang="en-US" sz="1600" baseline="0" dirty="0" smtClean="0"/>
                        <a:t>Arts degree </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Pathway for</a:t>
                      </a:r>
                      <a:r>
                        <a:rPr lang="en-GB" sz="1600" baseline="0" dirty="0"/>
                        <a:t> students </a:t>
                      </a:r>
                      <a:r>
                        <a:rPr lang="en-US" sz="1600" baseline="0" dirty="0"/>
                        <a:t>interested in a Music </a:t>
                      </a:r>
                      <a:r>
                        <a:rPr lang="en-US" sz="1600" baseline="0" dirty="0" smtClean="0"/>
                        <a:t>degree</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Pathway for</a:t>
                      </a:r>
                      <a:r>
                        <a:rPr lang="en-GB" sz="1600" baseline="0" dirty="0"/>
                        <a:t> students </a:t>
                      </a:r>
                      <a:r>
                        <a:rPr lang="en-US" sz="1600" baseline="0" dirty="0"/>
                        <a:t>interested in a Theatre </a:t>
                      </a:r>
                      <a:r>
                        <a:rPr lang="en-US" sz="1600" baseline="0" dirty="0" smtClean="0"/>
                        <a:t>degree</a:t>
                      </a: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Pathway for</a:t>
                      </a:r>
                      <a:r>
                        <a:rPr lang="en-GB" sz="1600" baseline="0" dirty="0" smtClean="0"/>
                        <a:t> students </a:t>
                      </a:r>
                      <a:r>
                        <a:rPr lang="en-US" sz="1600" baseline="0" dirty="0" smtClean="0"/>
                        <a:t>interested  in a teaching degree in Liberal Arts </a:t>
                      </a:r>
                      <a:endParaRPr lang="en-GB"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Pathway for</a:t>
                      </a:r>
                      <a:r>
                        <a:rPr lang="en-GB" sz="1600" baseline="0" dirty="0" smtClean="0"/>
                        <a:t> students </a:t>
                      </a:r>
                      <a:r>
                        <a:rPr lang="en-US" sz="1600" baseline="0" dirty="0" smtClean="0"/>
                        <a:t>interested  in a teaching degree in STEM</a:t>
                      </a:r>
                      <a:endParaRPr lang="en-GB" sz="1600" dirty="0" smtClean="0"/>
                    </a:p>
                  </a:txBody>
                  <a:tcPr/>
                </a:tc>
                <a:extLst>
                  <a:ext uri="{0D108BD9-81ED-4DB2-BD59-A6C34878D82A}">
                    <a16:rowId xmlns:a16="http://schemas.microsoft.com/office/drawing/2014/main" xmlns="" val="3176539862"/>
                  </a:ext>
                </a:extLst>
              </a:tr>
              <a:tr h="980547">
                <a:tc>
                  <a:txBody>
                    <a:bodyPr/>
                    <a:lstStyle/>
                    <a:p>
                      <a:pPr algn="l"/>
                      <a:r>
                        <a:rPr lang="en-GB" sz="1400" dirty="0"/>
                        <a:t>Feeds</a:t>
                      </a:r>
                      <a:r>
                        <a:rPr lang="en-GB" sz="1400" baseline="0" dirty="0"/>
                        <a:t> into Associate in Arts Transfer Degree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Feeds</a:t>
                      </a:r>
                      <a:r>
                        <a:rPr lang="en-GB" sz="1400" baseline="0" dirty="0"/>
                        <a:t> into Associate in Science Transfer Degree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Feeds</a:t>
                      </a:r>
                      <a:r>
                        <a:rPr lang="en-GB" sz="1400" baseline="0" dirty="0"/>
                        <a:t> into Associate in Engineering Transfer Degree</a:t>
                      </a:r>
                      <a:endParaRPr lang="en-GB" sz="1400" dirty="0"/>
                    </a:p>
                  </a:txBody>
                  <a:tcPr/>
                </a:tc>
                <a:tc>
                  <a:txBody>
                    <a:bodyPr/>
                    <a:lstStyle/>
                    <a:p>
                      <a:pPr algn="l"/>
                      <a:r>
                        <a:rPr lang="en-GB" sz="1400" dirty="0"/>
                        <a:t>Feeds</a:t>
                      </a:r>
                      <a:r>
                        <a:rPr lang="en-GB" sz="1400" baseline="0" dirty="0"/>
                        <a:t> into Associate in Fine Arts in Visual Arts Transfer Degree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Feeds</a:t>
                      </a:r>
                      <a:r>
                        <a:rPr lang="en-GB" sz="1400" baseline="0" dirty="0"/>
                        <a:t> into Associate in Fine Arts in Music Transfer Degree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Feeds</a:t>
                      </a:r>
                      <a:r>
                        <a:rPr lang="en-GB" sz="1400" baseline="0" dirty="0"/>
                        <a:t> into Associate in Fine Arts in Theatre Transfer Degree</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Feeds</a:t>
                      </a:r>
                      <a:r>
                        <a:rPr lang="en-GB" sz="1400" baseline="0" dirty="0" smtClean="0"/>
                        <a:t> into Associate in </a:t>
                      </a:r>
                      <a:r>
                        <a:rPr lang="en-US" sz="1400" baseline="0" dirty="0" smtClean="0"/>
                        <a:t>Arts in Teacher Preparation</a:t>
                      </a:r>
                      <a:endParaRPr lang="en-GB"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t>Associate in Science in Teacher Preparation</a:t>
                      </a:r>
                      <a:endParaRPr lang="en-GB" sz="1400" dirty="0"/>
                    </a:p>
                  </a:txBody>
                  <a:tcPr/>
                </a:tc>
                <a:extLst>
                  <a:ext uri="{0D108BD9-81ED-4DB2-BD59-A6C34878D82A}">
                    <a16:rowId xmlns:a16="http://schemas.microsoft.com/office/drawing/2014/main" xmlns="" val="1058435978"/>
                  </a:ext>
                </a:extLst>
              </a:tr>
              <a:tr h="566425">
                <a:tc gridSpan="6">
                  <a:txBody>
                    <a:bodyPr/>
                    <a:lstStyle/>
                    <a:p>
                      <a:pPr algn="ctr"/>
                      <a:r>
                        <a:rPr lang="en-GB" sz="1200" dirty="0"/>
                        <a:t>All</a:t>
                      </a:r>
                      <a:r>
                        <a:rPr lang="en-GB" sz="1200" baseline="0" dirty="0"/>
                        <a:t> classes are </a:t>
                      </a:r>
                      <a:r>
                        <a:rPr lang="en-US" sz="1200" dirty="0">
                          <a:effectLst/>
                        </a:rPr>
                        <a:t>Uniform General Education Transfer Component</a:t>
                      </a:r>
                      <a:r>
                        <a:rPr lang="en-US" sz="1200" baseline="0" dirty="0">
                          <a:effectLst/>
                        </a:rPr>
                        <a:t> (</a:t>
                      </a:r>
                      <a:r>
                        <a:rPr lang="en-GB" sz="1200" baseline="0" dirty="0"/>
                        <a:t>UGETC) classes and will transfer to schools within  the UNC system</a:t>
                      </a:r>
                      <a:endParaRPr lang="en-GB" sz="1200" dirty="0"/>
                    </a:p>
                  </a:txBody>
                  <a:tcPr/>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tc hMerge="1">
                  <a:txBody>
                    <a:bodyPr/>
                    <a:lstStyle/>
                    <a:p>
                      <a:pPr algn="ctr"/>
                      <a:endParaRPr lang="en-GB" sz="1400" dirty="0"/>
                    </a:p>
                  </a:txBody>
                  <a:tcPr/>
                </a:tc>
                <a:tc hMerge="1">
                  <a:txBody>
                    <a:bodyPr/>
                    <a:lstStyle/>
                    <a:p>
                      <a:pPr algn="ctr"/>
                      <a:endParaRPr lang="en-GB" sz="1400" dirty="0"/>
                    </a:p>
                  </a:txBody>
                  <a:tcPr/>
                </a:tc>
                <a:tc>
                  <a:txBody>
                    <a:bodyPr/>
                    <a:lstStyle/>
                    <a:p>
                      <a:pPr algn="ctr"/>
                      <a:endParaRPr lang="en-GB" sz="1200" dirty="0"/>
                    </a:p>
                  </a:txBody>
                  <a:tcPr/>
                </a:tc>
                <a:tc>
                  <a:txBody>
                    <a:bodyPr/>
                    <a:lstStyle/>
                    <a:p>
                      <a:pPr algn="ctr"/>
                      <a:endParaRPr lang="en-GB" sz="1200" dirty="0"/>
                    </a:p>
                  </a:txBody>
                  <a:tcPr/>
                </a:tc>
                <a:extLst>
                  <a:ext uri="{0D108BD9-81ED-4DB2-BD59-A6C34878D82A}">
                    <a16:rowId xmlns:a16="http://schemas.microsoft.com/office/drawing/2014/main" xmlns="" val="3366075193"/>
                  </a:ext>
                </a:extLst>
              </a:tr>
            </a:tbl>
          </a:graphicData>
        </a:graphic>
      </p:graphicFrame>
    </p:spTree>
    <p:extLst>
      <p:ext uri="{BB962C8B-B14F-4D97-AF65-F5344CB8AC3E}">
        <p14:creationId xmlns:p14="http://schemas.microsoft.com/office/powerpoint/2010/main" val="29275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9104250" y="2576708"/>
            <a:ext cx="5208104" cy="584775"/>
          </a:xfrm>
          <a:prstGeom prst="rect">
            <a:avLst/>
          </a:prstGeom>
          <a:noFill/>
        </p:spPr>
        <p:txBody>
          <a:bodyPr wrap="square" rtlCol="0">
            <a:spAutoFit/>
          </a:bodyPr>
          <a:lstStyle/>
          <a:p>
            <a:r>
              <a:rPr lang="en-US" sz="3200" b="1" dirty="0">
                <a:solidFill>
                  <a:schemeClr val="bg1"/>
                </a:solidFill>
              </a:rPr>
              <a:t>Arts Transfer Pathway </a:t>
            </a:r>
          </a:p>
        </p:txBody>
      </p:sp>
      <p:pic>
        <p:nvPicPr>
          <p:cNvPr id="2" name="Picture 1"/>
          <p:cNvPicPr>
            <a:picLocks noChangeAspect="1"/>
          </p:cNvPicPr>
          <p:nvPr/>
        </p:nvPicPr>
        <p:blipFill>
          <a:blip r:embed="rId2"/>
          <a:stretch>
            <a:fillRect/>
          </a:stretch>
        </p:blipFill>
        <p:spPr>
          <a:xfrm>
            <a:off x="1618544" y="368300"/>
            <a:ext cx="8548512" cy="5918200"/>
          </a:xfrm>
          <a:prstGeom prst="rect">
            <a:avLst/>
          </a:prstGeom>
        </p:spPr>
      </p:pic>
    </p:spTree>
    <p:extLst>
      <p:ext uri="{BB962C8B-B14F-4D97-AF65-F5344CB8AC3E}">
        <p14:creationId xmlns:p14="http://schemas.microsoft.com/office/powerpoint/2010/main" val="25136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2" cstate="email">
            <a:lum bright="-22000"/>
            <a:extLst>
              <a:ext uri="{28A0092B-C50C-407E-A947-70E740481C1C}">
                <a14:useLocalDpi xmlns:a14="http://schemas.microsoft.com/office/drawing/2010/main"/>
              </a:ext>
            </a:extLst>
          </a:blip>
          <a:srcRect l="63" r="63"/>
          <a:stretch/>
        </p:blipFill>
        <p:spPr/>
      </p:pic>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41188"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7" name="Text Placeholder 34">
            <a:extLst>
              <a:ext uri="{FF2B5EF4-FFF2-40B4-BE49-F238E27FC236}">
                <a16:creationId xmlns:a16="http://schemas.microsoft.com/office/drawing/2014/main" xmlns="" id="{3F200E92-5A1F-40B7-AE02-46929BC459EA}"/>
              </a:ext>
            </a:extLst>
          </p:cNvPr>
          <p:cNvSpPr txBox="1">
            <a:spLocks/>
          </p:cNvSpPr>
          <p:nvPr/>
        </p:nvSpPr>
        <p:spPr>
          <a:xfrm>
            <a:off x="617837" y="511464"/>
            <a:ext cx="10898658" cy="459879"/>
          </a:xfrm>
          <a:prstGeom prst="rect">
            <a:avLst/>
          </a:prstGeom>
        </p:spPr>
        <p:txBody>
          <a:bodyPr vert="horz" lIns="91440" tIns="45720" rIns="91440" bIns="45720" rtlCol="0">
            <a:no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lang="en-US" sz="1600" kern="1200" spc="10" baseline="0">
                <a:solidFill>
                  <a:schemeClr val="bg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algn="ctr"/>
            <a:r>
              <a:rPr lang="en-US" sz="2800" b="1" dirty="0">
                <a:solidFill>
                  <a:schemeClr val="tx1"/>
                </a:solidFill>
              </a:rPr>
              <a:t>Career and Technical Education Pathways</a:t>
            </a:r>
          </a:p>
        </p:txBody>
      </p:sp>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341194" y="1152936"/>
            <a:ext cx="11655188" cy="4811616"/>
          </a:xfrm>
        </p:spPr>
        <p:txBody>
          <a:bodyPr numCol="2" spcCol="457200"/>
          <a:lstStyle/>
          <a:p>
            <a:r>
              <a:rPr lang="en-US" sz="2200" b="1" dirty="0">
                <a:solidFill>
                  <a:schemeClr val="tx1"/>
                </a:solidFill>
              </a:rPr>
              <a:t>Advertising and Graphic Design</a:t>
            </a:r>
            <a:br>
              <a:rPr lang="en-US" sz="2200" b="1" dirty="0">
                <a:solidFill>
                  <a:schemeClr val="tx1"/>
                </a:solidFill>
              </a:rPr>
            </a:br>
            <a:r>
              <a:rPr lang="en-US" sz="2200" b="1" dirty="0">
                <a:solidFill>
                  <a:schemeClr val="tx1"/>
                </a:solidFill>
              </a:rPr>
              <a:t>Architectural Technology</a:t>
            </a:r>
            <a:br>
              <a:rPr lang="en-US" sz="2200" b="1" dirty="0">
                <a:solidFill>
                  <a:schemeClr val="tx1"/>
                </a:solidFill>
              </a:rPr>
            </a:br>
            <a:r>
              <a:rPr lang="en-US" sz="2200" b="1" dirty="0">
                <a:solidFill>
                  <a:schemeClr val="tx1"/>
                </a:solidFill>
              </a:rPr>
              <a:t>Automotive Technology</a:t>
            </a:r>
            <a:br>
              <a:rPr lang="en-US" sz="2200" b="1" dirty="0">
                <a:solidFill>
                  <a:schemeClr val="tx1"/>
                </a:solidFill>
              </a:rPr>
            </a:br>
            <a:r>
              <a:rPr lang="en-US" sz="2200" b="1" dirty="0">
                <a:solidFill>
                  <a:schemeClr val="tx1"/>
                </a:solidFill>
              </a:rPr>
              <a:t>Biomedical Equipment Technology</a:t>
            </a:r>
            <a:br>
              <a:rPr lang="en-US" sz="2200" b="1" dirty="0">
                <a:solidFill>
                  <a:schemeClr val="tx1"/>
                </a:solidFill>
              </a:rPr>
            </a:br>
            <a:r>
              <a:rPr lang="en-US" sz="2200" b="1" dirty="0">
                <a:solidFill>
                  <a:schemeClr val="tx1"/>
                </a:solidFill>
              </a:rPr>
              <a:t>Business Administration</a:t>
            </a:r>
            <a:br>
              <a:rPr lang="en-US" sz="2200" b="1" dirty="0">
                <a:solidFill>
                  <a:schemeClr val="tx1"/>
                </a:solidFill>
              </a:rPr>
            </a:br>
            <a:r>
              <a:rPr lang="en-US" sz="2200" b="1" dirty="0">
                <a:solidFill>
                  <a:schemeClr val="tx1"/>
                </a:solidFill>
              </a:rPr>
              <a:t>Civil Engineering Technology</a:t>
            </a:r>
            <a:br>
              <a:rPr lang="en-US" sz="2200" b="1" dirty="0">
                <a:solidFill>
                  <a:schemeClr val="tx1"/>
                </a:solidFill>
              </a:rPr>
            </a:br>
            <a:r>
              <a:rPr lang="en-US" sz="2200" b="1" dirty="0">
                <a:solidFill>
                  <a:schemeClr val="tx1"/>
                </a:solidFill>
              </a:rPr>
              <a:t>Computer Integrated Machining </a:t>
            </a:r>
            <a:br>
              <a:rPr lang="en-US" sz="2200" b="1" dirty="0">
                <a:solidFill>
                  <a:schemeClr val="tx1"/>
                </a:solidFill>
              </a:rPr>
            </a:br>
            <a:r>
              <a:rPr lang="en-US" sz="2200" b="1" dirty="0">
                <a:solidFill>
                  <a:schemeClr val="tx1"/>
                </a:solidFill>
              </a:rPr>
              <a:t>Construction Management Technology</a:t>
            </a:r>
            <a:br>
              <a:rPr lang="en-US" sz="2200" b="1" dirty="0">
                <a:solidFill>
                  <a:schemeClr val="tx1"/>
                </a:solidFill>
              </a:rPr>
            </a:br>
            <a:r>
              <a:rPr lang="en-US" sz="2200" b="1" dirty="0">
                <a:solidFill>
                  <a:schemeClr val="tx1"/>
                </a:solidFill>
              </a:rPr>
              <a:t>Cosmetology </a:t>
            </a:r>
            <a:br>
              <a:rPr lang="en-US" sz="2200" b="1" dirty="0">
                <a:solidFill>
                  <a:schemeClr val="tx1"/>
                </a:solidFill>
              </a:rPr>
            </a:br>
            <a:r>
              <a:rPr lang="en-US" sz="2200" b="1" dirty="0">
                <a:solidFill>
                  <a:schemeClr val="tx1"/>
                </a:solidFill>
              </a:rPr>
              <a:t>Criminal Justice</a:t>
            </a:r>
            <a:br>
              <a:rPr lang="en-US" sz="2200" b="1" dirty="0">
                <a:solidFill>
                  <a:schemeClr val="tx1"/>
                </a:solidFill>
              </a:rPr>
            </a:br>
            <a:r>
              <a:rPr lang="en-US" sz="2200" b="1" dirty="0">
                <a:solidFill>
                  <a:schemeClr val="tx1"/>
                </a:solidFill>
              </a:rPr>
              <a:t>Culinary Arts</a:t>
            </a:r>
            <a:br>
              <a:rPr lang="en-US" sz="2200" b="1" dirty="0">
                <a:solidFill>
                  <a:schemeClr val="tx1"/>
                </a:solidFill>
              </a:rPr>
            </a:br>
            <a:r>
              <a:rPr lang="en-US" sz="2200" b="1" dirty="0">
                <a:solidFill>
                  <a:schemeClr val="tx1"/>
                </a:solidFill>
              </a:rPr>
              <a:t>Diesel and Heavy Equipment Technology</a:t>
            </a:r>
            <a:br>
              <a:rPr lang="en-US" sz="2200" b="1" dirty="0">
                <a:solidFill>
                  <a:schemeClr val="tx1"/>
                </a:solidFill>
              </a:rPr>
            </a:br>
            <a:r>
              <a:rPr lang="en-US" sz="2200" b="1" dirty="0">
                <a:solidFill>
                  <a:schemeClr val="tx1"/>
                </a:solidFill>
              </a:rPr>
              <a:t>Early Childhood</a:t>
            </a:r>
            <a:br>
              <a:rPr lang="en-US" sz="2200" b="1" dirty="0">
                <a:solidFill>
                  <a:schemeClr val="tx1"/>
                </a:solidFill>
              </a:rPr>
            </a:br>
            <a:r>
              <a:rPr lang="en-US" sz="2200" b="1" dirty="0">
                <a:solidFill>
                  <a:schemeClr val="tx1"/>
                </a:solidFill>
              </a:rPr>
              <a:t>Fire Protection</a:t>
            </a:r>
            <a:br>
              <a:rPr lang="en-US" sz="2200" b="1" dirty="0">
                <a:solidFill>
                  <a:schemeClr val="tx1"/>
                </a:solidFill>
              </a:rPr>
            </a:br>
            <a:r>
              <a:rPr lang="en-US" sz="2200" b="1" dirty="0">
                <a:solidFill>
                  <a:schemeClr val="tx1"/>
                </a:solidFill>
              </a:rPr>
              <a:t>Geomatics Technology</a:t>
            </a:r>
            <a:br>
              <a:rPr lang="en-US" sz="2200" b="1" dirty="0">
                <a:solidFill>
                  <a:schemeClr val="tx1"/>
                </a:solidFill>
              </a:rPr>
            </a:br>
            <a:r>
              <a:rPr lang="en-US" sz="2200" b="1" dirty="0">
                <a:solidFill>
                  <a:schemeClr val="tx1"/>
                </a:solidFill>
              </a:rPr>
              <a:t>Graphic Arts and Technology</a:t>
            </a:r>
            <a:br>
              <a:rPr lang="en-US" sz="2200" b="1" dirty="0">
                <a:solidFill>
                  <a:schemeClr val="tx1"/>
                </a:solidFill>
              </a:rPr>
            </a:br>
            <a:r>
              <a:rPr lang="en-US" sz="2200" b="1" dirty="0">
                <a:solidFill>
                  <a:schemeClr val="tx1"/>
                </a:solidFill>
              </a:rPr>
              <a:t>Health Science</a:t>
            </a:r>
            <a:br>
              <a:rPr lang="en-US" sz="2200" b="1" dirty="0">
                <a:solidFill>
                  <a:schemeClr val="tx1"/>
                </a:solidFill>
              </a:rPr>
            </a:br>
            <a:r>
              <a:rPr lang="en-US" sz="2200" b="1" dirty="0">
                <a:solidFill>
                  <a:schemeClr val="tx1"/>
                </a:solidFill>
              </a:rPr>
              <a:t>Horticulture Technology</a:t>
            </a:r>
            <a:br>
              <a:rPr lang="en-US" sz="2200" b="1" dirty="0">
                <a:solidFill>
                  <a:schemeClr val="tx1"/>
                </a:solidFill>
              </a:rPr>
            </a:br>
            <a:r>
              <a:rPr lang="en-US" sz="2200" b="1" dirty="0">
                <a:solidFill>
                  <a:schemeClr val="tx1"/>
                </a:solidFill>
              </a:rPr>
              <a:t>Human Services Technology</a:t>
            </a:r>
            <a:br>
              <a:rPr lang="en-US" sz="2200" b="1" dirty="0">
                <a:solidFill>
                  <a:schemeClr val="tx1"/>
                </a:solidFill>
              </a:rPr>
            </a:br>
            <a:r>
              <a:rPr lang="en-US" sz="2200" b="1" dirty="0">
                <a:solidFill>
                  <a:schemeClr val="tx1"/>
                </a:solidFill>
              </a:rPr>
              <a:t>Information Technology </a:t>
            </a:r>
            <a:br>
              <a:rPr lang="en-US" sz="2200" b="1" dirty="0">
                <a:solidFill>
                  <a:schemeClr val="tx1"/>
                </a:solidFill>
              </a:rPr>
            </a:br>
            <a:r>
              <a:rPr lang="en-US" sz="2200" b="1" dirty="0">
                <a:solidFill>
                  <a:schemeClr val="tx1"/>
                </a:solidFill>
              </a:rPr>
              <a:t>Interior Design </a:t>
            </a:r>
            <a:br>
              <a:rPr lang="en-US" sz="2200" b="1" dirty="0">
                <a:solidFill>
                  <a:schemeClr val="tx1"/>
                </a:solidFill>
              </a:rPr>
            </a:br>
            <a:r>
              <a:rPr lang="en-US" sz="2200" b="1" dirty="0">
                <a:solidFill>
                  <a:schemeClr val="tx1"/>
                </a:solidFill>
              </a:rPr>
              <a:t>Interpreter Education </a:t>
            </a:r>
            <a:r>
              <a:rPr lang="en-US" sz="1200" b="1" dirty="0">
                <a:solidFill>
                  <a:schemeClr val="tx1"/>
                </a:solidFill>
              </a:rPr>
              <a:t>(American Sign Language)</a:t>
            </a:r>
            <a:r>
              <a:rPr lang="en-US" sz="2200" b="1" dirty="0">
                <a:solidFill>
                  <a:schemeClr val="tx1"/>
                </a:solidFill>
              </a:rPr>
              <a:t/>
            </a:r>
            <a:br>
              <a:rPr lang="en-US" sz="2200" b="1" dirty="0">
                <a:solidFill>
                  <a:schemeClr val="tx1"/>
                </a:solidFill>
              </a:rPr>
            </a:br>
            <a:r>
              <a:rPr lang="en-US" sz="2200" b="1" dirty="0">
                <a:solidFill>
                  <a:schemeClr val="tx1"/>
                </a:solidFill>
              </a:rPr>
              <a:t>Mechatronics Engineering Technology</a:t>
            </a:r>
            <a:br>
              <a:rPr lang="en-US" sz="2200" b="1" dirty="0">
                <a:solidFill>
                  <a:schemeClr val="tx1"/>
                </a:solidFill>
              </a:rPr>
            </a:br>
            <a:r>
              <a:rPr lang="en-US" sz="2200" b="1" dirty="0">
                <a:solidFill>
                  <a:schemeClr val="tx1"/>
                </a:solidFill>
              </a:rPr>
              <a:t>Mechanical Engineering Technology </a:t>
            </a:r>
            <a:br>
              <a:rPr lang="en-US" sz="2200" b="1" dirty="0">
                <a:solidFill>
                  <a:schemeClr val="tx1"/>
                </a:solidFill>
              </a:rPr>
            </a:br>
            <a:r>
              <a:rPr lang="en-US" sz="2200" b="1" dirty="0">
                <a:solidFill>
                  <a:schemeClr val="tx1"/>
                </a:solidFill>
              </a:rPr>
              <a:t>Non-Destructive Examination</a:t>
            </a:r>
            <a:br>
              <a:rPr lang="en-US" sz="2200" b="1" dirty="0">
                <a:solidFill>
                  <a:schemeClr val="tx1"/>
                </a:solidFill>
              </a:rPr>
            </a:br>
            <a:r>
              <a:rPr lang="en-US" sz="2200" b="1" dirty="0">
                <a:solidFill>
                  <a:schemeClr val="tx1"/>
                </a:solidFill>
              </a:rPr>
              <a:t>Nurse Aide Certificate</a:t>
            </a:r>
            <a:br>
              <a:rPr lang="en-US" sz="2200" b="1" dirty="0">
                <a:solidFill>
                  <a:schemeClr val="tx1"/>
                </a:solidFill>
              </a:rPr>
            </a:br>
            <a:r>
              <a:rPr lang="en-US" sz="2200" b="1" dirty="0">
                <a:solidFill>
                  <a:schemeClr val="tx1"/>
                </a:solidFill>
              </a:rPr>
              <a:t>Office Administration</a:t>
            </a:r>
            <a:br>
              <a:rPr lang="en-US" sz="2200" b="1" dirty="0">
                <a:solidFill>
                  <a:schemeClr val="tx1"/>
                </a:solidFill>
              </a:rPr>
            </a:br>
            <a:r>
              <a:rPr lang="en-US" sz="2200" b="1" dirty="0">
                <a:solidFill>
                  <a:schemeClr val="tx1"/>
                </a:solidFill>
              </a:rPr>
              <a:t>Simulation and Game Development </a:t>
            </a:r>
            <a:br>
              <a:rPr lang="en-US" sz="2200" b="1" dirty="0">
                <a:solidFill>
                  <a:schemeClr val="tx1"/>
                </a:solidFill>
              </a:rPr>
            </a:br>
            <a:r>
              <a:rPr lang="en-US" sz="2200" b="1" dirty="0">
                <a:solidFill>
                  <a:schemeClr val="tx1"/>
                </a:solidFill>
              </a:rPr>
              <a:t>Sustainability Technologies </a:t>
            </a:r>
            <a:br>
              <a:rPr lang="en-US" sz="2200" b="1" dirty="0">
                <a:solidFill>
                  <a:schemeClr val="tx1"/>
                </a:solidFill>
              </a:rPr>
            </a:br>
            <a:r>
              <a:rPr lang="en-US" sz="2200" b="1" dirty="0">
                <a:solidFill>
                  <a:schemeClr val="tx1"/>
                </a:solidFill>
              </a:rPr>
              <a:t>Turfgrass Management Technology</a:t>
            </a:r>
            <a:br>
              <a:rPr lang="en-US" sz="2200" b="1" dirty="0">
                <a:solidFill>
                  <a:schemeClr val="tx1"/>
                </a:solidFill>
              </a:rPr>
            </a:br>
            <a:r>
              <a:rPr lang="en-US" sz="2200" b="1" dirty="0">
                <a:solidFill>
                  <a:schemeClr val="tx1"/>
                </a:solidFill>
              </a:rPr>
              <a:t>Welding Technology</a:t>
            </a:r>
          </a:p>
        </p:txBody>
      </p:sp>
      <p:sp>
        <p:nvSpPr>
          <p:cNvPr id="35" name="Text Placeholder 34">
            <a:extLst>
              <a:ext uri="{FF2B5EF4-FFF2-40B4-BE49-F238E27FC236}">
                <a16:creationId xmlns:a16="http://schemas.microsoft.com/office/drawing/2014/main" xmlns="" id="{3F200E92-5A1F-40B7-AE02-46929BC459EA}"/>
              </a:ext>
            </a:extLst>
          </p:cNvPr>
          <p:cNvSpPr>
            <a:spLocks noGrp="1"/>
          </p:cNvSpPr>
          <p:nvPr>
            <p:ph type="body" idx="1"/>
          </p:nvPr>
        </p:nvSpPr>
        <p:spPr>
          <a:xfrm>
            <a:off x="716692" y="6146146"/>
            <a:ext cx="10898658" cy="459879"/>
          </a:xfrm>
        </p:spPr>
        <p:txBody>
          <a:bodyPr/>
          <a:lstStyle/>
          <a:p>
            <a:pPr algn="ctr"/>
            <a:r>
              <a:rPr lang="en-US" dirty="0">
                <a:solidFill>
                  <a:schemeClr val="tx1"/>
                </a:solidFill>
              </a:rPr>
              <a:t>CTE Pathways feed into Associate Degrees.  Some credits may be transferable to schools in the UNC system</a:t>
            </a:r>
            <a:endParaRPr lang="en-GB" dirty="0">
              <a:solidFill>
                <a:schemeClr val="tx1"/>
              </a:solidFill>
            </a:endParaRPr>
          </a:p>
        </p:txBody>
      </p:sp>
    </p:spTree>
    <p:extLst>
      <p:ext uri="{BB962C8B-B14F-4D97-AF65-F5344CB8AC3E}">
        <p14:creationId xmlns:p14="http://schemas.microsoft.com/office/powerpoint/2010/main" val="300884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9758" y="300250"/>
            <a:ext cx="6569705" cy="6243851"/>
          </a:xfrm>
          <a:prstGeom prst="rect">
            <a:avLst/>
          </a:prstGeom>
        </p:spPr>
      </p:pic>
      <p:sp>
        <p:nvSpPr>
          <p:cNvPr id="3" name="TextBox 2"/>
          <p:cNvSpPr txBox="1"/>
          <p:nvPr/>
        </p:nvSpPr>
        <p:spPr>
          <a:xfrm rot="16200000">
            <a:off x="8855125" y="2969230"/>
            <a:ext cx="5486400" cy="584775"/>
          </a:xfrm>
          <a:prstGeom prst="rect">
            <a:avLst/>
          </a:prstGeom>
          <a:noFill/>
        </p:spPr>
        <p:txBody>
          <a:bodyPr wrap="square" rtlCol="0">
            <a:spAutoFit/>
          </a:bodyPr>
          <a:lstStyle/>
          <a:p>
            <a:r>
              <a:rPr lang="en-US" sz="3200" b="1" dirty="0">
                <a:solidFill>
                  <a:schemeClr val="bg1"/>
                </a:solidFill>
              </a:rPr>
              <a:t>CTE Pathway Example</a:t>
            </a:r>
          </a:p>
        </p:txBody>
      </p:sp>
    </p:spTree>
    <p:extLst>
      <p:ext uri="{BB962C8B-B14F-4D97-AF65-F5344CB8AC3E}">
        <p14:creationId xmlns:p14="http://schemas.microsoft.com/office/powerpoint/2010/main" val="391440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475986" y="227973"/>
            <a:ext cx="11206498" cy="1488860"/>
          </a:xfrm>
        </p:spPr>
        <p:txBody>
          <a:bodyPr>
            <a:normAutofit/>
          </a:bodyPr>
          <a:lstStyle/>
          <a:p>
            <a:pPr algn="ctr"/>
            <a:r>
              <a:rPr lang="en-US" dirty="0"/>
              <a:t>Pathways vs Associate Degrees</a:t>
            </a:r>
            <a:br>
              <a:rPr lang="en-US" dirty="0"/>
            </a:br>
            <a:r>
              <a:rPr lang="en-US" sz="3100" dirty="0"/>
              <a:t>They are not the same </a:t>
            </a:r>
            <a:r>
              <a:rPr lang="en-US" sz="3100" dirty="0" smtClean="0"/>
              <a:t>thing</a:t>
            </a:r>
            <a:br>
              <a:rPr lang="en-US" sz="3100" dirty="0" smtClean="0"/>
            </a:br>
            <a:r>
              <a:rPr lang="en-US" sz="2200" dirty="0" smtClean="0"/>
              <a:t>Once student complete a pathway they can move into the full degree</a:t>
            </a:r>
            <a:endParaRPr lang="en-GB" sz="2200" dirty="0"/>
          </a:p>
        </p:txBody>
      </p:sp>
      <p:graphicFrame>
        <p:nvGraphicFramePr>
          <p:cNvPr id="2" name="Table 1">
            <a:extLst>
              <a:ext uri="{FF2B5EF4-FFF2-40B4-BE49-F238E27FC236}">
                <a16:creationId xmlns:a16="http://schemas.microsoft.com/office/drawing/2014/main" xmlns="" id="{5018DA92-5FF3-4104-A4AD-2CBC58FC3B96}"/>
              </a:ext>
            </a:extLst>
          </p:cNvPr>
          <p:cNvGraphicFramePr>
            <a:graphicFrameLocks noGrp="1"/>
          </p:cNvGraphicFramePr>
          <p:nvPr>
            <p:extLst>
              <p:ext uri="{D42A27DB-BD31-4B8C-83A1-F6EECF244321}">
                <p14:modId xmlns:p14="http://schemas.microsoft.com/office/powerpoint/2010/main" val="1906181145"/>
              </p:ext>
            </p:extLst>
          </p:nvPr>
        </p:nvGraphicFramePr>
        <p:xfrm>
          <a:off x="789884" y="1944458"/>
          <a:ext cx="4674238" cy="4307053"/>
        </p:xfrm>
        <a:graphic>
          <a:graphicData uri="http://schemas.openxmlformats.org/drawingml/2006/table">
            <a:tbl>
              <a:tblPr firstRow="1" bandRow="1">
                <a:tableStyleId>{E8B1032C-EA38-4F05-BA0D-38AFFFC7BED3}</a:tableStyleId>
              </a:tblPr>
              <a:tblGrid>
                <a:gridCol w="2345202">
                  <a:extLst>
                    <a:ext uri="{9D8B030D-6E8A-4147-A177-3AD203B41FA5}">
                      <a16:colId xmlns:a16="http://schemas.microsoft.com/office/drawing/2014/main" xmlns="" val="2752061506"/>
                    </a:ext>
                  </a:extLst>
                </a:gridCol>
                <a:gridCol w="2329036">
                  <a:extLst>
                    <a:ext uri="{9D8B030D-6E8A-4147-A177-3AD203B41FA5}">
                      <a16:colId xmlns:a16="http://schemas.microsoft.com/office/drawing/2014/main" xmlns="" val="3057165699"/>
                    </a:ext>
                  </a:extLst>
                </a:gridCol>
              </a:tblGrid>
              <a:tr h="510568">
                <a:tc>
                  <a:txBody>
                    <a:bodyPr/>
                    <a:lstStyle/>
                    <a:p>
                      <a:pPr algn="ctr"/>
                      <a:r>
                        <a:rPr lang="en-US" sz="1400" dirty="0">
                          <a:solidFill>
                            <a:schemeClr val="bg1"/>
                          </a:solidFill>
                          <a:latin typeface="+mj-lt"/>
                        </a:rPr>
                        <a:t>Transfer</a:t>
                      </a:r>
                      <a:r>
                        <a:rPr lang="en-US" sz="1400" baseline="0" dirty="0">
                          <a:solidFill>
                            <a:schemeClr val="bg1"/>
                          </a:solidFill>
                          <a:latin typeface="+mj-lt"/>
                        </a:rPr>
                        <a:t> Pathway</a:t>
                      </a:r>
                      <a:endParaRPr lang="en-GB" sz="1400" b="1" dirty="0">
                        <a:solidFill>
                          <a:schemeClr val="bg1"/>
                        </a:solidFill>
                        <a:latin typeface="+mj-lt"/>
                      </a:endParaRPr>
                    </a:p>
                  </a:txBody>
                  <a:tcPr anchor="ctr">
                    <a:solidFill>
                      <a:schemeClr val="accent2"/>
                    </a:solidFill>
                  </a:tcPr>
                </a:tc>
                <a:tc>
                  <a:txBody>
                    <a:bodyPr/>
                    <a:lstStyle/>
                    <a:p>
                      <a:pPr algn="ctr"/>
                      <a:r>
                        <a:rPr kumimoji="0" lang="en-US" sz="1400" u="none" strike="noStrike" kern="1200" cap="none" spc="0" normalizeH="0" baseline="0" noProof="0" dirty="0">
                          <a:ln>
                            <a:noFill/>
                          </a:ln>
                          <a:solidFill>
                            <a:schemeClr val="bg1"/>
                          </a:solidFill>
                          <a:effectLst/>
                          <a:uLnTx/>
                          <a:uFillTx/>
                          <a:latin typeface="+mj-lt"/>
                        </a:rPr>
                        <a:t>Associate Transfer Degree</a:t>
                      </a:r>
                      <a:endParaRPr lang="en-GB" sz="1400" dirty="0">
                        <a:solidFill>
                          <a:schemeClr val="bg1"/>
                        </a:solidFill>
                        <a:latin typeface="+mj-lt"/>
                      </a:endParaRPr>
                    </a:p>
                  </a:txBody>
                  <a:tcPr anchor="ctr">
                    <a:solidFill>
                      <a:schemeClr val="accent2"/>
                    </a:solidFill>
                  </a:tcPr>
                </a:tc>
                <a:extLst>
                  <a:ext uri="{0D108BD9-81ED-4DB2-BD59-A6C34878D82A}">
                    <a16:rowId xmlns:a16="http://schemas.microsoft.com/office/drawing/2014/main" xmlns="" val="3826578168"/>
                  </a:ext>
                </a:extLst>
              </a:tr>
              <a:tr h="1685773">
                <a:tc>
                  <a:txBody>
                    <a:bodyPr/>
                    <a:lstStyle/>
                    <a:p>
                      <a:pPr algn="l"/>
                      <a:r>
                        <a:rPr lang="en-US" sz="1600" dirty="0"/>
                        <a:t>Includes a selection</a:t>
                      </a:r>
                      <a:r>
                        <a:rPr lang="en-US" sz="1600" baseline="0" dirty="0"/>
                        <a:t> of classes from the associate degree of ~ 11 classes totally 32-34 credit hours</a:t>
                      </a:r>
                      <a:endParaRPr lang="en-GB" sz="1600" dirty="0"/>
                    </a:p>
                  </a:txBody>
                  <a:tcPr/>
                </a:tc>
                <a:tc>
                  <a:txBody>
                    <a:bodyPr/>
                    <a:lstStyle/>
                    <a:p>
                      <a:pPr algn="l"/>
                      <a:r>
                        <a:rPr lang="en-US" sz="1600" dirty="0"/>
                        <a:t>Full Associate</a:t>
                      </a:r>
                      <a:r>
                        <a:rPr lang="en-US" sz="1600" baseline="0" dirty="0"/>
                        <a:t> degree consists of 20+ classes totally at least 60 credit hours</a:t>
                      </a:r>
                      <a:endParaRPr lang="en-GB" sz="1600" dirty="0"/>
                    </a:p>
                  </a:txBody>
                  <a:tcPr/>
                </a:tc>
                <a:extLst>
                  <a:ext uri="{0D108BD9-81ED-4DB2-BD59-A6C34878D82A}">
                    <a16:rowId xmlns:a16="http://schemas.microsoft.com/office/drawing/2014/main" xmlns="" val="3176539862"/>
                  </a:ext>
                </a:extLst>
              </a:tr>
              <a:tr h="1141269">
                <a:tc>
                  <a:txBody>
                    <a:bodyPr/>
                    <a:lstStyle/>
                    <a:p>
                      <a:pPr algn="l"/>
                      <a:r>
                        <a:rPr lang="en-GB" sz="1400" dirty="0"/>
                        <a:t>May be completed within 2 years if students average</a:t>
                      </a:r>
                      <a:r>
                        <a:rPr lang="en-GB" sz="1400" baseline="0" dirty="0"/>
                        <a:t> about 2 classes each semester, including summer</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May</a:t>
                      </a:r>
                      <a:r>
                        <a:rPr lang="en-GB" sz="1400" baseline="0" dirty="0"/>
                        <a:t> be completed </a:t>
                      </a:r>
                      <a:r>
                        <a:rPr lang="en-GB" sz="1400" dirty="0"/>
                        <a:t>within 2 years </a:t>
                      </a:r>
                      <a:r>
                        <a:rPr lang="en-GB" sz="1400" baseline="0" dirty="0"/>
                        <a:t>if student averages about 5 classes each semester, not including summer</a:t>
                      </a:r>
                      <a:endParaRPr lang="en-GB" sz="1400" dirty="0"/>
                    </a:p>
                  </a:txBody>
                  <a:tcPr/>
                </a:tc>
                <a:extLst>
                  <a:ext uri="{0D108BD9-81ED-4DB2-BD59-A6C34878D82A}">
                    <a16:rowId xmlns:a16="http://schemas.microsoft.com/office/drawing/2014/main" xmlns="" val="1058435978"/>
                  </a:ext>
                </a:extLst>
              </a:tr>
              <a:tr h="931035">
                <a:tc>
                  <a:txBody>
                    <a:bodyPr/>
                    <a:lstStyle/>
                    <a:p>
                      <a:pPr algn="l"/>
                      <a:r>
                        <a:rPr lang="en-GB" sz="1400" dirty="0"/>
                        <a:t>Attainable goal for motivated</a:t>
                      </a:r>
                      <a:r>
                        <a:rPr lang="en-GB" sz="1400" baseline="0" dirty="0"/>
                        <a:t> high school student</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Attainable goal only if student</a:t>
                      </a:r>
                      <a:r>
                        <a:rPr lang="en-GB" sz="1400" baseline="0" dirty="0"/>
                        <a:t> has completed most of their high school graduation requirements</a:t>
                      </a:r>
                      <a:endParaRPr lang="en-GB" sz="1400" dirty="0"/>
                    </a:p>
                  </a:txBody>
                  <a:tcPr/>
                </a:tc>
                <a:extLst>
                  <a:ext uri="{0D108BD9-81ED-4DB2-BD59-A6C34878D82A}">
                    <a16:rowId xmlns:a16="http://schemas.microsoft.com/office/drawing/2014/main" xmlns="" val="14508876"/>
                  </a:ext>
                </a:extLst>
              </a:tr>
            </a:tbl>
          </a:graphicData>
        </a:graphic>
      </p:graphicFrame>
      <p:graphicFrame>
        <p:nvGraphicFramePr>
          <p:cNvPr id="5" name="Table 4">
            <a:extLst>
              <a:ext uri="{FF2B5EF4-FFF2-40B4-BE49-F238E27FC236}">
                <a16:creationId xmlns:a16="http://schemas.microsoft.com/office/drawing/2014/main" xmlns="" id="{5018DA92-5FF3-4104-A4AD-2CBC58FC3B96}"/>
              </a:ext>
            </a:extLst>
          </p:cNvPr>
          <p:cNvGraphicFramePr>
            <a:graphicFrameLocks noGrp="1"/>
          </p:cNvGraphicFramePr>
          <p:nvPr>
            <p:extLst>
              <p:ext uri="{D42A27DB-BD31-4B8C-83A1-F6EECF244321}">
                <p14:modId xmlns:p14="http://schemas.microsoft.com/office/powerpoint/2010/main" val="1029153025"/>
              </p:ext>
            </p:extLst>
          </p:nvPr>
        </p:nvGraphicFramePr>
        <p:xfrm>
          <a:off x="6117436" y="1982865"/>
          <a:ext cx="4674238" cy="4259315"/>
        </p:xfrm>
        <a:graphic>
          <a:graphicData uri="http://schemas.openxmlformats.org/drawingml/2006/table">
            <a:tbl>
              <a:tblPr firstRow="1" bandRow="1">
                <a:tableStyleId>{E8B1032C-EA38-4F05-BA0D-38AFFFC7BED3}</a:tableStyleId>
              </a:tblPr>
              <a:tblGrid>
                <a:gridCol w="2337119">
                  <a:extLst>
                    <a:ext uri="{9D8B030D-6E8A-4147-A177-3AD203B41FA5}">
                      <a16:colId xmlns:a16="http://schemas.microsoft.com/office/drawing/2014/main" xmlns="" val="2752061506"/>
                    </a:ext>
                  </a:extLst>
                </a:gridCol>
                <a:gridCol w="2337119">
                  <a:extLst>
                    <a:ext uri="{9D8B030D-6E8A-4147-A177-3AD203B41FA5}">
                      <a16:colId xmlns:a16="http://schemas.microsoft.com/office/drawing/2014/main" xmlns="" val="3057165699"/>
                    </a:ext>
                  </a:extLst>
                </a:gridCol>
              </a:tblGrid>
              <a:tr h="493910">
                <a:tc>
                  <a:txBody>
                    <a:bodyPr/>
                    <a:lstStyle/>
                    <a:p>
                      <a:pPr algn="ctr"/>
                      <a:r>
                        <a:rPr lang="en-US" sz="1400" baseline="0" dirty="0">
                          <a:solidFill>
                            <a:schemeClr val="bg1"/>
                          </a:solidFill>
                          <a:latin typeface="+mj-lt"/>
                        </a:rPr>
                        <a:t>CTE Pathway</a:t>
                      </a:r>
                      <a:endParaRPr lang="en-GB" sz="1400" b="1" dirty="0">
                        <a:solidFill>
                          <a:schemeClr val="bg1"/>
                        </a:solidFill>
                        <a:latin typeface="+mj-lt"/>
                      </a:endParaRPr>
                    </a:p>
                  </a:txBody>
                  <a:tcPr anchor="ctr">
                    <a:solidFill>
                      <a:schemeClr val="accent2"/>
                    </a:solidFill>
                  </a:tcPr>
                </a:tc>
                <a:tc>
                  <a:txBody>
                    <a:bodyPr/>
                    <a:lstStyle/>
                    <a:p>
                      <a:pPr algn="ctr"/>
                      <a:r>
                        <a:rPr kumimoji="0" lang="en-US" sz="1400" u="none" strike="noStrike" kern="1200" cap="none" spc="0" normalizeH="0" baseline="0" noProof="0" dirty="0">
                          <a:ln>
                            <a:noFill/>
                          </a:ln>
                          <a:solidFill>
                            <a:schemeClr val="bg1"/>
                          </a:solidFill>
                          <a:effectLst/>
                          <a:uLnTx/>
                          <a:uFillTx/>
                          <a:latin typeface="+mj-lt"/>
                        </a:rPr>
                        <a:t>CTE Degree</a:t>
                      </a:r>
                      <a:endParaRPr lang="en-GB" sz="1400" dirty="0">
                        <a:solidFill>
                          <a:schemeClr val="bg1"/>
                        </a:solidFill>
                        <a:latin typeface="+mj-lt"/>
                      </a:endParaRPr>
                    </a:p>
                  </a:txBody>
                  <a:tcPr anchor="ctr">
                    <a:solidFill>
                      <a:schemeClr val="accent2"/>
                    </a:solidFill>
                  </a:tcPr>
                </a:tc>
                <a:extLst>
                  <a:ext uri="{0D108BD9-81ED-4DB2-BD59-A6C34878D82A}">
                    <a16:rowId xmlns:a16="http://schemas.microsoft.com/office/drawing/2014/main" xmlns="" val="3826578168"/>
                  </a:ext>
                </a:extLst>
              </a:tr>
              <a:tr h="1718156">
                <a:tc>
                  <a:txBody>
                    <a:bodyPr/>
                    <a:lstStyle/>
                    <a:p>
                      <a:pPr algn="l"/>
                      <a:r>
                        <a:rPr lang="en-US" sz="1600" dirty="0"/>
                        <a:t>Includes a selection</a:t>
                      </a:r>
                      <a:r>
                        <a:rPr lang="en-US" sz="1600" baseline="0" dirty="0"/>
                        <a:t> of classes from a CTE degree or 4-16 classes totally 15-44 credit     hours</a:t>
                      </a:r>
                      <a:endParaRPr lang="en-GB" sz="1600" dirty="0"/>
                    </a:p>
                  </a:txBody>
                  <a:tcPr/>
                </a:tc>
                <a:tc>
                  <a:txBody>
                    <a:bodyPr/>
                    <a:lstStyle/>
                    <a:p>
                      <a:pPr algn="l"/>
                      <a:r>
                        <a:rPr lang="en-US" sz="1600" dirty="0"/>
                        <a:t>Full Associate</a:t>
                      </a:r>
                      <a:r>
                        <a:rPr lang="en-US" sz="1600" baseline="0" dirty="0"/>
                        <a:t> degree consists of 20+ classes totally at 60 to 74 credit hours</a:t>
                      </a:r>
                      <a:endParaRPr lang="en-GB" sz="1600" dirty="0"/>
                    </a:p>
                  </a:txBody>
                  <a:tcPr/>
                </a:tc>
                <a:extLst>
                  <a:ext uri="{0D108BD9-81ED-4DB2-BD59-A6C34878D82A}">
                    <a16:rowId xmlns:a16="http://schemas.microsoft.com/office/drawing/2014/main" xmlns="" val="3176539862"/>
                  </a:ext>
                </a:extLst>
              </a:tr>
              <a:tr h="1135024">
                <a:tc>
                  <a:txBody>
                    <a:bodyPr/>
                    <a:lstStyle/>
                    <a:p>
                      <a:pPr algn="l"/>
                      <a:r>
                        <a:rPr lang="en-GB" sz="1400" dirty="0"/>
                        <a:t>May be completed within 2 years, but required</a:t>
                      </a:r>
                      <a:r>
                        <a:rPr lang="en-GB" sz="1400" baseline="0" dirty="0"/>
                        <a:t> classes each semester varies by program</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possibility of completion by high school graduation varies by department </a:t>
                      </a:r>
                    </a:p>
                  </a:txBody>
                  <a:tcPr/>
                </a:tc>
                <a:extLst>
                  <a:ext uri="{0D108BD9-81ED-4DB2-BD59-A6C34878D82A}">
                    <a16:rowId xmlns:a16="http://schemas.microsoft.com/office/drawing/2014/main" xmlns="" val="1058435978"/>
                  </a:ext>
                </a:extLst>
              </a:tr>
              <a:tr h="889009">
                <a:tc>
                  <a:txBody>
                    <a:bodyPr/>
                    <a:lstStyle/>
                    <a:p>
                      <a:pPr algn="l"/>
                      <a:r>
                        <a:rPr lang="en-GB" sz="1400" dirty="0"/>
                        <a:t>Attainable goal for motivated</a:t>
                      </a:r>
                      <a:r>
                        <a:rPr lang="en-GB" sz="1400" baseline="0" dirty="0"/>
                        <a:t> high school student</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xmlns="" val="14508876"/>
                  </a:ext>
                </a:extLst>
              </a:tr>
            </a:tbl>
          </a:graphicData>
        </a:graphic>
      </p:graphicFrame>
    </p:spTree>
    <p:extLst>
      <p:ext uri="{BB962C8B-B14F-4D97-AF65-F5344CB8AC3E}">
        <p14:creationId xmlns:p14="http://schemas.microsoft.com/office/powerpoint/2010/main" val="18894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30" r="30"/>
          <a:stretch>
            <a:fillRect/>
          </a:stretch>
        </p:blipFill>
        <p:spPr/>
      </p:pic>
      <p:sp>
        <p:nvSpPr>
          <p:cNvPr id="24" name="Text Placeholder 23">
            <a:extLst>
              <a:ext uri="{FF2B5EF4-FFF2-40B4-BE49-F238E27FC236}">
                <a16:creationId xmlns:a16="http://schemas.microsoft.com/office/drawing/2014/main" xmlns="" id="{C3930A4E-1302-4AC9-86A3-C4E8AF186ED8}"/>
              </a:ext>
            </a:extLst>
          </p:cNvPr>
          <p:cNvSpPr>
            <a:spLocks noGrp="1"/>
          </p:cNvSpPr>
          <p:nvPr>
            <p:ph type="body" sz="quarter" idx="12"/>
          </p:nvPr>
        </p:nvSpPr>
        <p:spPr/>
        <p:txBody>
          <a:bodyPr/>
          <a:lstStyle/>
          <a:p>
            <a:r>
              <a:rPr lang="en-GB" dirty="0"/>
              <a:t>Lorem ipsum dolor sit amet, consectetuer adipiscing elit. Maecenas porttitor congue massa. Fusce posuere, magna sed pulvinar ultricies, purus lectus malesuada libero, sit amet commodo magna eros quis urna.</a:t>
            </a:r>
          </a:p>
          <a:p>
            <a:r>
              <a:rPr lang="en-GB" dirty="0"/>
              <a:t>Nunc viverra imperdiet enim. Fusce est. Vivamus a tellus.</a:t>
            </a:r>
          </a:p>
          <a:p>
            <a:r>
              <a:rPr lang="en-GB" dirty="0"/>
              <a:t>Pellentesque habitant morbi tristique senectus et netus et malesuada fames ac turpis egestas. Proin pharetra nonummy pede. Mauris et orci.</a:t>
            </a:r>
          </a:p>
          <a:p>
            <a:endParaRPr lang="en-GB" dirty="0"/>
          </a:p>
        </p:txBody>
      </p:sp>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2595846" y="0"/>
            <a:ext cx="5848907"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xmlns=""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575984" y="530072"/>
            <a:ext cx="6891564" cy="830997"/>
          </a:xfrm>
        </p:spPr>
        <p:txBody>
          <a:bodyPr/>
          <a:lstStyle/>
          <a:p>
            <a:pPr algn="ctr"/>
            <a:r>
              <a:rPr lang="en-US" sz="2800" b="1" dirty="0"/>
              <a:t>College Transfer Pathway ELIGIBILITY </a:t>
            </a:r>
            <a:br>
              <a:rPr lang="en-US" sz="2800" b="1" dirty="0"/>
            </a:br>
            <a:r>
              <a:rPr lang="en-US" sz="2800" b="1" dirty="0"/>
              <a:t>for Juniors and Seniors</a:t>
            </a:r>
            <a:endParaRPr lang="en-GB" sz="2800" b="1" dirty="0"/>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647699" y="1601322"/>
            <a:ext cx="6188426" cy="4485157"/>
          </a:xfrm>
        </p:spPr>
        <p:txBody>
          <a:bodyPr/>
          <a:lstStyle/>
          <a:p>
            <a:pPr algn="ctr"/>
            <a:r>
              <a:rPr lang="en-GB" sz="2000" dirty="0"/>
              <a:t>Student must be a NC resident or attend a NC high school </a:t>
            </a:r>
          </a:p>
          <a:p>
            <a:pPr algn="ctr"/>
            <a:r>
              <a:rPr lang="en-GB" sz="2000" b="1" dirty="0"/>
              <a:t>AND</a:t>
            </a:r>
          </a:p>
          <a:p>
            <a:pPr algn="ctr"/>
            <a:r>
              <a:rPr lang="en-GB" sz="2000" dirty="0"/>
              <a:t>Student must be a high school junior or senior </a:t>
            </a:r>
          </a:p>
          <a:p>
            <a:pPr algn="ctr"/>
            <a:r>
              <a:rPr lang="en-GB" sz="2000" b="1" dirty="0"/>
              <a:t>AND</a:t>
            </a:r>
            <a:endParaRPr lang="en-GB" sz="2000" dirty="0"/>
          </a:p>
          <a:p>
            <a:pPr algn="ctr"/>
            <a:r>
              <a:rPr lang="en-GB" sz="2000" dirty="0"/>
              <a:t>Student must have an </a:t>
            </a:r>
            <a:r>
              <a:rPr lang="en-GB" sz="2000" dirty="0" smtClean="0"/>
              <a:t>unweighted cumulative </a:t>
            </a:r>
            <a:r>
              <a:rPr lang="en-GB" sz="2000" dirty="0"/>
              <a:t>GPA of 2.8 or higher</a:t>
            </a:r>
          </a:p>
          <a:p>
            <a:pPr algn="ctr"/>
            <a:r>
              <a:rPr lang="en-GB" sz="1600" dirty="0" smtClean="0"/>
              <a:t>At MCHS </a:t>
            </a:r>
            <a:endParaRPr lang="en-GB" sz="1600" dirty="0"/>
          </a:p>
        </p:txBody>
      </p:sp>
    </p:spTree>
    <p:extLst>
      <p:ext uri="{BB962C8B-B14F-4D97-AF65-F5344CB8AC3E}">
        <p14:creationId xmlns:p14="http://schemas.microsoft.com/office/powerpoint/2010/main" val="32071250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49A191-EC8C-4AA6-9C64-D32B5F047436}">
  <ds:schemaRefs>
    <ds:schemaRef ds:uri="http://schemas.microsoft.com/sharepoint/v3"/>
    <ds:schemaRef ds:uri="http://schemas.microsoft.com/office/2006/metadata/properties"/>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fb0879af-3eba-417a-a55a-ffe6dcd6ca77"/>
    <ds:schemaRef ds:uri="6dc4bcd6-49db-4c07-9060-8acfc67cef9f"/>
    <ds:schemaRef ds:uri="http://purl.org/dc/dcmitype/"/>
  </ds:schemaRefs>
</ds:datastoreItem>
</file>

<file path=customXml/itemProps2.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3.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{246DC65B-F597-8941-8C18-3C6FB1232B19}tf10001067</Template>
  <TotalTime>0</TotalTime>
  <Words>1499</Words>
  <Application>Microsoft Office PowerPoint</Application>
  <PresentationFormat>Widescreen</PresentationFormat>
  <Paragraphs>202</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Century Schoolbook</vt:lpstr>
      <vt:lpstr>Corbel</vt:lpstr>
      <vt:lpstr>Garamond</vt:lpstr>
      <vt:lpstr>Times New Roman</vt:lpstr>
      <vt:lpstr>Savon</vt:lpstr>
      <vt:lpstr>Career and College Promise Dual Enrollment at Central Piedmont</vt:lpstr>
      <vt:lpstr>Career and College Promise (CCP) is a dual enrollment program that gives North Carolina high school juniors and seniors the opportunity to get a "jump start" on college and earn college credit toward a two-year or four-year degree while still in high school. </vt:lpstr>
      <vt:lpstr>COLLEGE TRANSFER PATHWAYS  General educational requirements for a two-year or four-year college degree  Transferable credits to any UNC Institution   </vt:lpstr>
      <vt:lpstr>College Transfer Pathways </vt:lpstr>
      <vt:lpstr>PowerPoint Presentation</vt:lpstr>
      <vt:lpstr>Advertising and Graphic Design Architectural Technology Automotive Technology Biomedical Equipment Technology Business Administration Civil Engineering Technology Computer Integrated Machining  Construction Management Technology Cosmetology  Criminal Justice Culinary Arts Diesel and Heavy Equipment Technology Early Childhood Fire Protection Geomatics Technology Graphic Arts and Technology Health Science Horticulture Technology Human Services Technology Information Technology  Interior Design  Interpreter Education (American Sign Language) Mechatronics Engineering Technology Mechanical Engineering Technology  Non-Destructive Examination Nurse Aide Certificate Office Administration Simulation and Game Development  Sustainability Technologies  Turfgrass Management Technology Welding Technology</vt:lpstr>
      <vt:lpstr>PowerPoint Presentation</vt:lpstr>
      <vt:lpstr>Pathways vs Associate Degrees They are not the same thing Once student complete a pathway they can move into the full degree</vt:lpstr>
      <vt:lpstr>College Transfer Pathway ELIGIBILITY  for Juniors and Seniors</vt:lpstr>
      <vt:lpstr>CTE Pathway Eligibility  for Juniors and Seniors</vt:lpstr>
      <vt:lpstr>Advertising and Graphic Design - Intro to Graphic Design  Advertising and Graphic Design - Intro to Graphic Design for Web Air conditioning, heating, and refrigeration technology - refrigeration technology specialization certificate Architectural Technology - Computer Aided Drafting and Design Architectural Technology - Residential Architecture  Architectural Technology - Specialization in Accelerated CAD/BI Architectural Technology - Specialization in Automotive Technology - Brakes and Alignment Automotive Technology - Transportation Service and Repair Automotive Technology - Welding and Alternative Fuels Biomedical Equipment Technology Business Administration - Business Operations Business Administration – Logistics Business Administration – Marketing Business Administration – Project Management Computer Integrated Machining-Certificate Construction Management - Entry Level Construction Construction Management - Green Building Construction Management - Fast Track Carpentry Construction Management: Supervision Criminal Justice - Basics of Criminal Justice  Early Childhood - Beginnings in Early Childhood Electrical Systems Technology – Electrician Assistant Level I.  Fire Protection - Basics of Fire Protection Geomatics Technology Graphic Arts and Technology -  Specialization in Graphic Production Health Science - Fundamentals of Medical Assisting Certificate Health Science - Fundamentals of Pharmacy Technology Certificate Horticulture Technology - Introduction to Landscape Maintenance Horticulture - Introduction to Horticulture Horticulture Tech - Urban Agriculture Human Services Technology Interior Design - Intro to Interior Design Interpreter Education - Basic American Sign Language Mechanical Engineering Technology- Specialization in Mechanical Engineering Mechatronics Engineering Technology Non-Destructive Examination - Surface Examination Office Administration - Receptionist Skills Office Administration - Office Administration Specialist Pharmacy Tech - Fundamentals Pharmacy Technology Certificate Simulation and Game Development - SGD Certificate Sustainability Technologies: Renewable Energy Turfgrass Management Technology Welding Technology - Advanced Welding Automation Welding Technology - Structural Steel</vt:lpstr>
      <vt:lpstr>What questions do you have so far?</vt:lpstr>
      <vt:lpstr>What costs are covered for students admitted to  CCP-Dual Enrollment?</vt:lpstr>
      <vt:lpstr>PowerPoint Presentation</vt:lpstr>
      <vt:lpstr>What costs must the student pay?</vt:lpstr>
      <vt:lpstr>      Enrollment Process</vt:lpstr>
      <vt:lpstr>The State requires students be submitted each semester by their school   CMS students MUST contact their CDC to continue each semester and submit their transcripts through CFNC each semester as well.   .  CDC MCHS Rebecca White Rebecca.White@cms.k12.nc.us    </vt:lpstr>
      <vt:lpstr>GET STARTED NOW</vt:lpstr>
      <vt:lpstr>What questions do you have so far?</vt:lpstr>
      <vt:lpstr>LOREM IPSUM DOLOR SIT AMET, CONSECTETUER ADIPISCING ELIT. </vt:lpstr>
      <vt:lpstr>Transcripts</vt:lpstr>
      <vt:lpstr>FERPA Family Educational Rights and Privacy Act</vt:lpstr>
      <vt:lpstr>CCP Checkpoint  MANDATORY Orientation and Advising   CCP Checkpoint is a combination orientation and first semester advising. It is MANDATORY for new CCP students. You will not be able to register for classes until this is completed.  Please note that these results must be manually verified and entered and may not be entered until the next business day.   We offer hosted sessions via WebEx and you can register for those on our website.  As always, there is also the option to complete using the links to the presentation and quiz posted on our website.   Hosted WebEx Dates can be found on our website.  Next date is Oct. 6th.  </vt:lpstr>
      <vt:lpstr>  CCP Virtual Drop in Q and A Session  We host Virtual Drop in sessions during peak time – leading up to and during registration and at the start of the semester.  These sessions are good for general questions.   No Appointment necessary.  The link will is posted on our website.     </vt:lpstr>
      <vt:lpstr>Any Final Questions?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2019-02-28T16:31:07Z</dcterms:created>
  <dcterms:modified xsi:type="dcterms:W3CDTF">2021-09-28T15:19:34Z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