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62" r:id="rId3"/>
    <p:sldId id="265" r:id="rId4"/>
    <p:sldId id="319" r:id="rId5"/>
    <p:sldId id="330" r:id="rId6"/>
    <p:sldId id="266" r:id="rId7"/>
    <p:sldId id="320" r:id="rId8"/>
    <p:sldId id="309" r:id="rId9"/>
    <p:sldId id="306" r:id="rId10"/>
    <p:sldId id="308" r:id="rId11"/>
    <p:sldId id="307" r:id="rId12"/>
    <p:sldId id="274" r:id="rId13"/>
    <p:sldId id="328" r:id="rId14"/>
    <p:sldId id="276" r:id="rId15"/>
    <p:sldId id="277" r:id="rId16"/>
    <p:sldId id="280" r:id="rId17"/>
    <p:sldId id="326" r:id="rId18"/>
    <p:sldId id="282" r:id="rId19"/>
    <p:sldId id="331" r:id="rId20"/>
    <p:sldId id="283" r:id="rId21"/>
    <p:sldId id="284" r:id="rId22"/>
    <p:sldId id="321" r:id="rId23"/>
    <p:sldId id="285" r:id="rId24"/>
    <p:sldId id="289" r:id="rId25"/>
    <p:sldId id="290" r:id="rId26"/>
    <p:sldId id="291" r:id="rId27"/>
    <p:sldId id="294" r:id="rId28"/>
    <p:sldId id="324" r:id="rId29"/>
    <p:sldId id="329" r:id="rId30"/>
    <p:sldId id="323" r:id="rId31"/>
    <p:sldId id="298" r:id="rId32"/>
    <p:sldId id="325" r:id="rId33"/>
    <p:sldId id="300" r:id="rId3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4718" autoAdjust="0"/>
  </p:normalViewPr>
  <p:slideViewPr>
    <p:cSldViewPr>
      <p:cViewPr>
        <p:scale>
          <a:sx n="66" d="100"/>
          <a:sy n="66" d="100"/>
        </p:scale>
        <p:origin x="-1146" y="-82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61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A9A33554-3128-4C5B-A3DB-3813C9D555BF}" type="datetimeFigureOut">
              <a:rPr lang="en-US" smtClean="0"/>
              <a:pPr/>
              <a:t>1/29/2015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26714CC3-51C9-45F0-A2E1-66FBDC2DFB44}" type="slidenum">
              <a:rPr lang="en-US" smtClean="0"/>
              <a:pPr/>
              <a:t>‹#›</a:t>
            </a:fld>
            <a:endParaRPr lang="en-US" dirty="0"/>
          </a:p>
        </p:txBody>
      </p:sp>
    </p:spTree>
    <p:extLst>
      <p:ext uri="{BB962C8B-B14F-4D97-AF65-F5344CB8AC3E}">
        <p14:creationId xmlns:p14="http://schemas.microsoft.com/office/powerpoint/2010/main" val="1063460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0E18E6-CFFD-4D2D-9C94-FAE16543B718}" type="slidenum">
              <a:rPr lang="en-US" smtClean="0"/>
              <a:pPr/>
              <a:t>14</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48611D-89F8-472D-BB61-406A174B5BD3}" type="slidenum">
              <a:rPr lang="en-US" smtClean="0"/>
              <a:pPr/>
              <a:t>26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8FEF3-1E33-4217-A1A0-46F0E20BF43B}" type="datetimeFigureOut">
              <a:rPr lang="en-US" smtClean="0"/>
              <a:pPr/>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93D8C1-BAC6-426F-97D9-96F6BD4C89B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8FEF3-1E33-4217-A1A0-46F0E20BF43B}" type="datetimeFigureOut">
              <a:rPr lang="en-US" smtClean="0"/>
              <a:pPr/>
              <a:t>1/29/2015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3D8C1-BAC6-426F-97D9-96F6BD4C89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fnc.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fs.ncaa.org/Docs/eligibility_center/Quick_Reference_Sheet.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mchsstudentservices.weebly.com/scholarship-info.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www.bls.gov/ooh" TargetMode="External"/><Relationship Id="rId3" Type="http://schemas.openxmlformats.org/officeDocument/2006/relationships/hyperlink" Target="http://www.collegeboard.com/" TargetMode="External"/><Relationship Id="rId7" Type="http://schemas.openxmlformats.org/officeDocument/2006/relationships/hyperlink" Target="http://www.college.gov/" TargetMode="External"/><Relationship Id="rId2" Type="http://schemas.openxmlformats.org/officeDocument/2006/relationships/hyperlink" Target="http://www.commonapp.org/" TargetMode="External"/><Relationship Id="rId1" Type="http://schemas.openxmlformats.org/officeDocument/2006/relationships/slideLayout" Target="../slideLayouts/slideLayout2.xml"/><Relationship Id="rId6" Type="http://schemas.openxmlformats.org/officeDocument/2006/relationships/hyperlink" Target="http://www.collegeview.com/" TargetMode="External"/><Relationship Id="rId5" Type="http://schemas.openxmlformats.org/officeDocument/2006/relationships/hyperlink" Target="http://www.fafsa.ed.gov/" TargetMode="External"/><Relationship Id="rId10" Type="http://schemas.openxmlformats.org/officeDocument/2006/relationships/hyperlink" Target="http://www.fastweb/" TargetMode="External"/><Relationship Id="rId4" Type="http://schemas.openxmlformats.org/officeDocument/2006/relationships/hyperlink" Target="http://www.actstudent.org/" TargetMode="External"/><Relationship Id="rId9" Type="http://schemas.openxmlformats.org/officeDocument/2006/relationships/hyperlink" Target="http://www.mymajors.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mchsstudentservices.weebly.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mailto:rebecca.white@cms.k12.nc.us" TargetMode="External"/><Relationship Id="rId13" Type="http://schemas.openxmlformats.org/officeDocument/2006/relationships/hyperlink" Target="mailto:darlene.smith@cms.k12.nc.us" TargetMode="External"/><Relationship Id="rId3" Type="http://schemas.openxmlformats.org/officeDocument/2006/relationships/hyperlink" Target="mailto:charlene1.jones@cms.k12.nc.us" TargetMode="External"/><Relationship Id="rId7" Type="http://schemas.openxmlformats.org/officeDocument/2006/relationships/hyperlink" Target="mailto:lorraine.stewart-ayers@cms.k12.nc.us" TargetMode="External"/><Relationship Id="rId12" Type="http://schemas.openxmlformats.org/officeDocument/2006/relationships/hyperlink" Target="mailto:leahr.wade@cms.k12.nc.us" TargetMode="External"/><Relationship Id="rId2" Type="http://schemas.openxmlformats.org/officeDocument/2006/relationships/hyperlink" Target="mailto:laronda1.brown@cms.k12.nc.us" TargetMode="External"/><Relationship Id="rId1" Type="http://schemas.openxmlformats.org/officeDocument/2006/relationships/slideLayout" Target="../slideLayouts/slideLayout2.xml"/><Relationship Id="rId6" Type="http://schemas.openxmlformats.org/officeDocument/2006/relationships/hyperlink" Target="mailto:kristinn.helms@cms.k12.nc.us" TargetMode="External"/><Relationship Id="rId11" Type="http://schemas.openxmlformats.org/officeDocument/2006/relationships/hyperlink" Target="mailto:sandra.hajda@cms.k12.nc.us" TargetMode="External"/><Relationship Id="rId5" Type="http://schemas.openxmlformats.org/officeDocument/2006/relationships/hyperlink" Target="mailto:cassiel.walker@cms.k12.nc.us" TargetMode="External"/><Relationship Id="rId10" Type="http://schemas.openxmlformats.org/officeDocument/2006/relationships/hyperlink" Target="mailto:cassandra.hunsucker@cms.k12.nc.us" TargetMode="External"/><Relationship Id="rId4" Type="http://schemas.openxmlformats.org/officeDocument/2006/relationships/hyperlink" Target="mailto:pattim.stodghill@cms.k12.nc.us" TargetMode="External"/><Relationship Id="rId9" Type="http://schemas.openxmlformats.org/officeDocument/2006/relationships/hyperlink" Target="mailto:katherinet.palmieri@cms.k12.nc.u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371600" y="457200"/>
            <a:ext cx="6477000" cy="1446550"/>
          </a:xfrm>
          <a:prstGeom prst="rect">
            <a:avLst/>
          </a:prstGeom>
        </p:spPr>
        <p:txBody>
          <a:bodyPr wrap="square">
            <a:spAutoFit/>
          </a:bodyPr>
          <a:lstStyle/>
          <a:p>
            <a:pPr algn="ctr"/>
            <a:r>
              <a:rPr lang="en-US" sz="2800" b="1" dirty="0" smtClean="0">
                <a:solidFill>
                  <a:schemeClr val="tx2">
                    <a:lumMod val="75000"/>
                  </a:schemeClr>
                </a:solidFill>
              </a:rPr>
              <a:t>MALLARD CREEK HIGH SCHOOL</a:t>
            </a:r>
            <a:r>
              <a:rPr lang="en-US" sz="2800" dirty="0" smtClean="0"/>
              <a:t/>
            </a:r>
            <a:br>
              <a:rPr lang="en-US" sz="2800" dirty="0" smtClean="0"/>
            </a:br>
            <a:r>
              <a:rPr lang="en-US" sz="3200" b="1" dirty="0" smtClean="0">
                <a:solidFill>
                  <a:srgbClr val="CC0000"/>
                </a:solidFill>
              </a:rPr>
              <a:t>JUNIOR PARENT NIGHT</a:t>
            </a:r>
            <a:r>
              <a:rPr lang="en-US" sz="2800" dirty="0" smtClean="0"/>
              <a:t/>
            </a:r>
            <a:br>
              <a:rPr lang="en-US" sz="2800" dirty="0" smtClean="0"/>
            </a:br>
            <a:r>
              <a:rPr lang="en-US" sz="2800" dirty="0" smtClean="0"/>
              <a:t>Thursday, January 29, 2015</a:t>
            </a:r>
            <a:endParaRPr lang="en-US" sz="2800" dirty="0"/>
          </a:p>
        </p:txBody>
      </p:sp>
      <p:sp>
        <p:nvSpPr>
          <p:cNvPr id="12" name="TextBox 5"/>
          <p:cNvSpPr txBox="1">
            <a:spLocks noChangeArrowheads="1"/>
          </p:cNvSpPr>
          <p:nvPr/>
        </p:nvSpPr>
        <p:spPr bwMode="auto">
          <a:xfrm>
            <a:off x="685800" y="2057400"/>
            <a:ext cx="7696200" cy="1015663"/>
          </a:xfrm>
          <a:prstGeom prst="rect">
            <a:avLst/>
          </a:prstGeom>
          <a:solidFill>
            <a:srgbClr val="CC0000"/>
          </a:solidFill>
          <a:ln w="9525">
            <a:noFill/>
            <a:miter lim="800000"/>
            <a:headEnd/>
            <a:tailEnd/>
          </a:ln>
        </p:spPr>
        <p:txBody>
          <a:bodyPr wrap="square">
            <a:spAutoFit/>
          </a:bodyPr>
          <a:lstStyle/>
          <a:p>
            <a:pPr algn="ctr"/>
            <a:r>
              <a:rPr lang="en-US" sz="6000" b="1" dirty="0">
                <a:solidFill>
                  <a:srgbClr val="002060"/>
                </a:solidFill>
                <a:latin typeface="Britannic Bold" pitchFamily="34" charset="0"/>
              </a:rPr>
              <a:t>CLASS of </a:t>
            </a:r>
            <a:r>
              <a:rPr lang="en-US" sz="6000" b="1" dirty="0" smtClean="0">
                <a:solidFill>
                  <a:srgbClr val="002060"/>
                </a:solidFill>
                <a:latin typeface="Britannic Bold" pitchFamily="34" charset="0"/>
              </a:rPr>
              <a:t>2015</a:t>
            </a:r>
            <a:endParaRPr lang="en-US" sz="6000" b="1" dirty="0">
              <a:solidFill>
                <a:srgbClr val="002060"/>
              </a:solidFill>
              <a:latin typeface="Britannic Bold" pitchFamily="34" charset="0"/>
            </a:endParaRPr>
          </a:p>
        </p:txBody>
      </p:sp>
      <p:pic>
        <p:nvPicPr>
          <p:cNvPr id="13" name="Picture 7" descr="C:\Documents and Settings\kcs user\Local Settings\Temporary Internet Files\Content.IE5\ZJXAMR14\MPj04277090000[1].jpg"/>
          <p:cNvPicPr>
            <a:picLocks noChangeAspect="1" noChangeArrowheads="1"/>
          </p:cNvPicPr>
          <p:nvPr/>
        </p:nvPicPr>
        <p:blipFill>
          <a:blip r:embed="rId2" cstate="print"/>
          <a:stretch>
            <a:fillRect/>
          </a:stretch>
        </p:blipFill>
        <p:spPr bwMode="auto">
          <a:xfrm>
            <a:off x="914400" y="1828800"/>
            <a:ext cx="7467600" cy="5334000"/>
          </a:xfrm>
          <a:prstGeom prst="rect">
            <a:avLst/>
          </a:prstGeom>
          <a:ln>
            <a:headEnd/>
            <a:tailEnd/>
          </a:ln>
          <a:effectLst>
            <a:glow rad="101600">
              <a:schemeClr val="accent2">
                <a:satMod val="175000"/>
                <a:alpha val="40000"/>
              </a:schemeClr>
            </a:glow>
            <a:outerShdw blurRad="50800" dist="25400" dir="5400000" rotWithShape="0">
              <a:srgbClr val="000000">
                <a:alpha val="45000"/>
              </a:srgbClr>
            </a:outerShdw>
          </a:effectLst>
          <a:scene3d>
            <a:camera prst="perspectiveRelaxed"/>
            <a:lightRig rig="threePt" dir="t"/>
          </a:scene3d>
        </p:spPr>
        <p:style>
          <a:lnRef idx="1">
            <a:schemeClr val="accent1"/>
          </a:lnRef>
          <a:fillRef idx="3">
            <a:schemeClr val="accent1"/>
          </a:fillRef>
          <a:effectRef idx="2">
            <a:schemeClr val="accent1"/>
          </a:effectRef>
          <a:fontRef idx="minor">
            <a:schemeClr val="lt1"/>
          </a:fontRef>
        </p:style>
      </p:pic>
      <p:pic>
        <p:nvPicPr>
          <p:cNvPr id="14" name="Picture 4"/>
          <p:cNvPicPr>
            <a:picLocks noChangeAspect="1" noChangeArrowheads="1"/>
          </p:cNvPicPr>
          <p:nvPr/>
        </p:nvPicPr>
        <p:blipFill>
          <a:blip r:embed="rId3" cstate="print"/>
          <a:stretch>
            <a:fillRect/>
          </a:stretch>
        </p:blipFill>
        <p:spPr bwMode="auto">
          <a:xfrm>
            <a:off x="1752600" y="838764"/>
            <a:ext cx="8382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457200"/>
          </a:xfrm>
          <a:solidFill>
            <a:srgbClr val="C00000"/>
          </a:solidFill>
        </p:spPr>
        <p:txBody>
          <a:bodyPr>
            <a:normAutofit fontScale="90000"/>
          </a:bodyPr>
          <a:lstStyle/>
          <a:p>
            <a:r>
              <a:rPr lang="en-US" sz="3600" b="1" dirty="0" smtClean="0">
                <a:solidFill>
                  <a:schemeClr val="bg1"/>
                </a:solidFill>
              </a:rPr>
              <a:t>COLLEGE ADMISSIONS</a:t>
            </a:r>
            <a:endParaRPr lang="en-US" sz="3600" b="1" dirty="0">
              <a:solidFill>
                <a:schemeClr val="bg1"/>
              </a:solidFill>
            </a:endParaRP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gn="ctr">
              <a:buNone/>
            </a:pPr>
            <a:r>
              <a:rPr lang="en-US" sz="4800" b="1" dirty="0" smtClean="0"/>
              <a:t>APPLICATIONS DEADLINES</a:t>
            </a:r>
          </a:p>
          <a:p>
            <a:endParaRPr lang="en-US" b="1" dirty="0" smtClean="0"/>
          </a:p>
          <a:p>
            <a:r>
              <a:rPr lang="en-US" b="1" dirty="0" smtClean="0"/>
              <a:t>Early Decision / Early Action -</a:t>
            </a:r>
          </a:p>
          <a:p>
            <a:pPr>
              <a:buNone/>
            </a:pPr>
            <a:r>
              <a:rPr lang="en-US" b="1" dirty="0" smtClean="0"/>
              <a:t>   </a:t>
            </a:r>
            <a:r>
              <a:rPr lang="en-US" dirty="0" smtClean="0"/>
              <a:t>Usually Nov 1 or Nov 15</a:t>
            </a:r>
          </a:p>
          <a:p>
            <a:pPr>
              <a:buNone/>
            </a:pPr>
            <a:endParaRPr lang="en-US" dirty="0" smtClean="0"/>
          </a:p>
          <a:p>
            <a:r>
              <a:rPr lang="en-US" b="1" dirty="0" smtClean="0"/>
              <a:t>Regular Admission -</a:t>
            </a:r>
            <a:endParaRPr lang="en-US" dirty="0" smtClean="0"/>
          </a:p>
          <a:p>
            <a:pPr>
              <a:buNone/>
            </a:pPr>
            <a:r>
              <a:rPr lang="en-US" dirty="0" smtClean="0"/>
              <a:t>   Often Jan 1</a:t>
            </a:r>
            <a:r>
              <a:rPr lang="en-US" baseline="30000" dirty="0" smtClean="0"/>
              <a:t>st</a:t>
            </a:r>
            <a:r>
              <a:rPr lang="en-US" dirty="0" smtClean="0"/>
              <a:t>, but can be as early as Nov 30 or Dec 1</a:t>
            </a:r>
            <a:r>
              <a:rPr lang="en-US" baseline="30000" dirty="0" smtClean="0"/>
              <a:t>st</a:t>
            </a:r>
            <a:endParaRPr lang="en-US" dirty="0" smtClean="0"/>
          </a:p>
          <a:p>
            <a:pPr>
              <a:buNone/>
            </a:pPr>
            <a:endParaRPr lang="en-US" dirty="0" smtClean="0"/>
          </a:p>
          <a:p>
            <a:r>
              <a:rPr lang="en-US" b="1" dirty="0" smtClean="0"/>
              <a:t>Rolling Admission -</a:t>
            </a:r>
          </a:p>
          <a:p>
            <a:pPr>
              <a:buNone/>
            </a:pPr>
            <a:r>
              <a:rPr lang="en-US" dirty="0" smtClean="0"/>
              <a:t>    Anytime - The earlier, the better</a:t>
            </a: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457200"/>
          </a:xfrm>
          <a:solidFill>
            <a:srgbClr val="C00000"/>
          </a:solidFill>
        </p:spPr>
        <p:txBody>
          <a:bodyPr>
            <a:normAutofit fontScale="90000"/>
          </a:bodyPr>
          <a:lstStyle/>
          <a:p>
            <a:r>
              <a:rPr lang="en-US" b="1" dirty="0" smtClean="0">
                <a:solidFill>
                  <a:schemeClr val="bg1"/>
                </a:solidFill>
              </a:rPr>
              <a:t>COLLEGE ADMISSIONS</a:t>
            </a:r>
            <a:endParaRPr lang="en-US" b="1" dirty="0">
              <a:solidFill>
                <a:schemeClr val="bg1"/>
              </a:solidFill>
            </a:endParaRPr>
          </a:p>
        </p:txBody>
      </p:sp>
      <p:sp>
        <p:nvSpPr>
          <p:cNvPr id="3" name="Content Placeholder 2"/>
          <p:cNvSpPr>
            <a:spLocks noGrp="1"/>
          </p:cNvSpPr>
          <p:nvPr>
            <p:ph idx="1"/>
          </p:nvPr>
        </p:nvSpPr>
        <p:spPr>
          <a:xfrm>
            <a:off x="228600" y="838200"/>
            <a:ext cx="8686800" cy="5715000"/>
          </a:xfrm>
        </p:spPr>
        <p:txBody>
          <a:bodyPr>
            <a:normAutofit lnSpcReduction="10000"/>
          </a:bodyPr>
          <a:lstStyle/>
          <a:p>
            <a:r>
              <a:rPr lang="en-US" b="1" u="sng" dirty="0" smtClean="0"/>
              <a:t>REACH</a:t>
            </a:r>
            <a:r>
              <a:rPr lang="en-US" b="1" dirty="0" smtClean="0"/>
              <a:t> – The student’s GPA and SAT / ACT scores fall below the historical averages for the </a:t>
            </a:r>
            <a:r>
              <a:rPr lang="en-US" b="1" dirty="0" smtClean="0"/>
              <a:t>college</a:t>
            </a:r>
          </a:p>
          <a:p>
            <a:endParaRPr lang="en-US" b="1" dirty="0" smtClean="0"/>
          </a:p>
          <a:p>
            <a:r>
              <a:rPr lang="en-US" b="1" u="sng" dirty="0" smtClean="0"/>
              <a:t>MATCH</a:t>
            </a:r>
            <a:r>
              <a:rPr lang="en-US" b="1" dirty="0" smtClean="0"/>
              <a:t>– The student’s GPA and SAT / ACT scores fall within the historical averages for the </a:t>
            </a:r>
            <a:r>
              <a:rPr lang="en-US" b="1" dirty="0" smtClean="0"/>
              <a:t>college</a:t>
            </a:r>
          </a:p>
          <a:p>
            <a:endParaRPr lang="en-US" b="1" dirty="0" smtClean="0"/>
          </a:p>
          <a:p>
            <a:r>
              <a:rPr lang="en-US" b="1" u="sng" dirty="0" smtClean="0"/>
              <a:t>HIGHLY LIKELY</a:t>
            </a:r>
            <a:r>
              <a:rPr lang="en-US" b="1" dirty="0" smtClean="0"/>
              <a:t> – The student’s GPA and SAT / ACT scores fall above the historical averages for the college and / or past ALB students</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152400"/>
            <a:ext cx="9144000" cy="533400"/>
          </a:xfrm>
          <a:solidFill>
            <a:srgbClr val="C00000"/>
          </a:solidFill>
        </p:spPr>
        <p:txBody>
          <a:bodyPr>
            <a:normAutofit fontScale="90000"/>
          </a:bodyPr>
          <a:lstStyle/>
          <a:p>
            <a:pPr algn="ctr"/>
            <a:r>
              <a:rPr lang="en-US" b="1" dirty="0" smtClean="0">
                <a:solidFill>
                  <a:schemeClr val="bg1"/>
                </a:solidFill>
              </a:rPr>
              <a:t>NC Colleges/Universities</a:t>
            </a:r>
          </a:p>
        </p:txBody>
      </p:sp>
      <p:sp>
        <p:nvSpPr>
          <p:cNvPr id="23555" name="Content Placeholder 2"/>
          <p:cNvSpPr>
            <a:spLocks noGrp="1"/>
          </p:cNvSpPr>
          <p:nvPr>
            <p:ph idx="1"/>
          </p:nvPr>
        </p:nvSpPr>
        <p:spPr>
          <a:xfrm>
            <a:off x="0" y="762000"/>
            <a:ext cx="9144000" cy="6096000"/>
          </a:xfrm>
        </p:spPr>
        <p:txBody>
          <a:bodyPr>
            <a:normAutofit fontScale="92500" lnSpcReduction="20000"/>
          </a:bodyPr>
          <a:lstStyle/>
          <a:p>
            <a:pPr>
              <a:buFont typeface="Georgia" pitchFamily="18" charset="0"/>
              <a:buNone/>
              <a:defRPr/>
            </a:pPr>
            <a:endParaRPr lang="en-US" sz="3200" b="1" cap="all" dirty="0" smtClean="0">
              <a:solidFill>
                <a:srgbClr val="009900"/>
              </a:solidFill>
            </a:endParaRPr>
          </a:p>
          <a:p>
            <a:pPr algn="ctr">
              <a:buFont typeface="Georgia" pitchFamily="18" charset="0"/>
              <a:buNone/>
              <a:defRPr/>
            </a:pPr>
            <a:r>
              <a:rPr lang="en-US" sz="4300" b="1" cap="all" dirty="0" smtClean="0">
                <a:solidFill>
                  <a:srgbClr val="009900"/>
                </a:solidFill>
              </a:rPr>
              <a:t>University of nc Charlotte (UNCC) </a:t>
            </a:r>
          </a:p>
          <a:p>
            <a:pPr>
              <a:buFont typeface="Wingdings" pitchFamily="2" charset="2"/>
              <a:buChar char="Ø"/>
              <a:defRPr/>
            </a:pPr>
            <a:r>
              <a:rPr lang="en-US" b="1" dirty="0" smtClean="0"/>
              <a:t>Popular </a:t>
            </a:r>
            <a:r>
              <a:rPr lang="en-US" b="1" dirty="0" smtClean="0"/>
              <a:t>Majors:  Business, Biology,  Education, Engineering, Criminal Justice</a:t>
            </a:r>
          </a:p>
          <a:p>
            <a:pPr>
              <a:buFont typeface="Wingdings" pitchFamily="2" charset="2"/>
              <a:buChar char="Ø"/>
              <a:defRPr/>
            </a:pPr>
            <a:r>
              <a:rPr lang="en-US" b="1" dirty="0" smtClean="0"/>
              <a:t>Cost:  $19,080.00  (2013-14)</a:t>
            </a:r>
          </a:p>
          <a:p>
            <a:pPr>
              <a:buFont typeface="Wingdings" pitchFamily="2" charset="2"/>
              <a:buChar char="Ø"/>
              <a:defRPr/>
            </a:pPr>
            <a:r>
              <a:rPr lang="en-US" b="1" dirty="0" smtClean="0"/>
              <a:t>Fall acceptance rate: 69%</a:t>
            </a:r>
          </a:p>
          <a:p>
            <a:pPr>
              <a:buFont typeface="Wingdings" pitchFamily="2" charset="2"/>
              <a:buChar char="Ø"/>
              <a:defRPr/>
            </a:pPr>
            <a:r>
              <a:rPr lang="en-US" b="1" dirty="0" smtClean="0"/>
              <a:t>NCAA Division 1</a:t>
            </a:r>
          </a:p>
          <a:p>
            <a:pPr>
              <a:buFont typeface="Wingdings" pitchFamily="2" charset="2"/>
              <a:buChar char="Ø"/>
              <a:defRPr/>
            </a:pPr>
            <a:r>
              <a:rPr lang="en-US" b="1" dirty="0" smtClean="0"/>
              <a:t>4 year Graduation Rate: 26 </a:t>
            </a:r>
            <a:r>
              <a:rPr lang="en-US" b="1" dirty="0" smtClean="0"/>
              <a:t>%</a:t>
            </a:r>
          </a:p>
          <a:p>
            <a:pPr>
              <a:buFont typeface="Wingdings" pitchFamily="2" charset="2"/>
              <a:buChar char="Ø"/>
              <a:defRPr/>
            </a:pPr>
            <a:r>
              <a:rPr lang="en-US" b="1" dirty="0" smtClean="0"/>
              <a:t>GPA: 3.6</a:t>
            </a:r>
            <a:endParaRPr lang="en-US" b="1" dirty="0" smtClean="0"/>
          </a:p>
          <a:p>
            <a:pPr>
              <a:buFont typeface="Wingdings" pitchFamily="2" charset="2"/>
              <a:buChar char="Ø"/>
              <a:defRPr/>
            </a:pPr>
            <a:r>
              <a:rPr lang="en-US" b="1" dirty="0" smtClean="0"/>
              <a:t>Average ACT: 23</a:t>
            </a:r>
          </a:p>
          <a:p>
            <a:pPr>
              <a:buFont typeface="Wingdings" pitchFamily="2" charset="2"/>
              <a:buChar char="Ø"/>
              <a:defRPr/>
            </a:pPr>
            <a:r>
              <a:rPr lang="en-US" b="1" dirty="0" smtClean="0"/>
              <a:t>Average SAT: 1580</a:t>
            </a:r>
          </a:p>
          <a:p>
            <a:pPr>
              <a:buFont typeface="Wingdings" pitchFamily="2" charset="2"/>
              <a:buChar char="Ø"/>
              <a:defRPr/>
            </a:pPr>
            <a:r>
              <a:rPr lang="en-US" b="1" i="1" dirty="0" smtClean="0">
                <a:solidFill>
                  <a:srgbClr val="00B050"/>
                </a:solidFill>
              </a:rPr>
              <a:t>Selectivity: 	Selective</a:t>
            </a: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457200"/>
          </a:xfrm>
          <a:solidFill>
            <a:srgbClr val="C00000"/>
          </a:solidFill>
        </p:spPr>
        <p:txBody>
          <a:bodyPr>
            <a:normAutofit fontScale="90000"/>
          </a:bodyPr>
          <a:lstStyle/>
          <a:p>
            <a:r>
              <a:rPr lang="en-US" dirty="0" smtClean="0">
                <a:solidFill>
                  <a:schemeClr val="bg1"/>
                </a:solidFill>
              </a:rPr>
              <a:t>College Application Process</a:t>
            </a:r>
            <a:endParaRPr lang="en-US" dirty="0">
              <a:solidFill>
                <a:schemeClr val="bg1"/>
              </a:solidFill>
            </a:endParaRPr>
          </a:p>
        </p:txBody>
      </p:sp>
      <p:sp>
        <p:nvSpPr>
          <p:cNvPr id="3" name="Content Placeholder 2"/>
          <p:cNvSpPr>
            <a:spLocks noGrp="1"/>
          </p:cNvSpPr>
          <p:nvPr>
            <p:ph idx="1"/>
          </p:nvPr>
        </p:nvSpPr>
        <p:spPr>
          <a:xfrm>
            <a:off x="152400" y="762000"/>
            <a:ext cx="8839200" cy="5943600"/>
          </a:xfrm>
        </p:spPr>
        <p:txBody>
          <a:bodyPr>
            <a:normAutofit/>
          </a:bodyPr>
          <a:lstStyle/>
          <a:p>
            <a:pPr marL="0" indent="0" algn="ctr">
              <a:buNone/>
            </a:pPr>
            <a:r>
              <a:rPr lang="en-US" sz="3600" b="1" dirty="0"/>
              <a:t>The Application </a:t>
            </a:r>
            <a:endParaRPr lang="en-US" sz="3600" b="1" dirty="0" smtClean="0"/>
          </a:p>
          <a:p>
            <a:pPr marL="0" indent="0" algn="ctr">
              <a:buNone/>
            </a:pPr>
            <a:r>
              <a:rPr lang="en-US" sz="3600" b="1" dirty="0" smtClean="0"/>
              <a:t>4 </a:t>
            </a:r>
            <a:r>
              <a:rPr lang="en-US" sz="3600" b="1" dirty="0"/>
              <a:t>ways to submit it to the </a:t>
            </a:r>
            <a:r>
              <a:rPr lang="en-US" sz="3600" b="1" dirty="0" smtClean="0"/>
              <a:t>college</a:t>
            </a:r>
          </a:p>
          <a:p>
            <a:pPr marL="0" indent="0" algn="ctr">
              <a:buNone/>
            </a:pPr>
            <a:endParaRPr lang="en-US" sz="3600" b="1" dirty="0"/>
          </a:p>
          <a:p>
            <a:pPr marL="0" indent="0">
              <a:buNone/>
            </a:pPr>
            <a:r>
              <a:rPr lang="en-US" sz="2800" dirty="0" smtClean="0"/>
              <a:t>1) Use </a:t>
            </a:r>
            <a:r>
              <a:rPr lang="en-US" sz="2800" b="1" dirty="0" smtClean="0"/>
              <a:t>CFNC </a:t>
            </a:r>
            <a:r>
              <a:rPr lang="en-US" sz="2800" dirty="0" smtClean="0"/>
              <a:t>to apply to any 2 year or 4 year college in NC</a:t>
            </a:r>
          </a:p>
          <a:p>
            <a:pPr marL="0" indent="0">
              <a:buNone/>
            </a:pPr>
            <a:r>
              <a:rPr lang="en-US" sz="2800" dirty="0" smtClean="0"/>
              <a:t>2) Use </a:t>
            </a:r>
            <a:r>
              <a:rPr lang="en-US" sz="2800" dirty="0"/>
              <a:t>the </a:t>
            </a:r>
            <a:r>
              <a:rPr lang="en-US" sz="2800" b="1" dirty="0"/>
              <a:t>Common Application </a:t>
            </a:r>
            <a:r>
              <a:rPr lang="en-US" sz="2800" dirty="0"/>
              <a:t>for over 500 </a:t>
            </a:r>
            <a:r>
              <a:rPr lang="en-US" sz="2800" dirty="0" smtClean="0"/>
              <a:t>colleges!</a:t>
            </a:r>
            <a:endParaRPr lang="en-US" sz="2800" dirty="0"/>
          </a:p>
          <a:p>
            <a:pPr marL="0" indent="0">
              <a:buNone/>
            </a:pPr>
            <a:r>
              <a:rPr lang="en-US" sz="2800" dirty="0" smtClean="0"/>
              <a:t>3) Complete </a:t>
            </a:r>
            <a:r>
              <a:rPr lang="en-US" sz="2800" dirty="0"/>
              <a:t>the application online at the </a:t>
            </a:r>
            <a:r>
              <a:rPr lang="en-US" sz="2800" b="1" dirty="0" smtClean="0"/>
              <a:t>College </a:t>
            </a:r>
            <a:r>
              <a:rPr lang="en-US" sz="2800" b="1" dirty="0" smtClean="0"/>
              <a:t>Website</a:t>
            </a:r>
            <a:endParaRPr lang="en-US" sz="2800" b="1" dirty="0"/>
          </a:p>
          <a:p>
            <a:pPr marL="0" indent="0">
              <a:buNone/>
            </a:pPr>
            <a:r>
              <a:rPr lang="en-US" sz="2800" dirty="0"/>
              <a:t>4</a:t>
            </a:r>
            <a:r>
              <a:rPr lang="en-US" sz="2800" dirty="0" smtClean="0"/>
              <a:t>) Download the application from the college </a:t>
            </a:r>
            <a:r>
              <a:rPr lang="en-US" sz="2800" dirty="0" smtClean="0"/>
              <a:t>website</a:t>
            </a:r>
            <a:r>
              <a:rPr lang="en-US" sz="2800" dirty="0"/>
              <a:t>, fill it out and mail it back to </a:t>
            </a:r>
            <a:r>
              <a:rPr lang="en-US" sz="2800" dirty="0" smtClean="0"/>
              <a:t>them (RARE!)</a:t>
            </a:r>
            <a:endParaRPr lang="en-US" sz="2800" dirty="0"/>
          </a:p>
        </p:txBody>
      </p:sp>
    </p:spTree>
    <p:extLst>
      <p:ext uri="{BB962C8B-B14F-4D97-AF65-F5344CB8AC3E}">
        <p14:creationId xmlns:p14="http://schemas.microsoft.com/office/powerpoint/2010/main" val="2866177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304800"/>
            <a:ext cx="9144000" cy="1219200"/>
          </a:xfrm>
          <a:solidFill>
            <a:srgbClr val="C00000"/>
          </a:solidFill>
        </p:spPr>
        <p:txBody>
          <a:bodyPr>
            <a:normAutofit fontScale="90000"/>
          </a:bodyPr>
          <a:lstStyle/>
          <a:p>
            <a:pPr eaLnBrk="1" hangingPunct="1"/>
            <a:r>
              <a:rPr lang="en-US" sz="2000" b="1" dirty="0" smtClean="0">
                <a:solidFill>
                  <a:schemeClr val="bg1"/>
                </a:solidFill>
                <a:latin typeface="Arial" charset="0"/>
                <a:cs typeface="Arial" charset="0"/>
              </a:rPr>
              <a:t>College Planning</a:t>
            </a:r>
            <a:r>
              <a:rPr lang="en-US" sz="1800" b="1" dirty="0" smtClean="0">
                <a:solidFill>
                  <a:schemeClr val="bg1"/>
                </a:solidFill>
                <a:latin typeface="Arial" charset="0"/>
                <a:cs typeface="Arial" charset="0"/>
              </a:rPr>
              <a:t/>
            </a:r>
            <a:br>
              <a:rPr lang="en-US" sz="1800" b="1" dirty="0" smtClean="0">
                <a:solidFill>
                  <a:schemeClr val="bg1"/>
                </a:solidFill>
                <a:latin typeface="Arial" charset="0"/>
                <a:cs typeface="Arial" charset="0"/>
              </a:rPr>
            </a:br>
            <a:r>
              <a:rPr lang="en-US" sz="3200" b="1" i="1" dirty="0" smtClean="0">
                <a:solidFill>
                  <a:schemeClr val="bg1"/>
                </a:solidFill>
                <a:latin typeface="Arial" charset="0"/>
                <a:cs typeface="Arial" charset="0"/>
              </a:rPr>
              <a:t> </a:t>
            </a:r>
            <a:r>
              <a:rPr lang="en-US" sz="2400" b="1" i="1" dirty="0" smtClean="0">
                <a:solidFill>
                  <a:schemeClr val="bg1"/>
                </a:solidFill>
                <a:latin typeface="Arial" charset="0"/>
                <a:cs typeface="Arial" charset="0"/>
              </a:rPr>
              <a:t>What schools can/should I apply to? </a:t>
            </a:r>
            <a:r>
              <a:rPr lang="en-US" sz="2400" dirty="0" smtClean="0">
                <a:solidFill>
                  <a:schemeClr val="bg1"/>
                </a:solidFill>
                <a:latin typeface="Arial" charset="0"/>
                <a:cs typeface="Arial" charset="0"/>
              </a:rPr>
              <a:t/>
            </a:r>
            <a:br>
              <a:rPr lang="en-US" sz="2400" dirty="0" smtClean="0">
                <a:solidFill>
                  <a:schemeClr val="bg1"/>
                </a:solidFill>
                <a:latin typeface="Arial" charset="0"/>
                <a:cs typeface="Arial" charset="0"/>
              </a:rPr>
            </a:br>
            <a:r>
              <a:rPr lang="en-US" sz="3600" b="1" dirty="0" smtClean="0">
                <a:solidFill>
                  <a:schemeClr val="bg1"/>
                </a:solidFill>
                <a:latin typeface="Arial" charset="0"/>
                <a:cs typeface="Arial" charset="0"/>
              </a:rPr>
              <a:t>College Application Process</a:t>
            </a:r>
          </a:p>
        </p:txBody>
      </p:sp>
      <p:sp>
        <p:nvSpPr>
          <p:cNvPr id="24579" name="Content Placeholder 2"/>
          <p:cNvSpPr>
            <a:spLocks noGrp="1"/>
          </p:cNvSpPr>
          <p:nvPr>
            <p:ph idx="1"/>
          </p:nvPr>
        </p:nvSpPr>
        <p:spPr>
          <a:xfrm>
            <a:off x="457200" y="2057401"/>
            <a:ext cx="8229600" cy="4800599"/>
          </a:xfrm>
        </p:spPr>
        <p:txBody>
          <a:bodyPr>
            <a:normAutofit lnSpcReduction="10000"/>
          </a:bodyPr>
          <a:lstStyle/>
          <a:p>
            <a:pPr>
              <a:buFont typeface="Wingdings" pitchFamily="2" charset="2"/>
              <a:buChar char="ü"/>
            </a:pPr>
            <a:r>
              <a:rPr lang="en-US" b="1" dirty="0" smtClean="0">
                <a:latin typeface="Arial" charset="0"/>
                <a:cs typeface="Arial" charset="0"/>
              </a:rPr>
              <a:t>Paper </a:t>
            </a:r>
            <a:r>
              <a:rPr lang="en-US" b="1" dirty="0">
                <a:latin typeface="Arial" charset="0"/>
                <a:cs typeface="Arial" charset="0"/>
              </a:rPr>
              <a:t>applications vs. online applications</a:t>
            </a:r>
          </a:p>
          <a:p>
            <a:pPr>
              <a:buFont typeface="Wingdings" pitchFamily="2" charset="2"/>
              <a:buChar char="ü"/>
            </a:pPr>
            <a:r>
              <a:rPr lang="en-US" b="1" dirty="0">
                <a:latin typeface="Arial" charset="0"/>
                <a:cs typeface="Arial" charset="0"/>
              </a:rPr>
              <a:t>Check application deadlines</a:t>
            </a:r>
          </a:p>
          <a:p>
            <a:pPr>
              <a:buFont typeface="Wingdings" pitchFamily="2" charset="2"/>
              <a:buChar char="ü"/>
            </a:pPr>
            <a:r>
              <a:rPr lang="en-US" b="1" dirty="0">
                <a:latin typeface="Arial" charset="0"/>
                <a:cs typeface="Arial" charset="0"/>
              </a:rPr>
              <a:t>Send Transcripts </a:t>
            </a:r>
          </a:p>
          <a:p>
            <a:pPr>
              <a:buFont typeface="Wingdings" pitchFamily="2" charset="2"/>
              <a:buChar char="ü"/>
            </a:pPr>
            <a:r>
              <a:rPr lang="en-US" b="1" dirty="0">
                <a:latin typeface="Arial" charset="0"/>
                <a:cs typeface="Arial" charset="0"/>
              </a:rPr>
              <a:t>Send Test Scores </a:t>
            </a:r>
          </a:p>
          <a:p>
            <a:pPr>
              <a:buFont typeface="Wingdings" pitchFamily="2" charset="2"/>
              <a:buChar char="ü"/>
            </a:pPr>
            <a:r>
              <a:rPr lang="en-US" b="1" dirty="0">
                <a:latin typeface="Arial" charset="0"/>
                <a:cs typeface="Arial" charset="0"/>
              </a:rPr>
              <a:t>Request recommendation letters (</a:t>
            </a:r>
            <a:r>
              <a:rPr lang="en-US" b="1" i="1" dirty="0">
                <a:latin typeface="Arial" charset="0"/>
                <a:cs typeface="Arial" charset="0"/>
              </a:rPr>
              <a:t>as </a:t>
            </a:r>
            <a:r>
              <a:rPr lang="en-US" b="1" i="1" dirty="0" smtClean="0">
                <a:latin typeface="Arial" charset="0"/>
                <a:cs typeface="Arial" charset="0"/>
              </a:rPr>
              <a:t>necessary, please allow at least 10 business days)</a:t>
            </a:r>
            <a:endParaRPr lang="en-US" b="1" i="1" dirty="0">
              <a:latin typeface="Arial" charset="0"/>
              <a:cs typeface="Arial" charset="0"/>
            </a:endParaRPr>
          </a:p>
          <a:p>
            <a:pPr>
              <a:buFont typeface="Wingdings" pitchFamily="2" charset="2"/>
              <a:buChar char="ü"/>
            </a:pPr>
            <a:r>
              <a:rPr lang="en-US" b="1" dirty="0">
                <a:latin typeface="Arial" charset="0"/>
                <a:cs typeface="Arial" charset="0"/>
              </a:rPr>
              <a:t>Pay Application fee </a:t>
            </a:r>
          </a:p>
          <a:p>
            <a:pPr eaLnBrk="1" hangingPunct="1">
              <a:buFont typeface="Arial" charset="0"/>
              <a:buNone/>
            </a:pPr>
            <a:endParaRPr lang="en-US" dirty="0" smtClean="0"/>
          </a:p>
          <a:p>
            <a:pPr eaLnBrk="1" hangingPunct="1">
              <a:buFont typeface="Arial" charset="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304800"/>
            <a:ext cx="9144000" cy="533400"/>
          </a:xfrm>
          <a:solidFill>
            <a:srgbClr val="C00000"/>
          </a:solidFill>
        </p:spPr>
        <p:txBody>
          <a:bodyPr/>
          <a:lstStyle/>
          <a:p>
            <a:r>
              <a:rPr lang="en-US" sz="2800" b="1" dirty="0" smtClean="0">
                <a:solidFill>
                  <a:schemeClr val="bg1"/>
                </a:solidFill>
                <a:latin typeface="Arial" charset="0"/>
                <a:cs typeface="Arial" charset="0"/>
              </a:rPr>
              <a:t>College Planning Resources</a:t>
            </a:r>
          </a:p>
        </p:txBody>
      </p:sp>
      <p:sp>
        <p:nvSpPr>
          <p:cNvPr id="25603" name="Content Placeholder 2"/>
          <p:cNvSpPr>
            <a:spLocks noGrp="1"/>
          </p:cNvSpPr>
          <p:nvPr>
            <p:ph idx="1"/>
          </p:nvPr>
        </p:nvSpPr>
        <p:spPr>
          <a:xfrm>
            <a:off x="152400" y="1295400"/>
            <a:ext cx="8686800" cy="5334000"/>
          </a:xfrm>
        </p:spPr>
        <p:txBody>
          <a:bodyPr>
            <a:normAutofit fontScale="92500" lnSpcReduction="10000"/>
          </a:bodyPr>
          <a:lstStyle/>
          <a:p>
            <a:pPr algn="ctr">
              <a:buFont typeface="Georgia" pitchFamily="18" charset="0"/>
              <a:buNone/>
            </a:pPr>
            <a:r>
              <a:rPr lang="en-US" sz="4000" b="1" dirty="0" smtClean="0">
                <a:latin typeface="Arial" charset="0"/>
                <a:cs typeface="Arial" charset="0"/>
              </a:rPr>
              <a:t>COLLEGE  FOUNDATION OF NC</a:t>
            </a:r>
          </a:p>
          <a:p>
            <a:pPr algn="ctr">
              <a:buFont typeface="Georgia" pitchFamily="18" charset="0"/>
              <a:buNone/>
            </a:pPr>
            <a:r>
              <a:rPr lang="en-US" b="1" dirty="0" smtClean="0">
                <a:latin typeface="Arial" charset="0"/>
                <a:cs typeface="Arial" charset="0"/>
              </a:rPr>
              <a:t>All 16 UNC institutions utilize the CFNC.org online applications system.</a:t>
            </a:r>
          </a:p>
          <a:p>
            <a:pPr algn="ctr">
              <a:buFont typeface="Georgia" pitchFamily="18" charset="0"/>
              <a:buNone/>
            </a:pPr>
            <a:r>
              <a:rPr lang="en-US" b="1" dirty="0" smtClean="0">
                <a:latin typeface="Arial" charset="0"/>
                <a:cs typeface="Arial" charset="0"/>
              </a:rPr>
              <a:t>CFNC is the official system for sending high school transcripts electronically using</a:t>
            </a:r>
          </a:p>
          <a:p>
            <a:pPr algn="ctr">
              <a:buFont typeface="Georgia" pitchFamily="18" charset="0"/>
              <a:buNone/>
            </a:pPr>
            <a:r>
              <a:rPr lang="en-US" sz="4300" b="1" dirty="0" smtClean="0">
                <a:latin typeface="Arial" charset="0"/>
                <a:cs typeface="Arial" charset="0"/>
              </a:rPr>
              <a:t>TRANSCRIPT MANAGER</a:t>
            </a:r>
          </a:p>
          <a:p>
            <a:pPr algn="ctr">
              <a:buFont typeface="Georgia" pitchFamily="18" charset="0"/>
              <a:buNone/>
            </a:pPr>
            <a:r>
              <a:rPr lang="en-US" sz="4400" b="1" dirty="0" smtClean="0">
                <a:solidFill>
                  <a:srgbClr val="009900"/>
                </a:solidFill>
                <a:latin typeface="Arial" charset="0"/>
                <a:cs typeface="Arial" charset="0"/>
                <a:hlinkClick r:id="rId2"/>
              </a:rPr>
              <a:t>www.cfnc.org</a:t>
            </a:r>
            <a:endParaRPr lang="en-US" sz="4400" b="1" dirty="0" smtClean="0">
              <a:solidFill>
                <a:srgbClr val="009900"/>
              </a:solidFill>
              <a:latin typeface="Arial" charset="0"/>
              <a:cs typeface="Arial" charset="0"/>
            </a:endParaRPr>
          </a:p>
          <a:p>
            <a:pPr algn="ctr">
              <a:buFont typeface="Georgia" pitchFamily="18" charset="0"/>
              <a:buNone/>
            </a:pPr>
            <a:endParaRPr lang="en-US" sz="4300" b="1" dirty="0" smtClean="0">
              <a:latin typeface="Arial" charset="0"/>
              <a:cs typeface="Arial" charset="0"/>
            </a:endParaRPr>
          </a:p>
          <a:p>
            <a:pPr algn="ctr">
              <a:buFont typeface="Georgia" pitchFamily="18" charset="0"/>
              <a:buNone/>
            </a:pPr>
            <a:r>
              <a:rPr lang="en-US" sz="4300" b="1" dirty="0" smtClean="0">
                <a:latin typeface="Arial" charset="0"/>
                <a:cs typeface="Arial" charset="0"/>
              </a:rPr>
              <a:t>Plan. Apply. Pay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228600"/>
            <a:ext cx="9122780" cy="533400"/>
          </a:xfrm>
          <a:solidFill>
            <a:srgbClr val="C00000"/>
          </a:solidFill>
        </p:spPr>
        <p:txBody>
          <a:bodyPr>
            <a:normAutofit/>
          </a:bodyPr>
          <a:lstStyle/>
          <a:p>
            <a:r>
              <a:rPr lang="en-US" sz="2400" dirty="0" smtClean="0">
                <a:solidFill>
                  <a:schemeClr val="bg1"/>
                </a:solidFill>
                <a:latin typeface="Arial" charset="0"/>
                <a:cs typeface="Arial" charset="0"/>
              </a:rPr>
              <a:t>College Planning Resources</a:t>
            </a:r>
          </a:p>
        </p:txBody>
      </p:sp>
      <p:sp>
        <p:nvSpPr>
          <p:cNvPr id="28675" name="Content Placeholder 2"/>
          <p:cNvSpPr>
            <a:spLocks noGrp="1"/>
          </p:cNvSpPr>
          <p:nvPr>
            <p:ph idx="1"/>
          </p:nvPr>
        </p:nvSpPr>
        <p:spPr>
          <a:xfrm>
            <a:off x="457200" y="1143000"/>
            <a:ext cx="8229600" cy="5430838"/>
          </a:xfrm>
        </p:spPr>
        <p:txBody>
          <a:bodyPr>
            <a:normAutofit fontScale="70000" lnSpcReduction="20000"/>
          </a:bodyPr>
          <a:lstStyle/>
          <a:p>
            <a:pPr algn="ctr">
              <a:buFont typeface="Georgia" pitchFamily="18" charset="0"/>
              <a:buNone/>
            </a:pPr>
            <a:r>
              <a:rPr lang="en-US" sz="4600" b="1" u="sng" dirty="0" smtClean="0">
                <a:latin typeface="Arial" charset="0"/>
                <a:cs typeface="Arial" charset="0"/>
              </a:rPr>
              <a:t>CFNC</a:t>
            </a:r>
          </a:p>
          <a:p>
            <a:pPr algn="ctr">
              <a:buFont typeface="Georgia" pitchFamily="18" charset="0"/>
              <a:buNone/>
            </a:pPr>
            <a:r>
              <a:rPr lang="en-US" sz="4600" b="1" u="sng" dirty="0" smtClean="0">
                <a:latin typeface="Arial" charset="0"/>
                <a:cs typeface="Arial" charset="0"/>
              </a:rPr>
              <a:t>COLLEGE APPLICATION WEEK </a:t>
            </a:r>
            <a:endParaRPr lang="en-US" sz="4600" b="1" dirty="0" smtClean="0">
              <a:latin typeface="Arial" charset="0"/>
              <a:cs typeface="Arial" charset="0"/>
            </a:endParaRPr>
          </a:p>
          <a:p>
            <a:pPr algn="ctr">
              <a:buFont typeface="Georgia" pitchFamily="18" charset="0"/>
              <a:buNone/>
            </a:pPr>
            <a:endParaRPr lang="en-US" sz="4400" dirty="0" smtClean="0"/>
          </a:p>
          <a:p>
            <a:pPr algn="ctr">
              <a:buFont typeface="Georgia" pitchFamily="18" charset="0"/>
              <a:buNone/>
            </a:pPr>
            <a:r>
              <a:rPr lang="en-US" sz="4400" dirty="0" smtClean="0"/>
              <a:t>During </a:t>
            </a:r>
            <a:r>
              <a:rPr lang="en-US" sz="4400" b="1" dirty="0"/>
              <a:t>NC College Application Week </a:t>
            </a:r>
          </a:p>
          <a:p>
            <a:pPr algn="ctr">
              <a:buFont typeface="Georgia" pitchFamily="18" charset="0"/>
              <a:buNone/>
            </a:pPr>
            <a:r>
              <a:rPr lang="en-US" sz="4400" dirty="0" smtClean="0"/>
              <a:t>most </a:t>
            </a:r>
            <a:r>
              <a:rPr lang="en-US" sz="4400" dirty="0"/>
              <a:t>NC private colleges and universities  as  well as several NC state  universities will entirely waive the application fee for all North Carolina high school seniors applying online through</a:t>
            </a:r>
          </a:p>
          <a:p>
            <a:pPr algn="ctr">
              <a:buFont typeface="Georgia" pitchFamily="18" charset="0"/>
              <a:buNone/>
            </a:pPr>
            <a:r>
              <a:rPr lang="en-US" sz="4400" dirty="0"/>
              <a:t> </a:t>
            </a:r>
            <a:r>
              <a:rPr lang="en-US" sz="4400" b="1" dirty="0"/>
              <a:t>CFNC.org</a:t>
            </a:r>
            <a:endParaRPr lang="en-US" sz="4400" b="1" i="1" dirty="0">
              <a:latin typeface="Arial" charset="0"/>
              <a:cs typeface="Arial" charset="0"/>
            </a:endParaRPr>
          </a:p>
          <a:p>
            <a:pPr algn="ctr">
              <a:buFont typeface="Georgia" pitchFamily="18" charset="0"/>
              <a:buNone/>
            </a:pPr>
            <a:r>
              <a:rPr lang="en-US" sz="4400" b="1" dirty="0" smtClean="0">
                <a:solidFill>
                  <a:srgbClr val="C00000"/>
                </a:solidFill>
                <a:latin typeface="Arial" charset="0"/>
                <a:cs typeface="Arial" charset="0"/>
              </a:rPr>
              <a:t>November 2015</a:t>
            </a:r>
          </a:p>
          <a:p>
            <a:pPr algn="ctr">
              <a:buFont typeface="Georgia" pitchFamily="18" charset="0"/>
              <a:buNone/>
            </a:pPr>
            <a:r>
              <a:rPr lang="en-US" sz="2400" i="1" dirty="0" smtClean="0">
                <a:latin typeface="Arial" charset="0"/>
                <a:cs typeface="Arial" charset="0"/>
              </a:rPr>
              <a:t>(date to be announced)</a:t>
            </a:r>
          </a:p>
          <a:p>
            <a:pPr algn="ctr">
              <a:buFont typeface="Georgia" pitchFamily="18" charset="0"/>
              <a:buNone/>
            </a:pPr>
            <a:endParaRPr lang="en-US" i="1" dirty="0" smtClean="0">
              <a:latin typeface="Arial" charset="0"/>
              <a:cs typeface="Arial" charset="0"/>
            </a:endParaRPr>
          </a:p>
          <a:p>
            <a:pPr algn="ctr">
              <a:buFont typeface="Georgia" pitchFamily="18" charset="0"/>
              <a:buNone/>
            </a:pPr>
            <a:r>
              <a:rPr lang="en-US" i="1" dirty="0" smtClean="0">
                <a:latin typeface="Arial" charset="0"/>
                <a:cs typeface="Arial" charset="0"/>
              </a:rPr>
              <a:t>Students sign up to participate in Guidance Office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839200" cy="6370975"/>
          </a:xfrm>
          <a:prstGeom prst="rect">
            <a:avLst/>
          </a:prstGeom>
          <a:solidFill>
            <a:schemeClr val="bg1"/>
          </a:solidFill>
        </p:spPr>
        <p:txBody>
          <a:bodyPr wrap="square">
            <a:spAutoFit/>
          </a:bodyPr>
          <a:lstStyle/>
          <a:p>
            <a:pPr algn="ctr"/>
            <a:r>
              <a:rPr lang="en-US" sz="2800" b="1" dirty="0" smtClean="0">
                <a:solidFill>
                  <a:srgbClr val="C00000"/>
                </a:solidFill>
              </a:rPr>
              <a:t>Participating Schools   </a:t>
            </a:r>
          </a:p>
          <a:p>
            <a:pPr algn="ctr"/>
            <a:r>
              <a:rPr lang="en-US" sz="2800" b="1" dirty="0" smtClean="0">
                <a:solidFill>
                  <a:srgbClr val="C00000"/>
                </a:solidFill>
              </a:rPr>
              <a:t>CFNC College Application Week  </a:t>
            </a:r>
          </a:p>
          <a:p>
            <a:pPr algn="ctr"/>
            <a:r>
              <a:rPr lang="en-US" sz="2800" b="1" dirty="0" smtClean="0">
                <a:solidFill>
                  <a:srgbClr val="C00000"/>
                </a:solidFill>
              </a:rPr>
              <a:t>November 2014 </a:t>
            </a:r>
          </a:p>
          <a:p>
            <a:pPr marL="285750" indent="-285750">
              <a:buFont typeface="Wingdings" panose="05000000000000000000" pitchFamily="2" charset="2"/>
              <a:buChar char="§"/>
            </a:pPr>
            <a:r>
              <a:rPr lang="en-US" b="1" dirty="0" smtClean="0"/>
              <a:t>All </a:t>
            </a:r>
            <a:r>
              <a:rPr lang="en-US" b="1" dirty="0"/>
              <a:t>58 NC Community Colleges</a:t>
            </a:r>
          </a:p>
          <a:p>
            <a:pPr>
              <a:buFont typeface="Wingdings" pitchFamily="2" charset="2"/>
              <a:buChar char="§"/>
            </a:pPr>
            <a:r>
              <a:rPr lang="en-US" b="1" dirty="0" smtClean="0"/>
              <a:t>    The </a:t>
            </a:r>
            <a:r>
              <a:rPr lang="en-US" b="1" dirty="0"/>
              <a:t>following North Carolina Independent Colleges and Universities: </a:t>
            </a:r>
          </a:p>
          <a:p>
            <a:pPr>
              <a:buNone/>
            </a:pPr>
            <a:r>
              <a:rPr lang="en-US" dirty="0"/>
              <a:t>Barton College 		Lees-McRae College	</a:t>
            </a:r>
            <a:r>
              <a:rPr lang="en-US" dirty="0" smtClean="0"/>
              <a:t>Salem </a:t>
            </a:r>
            <a:r>
              <a:rPr lang="en-US" dirty="0"/>
              <a:t>College</a:t>
            </a:r>
          </a:p>
          <a:p>
            <a:pPr>
              <a:buNone/>
            </a:pPr>
            <a:r>
              <a:rPr lang="en-US" dirty="0"/>
              <a:t>Belmont Abbey College	Lenoir-Rhyne University	Shaw University</a:t>
            </a:r>
          </a:p>
          <a:p>
            <a:pPr>
              <a:buNone/>
            </a:pPr>
            <a:r>
              <a:rPr lang="en-US" dirty="0"/>
              <a:t>Bennett College		Livingstone College		St. Andrews University</a:t>
            </a:r>
          </a:p>
          <a:p>
            <a:pPr>
              <a:buNone/>
            </a:pPr>
            <a:r>
              <a:rPr lang="en-US" dirty="0"/>
              <a:t>Brevard College		Louisburg College		Mount Olive University</a:t>
            </a:r>
          </a:p>
          <a:p>
            <a:pPr>
              <a:buNone/>
            </a:pPr>
            <a:r>
              <a:rPr lang="en-US" dirty="0"/>
              <a:t>Cabarrus College Health 	Mars Hill College		Warren Wilson College</a:t>
            </a:r>
          </a:p>
          <a:p>
            <a:pPr>
              <a:buNone/>
            </a:pPr>
            <a:r>
              <a:rPr lang="en-US" dirty="0"/>
              <a:t>Campbell University	</a:t>
            </a:r>
            <a:r>
              <a:rPr lang="en-US" dirty="0" smtClean="0"/>
              <a:t>Meredith </a:t>
            </a:r>
            <a:r>
              <a:rPr lang="en-US" dirty="0"/>
              <a:t>College		William Peace University</a:t>
            </a:r>
          </a:p>
          <a:p>
            <a:pPr>
              <a:buNone/>
            </a:pPr>
            <a:r>
              <a:rPr lang="en-US" dirty="0"/>
              <a:t>Catawba College		Methodist College		Wingate University</a:t>
            </a:r>
          </a:p>
          <a:p>
            <a:pPr>
              <a:buNone/>
            </a:pPr>
            <a:r>
              <a:rPr lang="en-US" dirty="0"/>
              <a:t>Chowan College		Montreat College</a:t>
            </a:r>
          </a:p>
          <a:p>
            <a:pPr>
              <a:buNone/>
            </a:pPr>
            <a:r>
              <a:rPr lang="en-US" dirty="0"/>
              <a:t>Davidson College		NC Wesleyan College</a:t>
            </a:r>
          </a:p>
          <a:p>
            <a:pPr>
              <a:buNone/>
            </a:pPr>
            <a:r>
              <a:rPr lang="en-US" dirty="0"/>
              <a:t>Gardner-Webb University	Pheiffer University</a:t>
            </a:r>
          </a:p>
          <a:p>
            <a:pPr>
              <a:buNone/>
            </a:pPr>
            <a:r>
              <a:rPr lang="en-US" dirty="0"/>
              <a:t>Guilford College		Queen’s University</a:t>
            </a:r>
          </a:p>
          <a:p>
            <a:pPr>
              <a:buNone/>
            </a:pPr>
            <a:r>
              <a:rPr lang="en-US" dirty="0"/>
              <a:t>Johnson C. Smith University	St. Augustine University</a:t>
            </a:r>
          </a:p>
          <a:p>
            <a:pPr marL="285750" indent="-285750">
              <a:buFont typeface="Wingdings" panose="05000000000000000000" pitchFamily="2" charset="2"/>
              <a:buChar char="§"/>
            </a:pPr>
            <a:r>
              <a:rPr lang="en-US" b="1" dirty="0"/>
              <a:t> </a:t>
            </a:r>
            <a:r>
              <a:rPr lang="en-US" b="1" dirty="0" smtClean="0"/>
              <a:t>The </a:t>
            </a:r>
            <a:r>
              <a:rPr lang="en-US" b="1" dirty="0"/>
              <a:t>following University of North Carolina Universities:</a:t>
            </a:r>
          </a:p>
          <a:p>
            <a:pPr>
              <a:buNone/>
            </a:pPr>
            <a:r>
              <a:rPr lang="en-US" dirty="0"/>
              <a:t>Fayetteville State University</a:t>
            </a:r>
          </a:p>
          <a:p>
            <a:pPr>
              <a:buNone/>
            </a:pPr>
            <a:r>
              <a:rPr lang="en-US" dirty="0"/>
              <a:t>North Carolina Central University</a:t>
            </a:r>
          </a:p>
          <a:p>
            <a:pPr>
              <a:buNone/>
            </a:pPr>
            <a:r>
              <a:rPr lang="en-US" dirty="0"/>
              <a:t>Winston Salem State University</a:t>
            </a:r>
          </a:p>
        </p:txBody>
      </p:sp>
    </p:spTree>
    <p:extLst>
      <p:ext uri="{BB962C8B-B14F-4D97-AF65-F5344CB8AC3E}">
        <p14:creationId xmlns:p14="http://schemas.microsoft.com/office/powerpoint/2010/main" val="3933872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81000"/>
            <a:ext cx="8229600" cy="1066800"/>
          </a:xfrm>
          <a:solidFill>
            <a:srgbClr val="C00000"/>
          </a:solidFill>
        </p:spPr>
        <p:txBody>
          <a:bodyPr/>
          <a:lstStyle/>
          <a:p>
            <a:pPr eaLnBrk="1" hangingPunct="1"/>
            <a:r>
              <a:rPr lang="en-US" sz="1800" dirty="0" smtClean="0">
                <a:latin typeface="Arial" charset="0"/>
                <a:cs typeface="Arial" charset="0"/>
              </a:rPr>
              <a:t>College Planning Resources</a:t>
            </a:r>
            <a:r>
              <a:rPr lang="en-US" b="1" dirty="0" smtClean="0">
                <a:latin typeface="Arial" charset="0"/>
                <a:cs typeface="Arial" charset="0"/>
              </a:rPr>
              <a:t/>
            </a:r>
            <a:br>
              <a:rPr lang="en-US" b="1" dirty="0" smtClean="0">
                <a:latin typeface="Arial" charset="0"/>
                <a:cs typeface="Arial" charset="0"/>
              </a:rPr>
            </a:br>
            <a:r>
              <a:rPr lang="en-US" b="1" dirty="0" smtClean="0">
                <a:latin typeface="Arial" charset="0"/>
                <a:cs typeface="Arial" charset="0"/>
              </a:rPr>
              <a:t>College Visitations</a:t>
            </a:r>
          </a:p>
        </p:txBody>
      </p:sp>
      <p:sp>
        <p:nvSpPr>
          <p:cNvPr id="3" name="Content Placeholder 2"/>
          <p:cNvSpPr>
            <a:spLocks noGrp="1"/>
          </p:cNvSpPr>
          <p:nvPr>
            <p:ph idx="1"/>
          </p:nvPr>
        </p:nvSpPr>
        <p:spPr>
          <a:xfrm>
            <a:off x="152400" y="1524000"/>
            <a:ext cx="8839200" cy="5105400"/>
          </a:xfrm>
        </p:spPr>
        <p:txBody>
          <a:bodyPr>
            <a:normAutofit fontScale="70000" lnSpcReduction="20000"/>
          </a:bodyPr>
          <a:lstStyle/>
          <a:p>
            <a:pPr>
              <a:lnSpc>
                <a:spcPct val="90000"/>
              </a:lnSpc>
            </a:pPr>
            <a:endParaRPr lang="en-US" dirty="0" smtClean="0">
              <a:latin typeface="Arial" charset="0"/>
              <a:cs typeface="Arial" charset="0"/>
            </a:endParaRPr>
          </a:p>
          <a:p>
            <a:pPr>
              <a:lnSpc>
                <a:spcPct val="90000"/>
              </a:lnSpc>
            </a:pPr>
            <a:r>
              <a:rPr lang="en-US" dirty="0" smtClean="0">
                <a:latin typeface="Arial" charset="0"/>
                <a:cs typeface="Arial" charset="0"/>
              </a:rPr>
              <a:t>When</a:t>
            </a:r>
            <a:r>
              <a:rPr lang="en-US" dirty="0">
                <a:latin typeface="Arial" charset="0"/>
                <a:cs typeface="Arial" charset="0"/>
              </a:rPr>
              <a:t>? Fall/Winter of the </a:t>
            </a:r>
            <a:r>
              <a:rPr lang="en-US" b="1" dirty="0">
                <a:solidFill>
                  <a:srgbClr val="CC0000"/>
                </a:solidFill>
                <a:latin typeface="Arial" charset="0"/>
                <a:cs typeface="Arial" charset="0"/>
              </a:rPr>
              <a:t>senior</a:t>
            </a:r>
            <a:r>
              <a:rPr lang="en-US" dirty="0">
                <a:latin typeface="Arial" charset="0"/>
                <a:cs typeface="Arial" charset="0"/>
              </a:rPr>
              <a:t> year</a:t>
            </a:r>
          </a:p>
          <a:p>
            <a:pPr>
              <a:lnSpc>
                <a:spcPct val="90000"/>
              </a:lnSpc>
            </a:pPr>
            <a:r>
              <a:rPr lang="en-US" dirty="0">
                <a:latin typeface="Arial" charset="0"/>
                <a:cs typeface="Arial" charset="0"/>
              </a:rPr>
              <a:t>Interviews with Admissions Counselors/Financial Aid Counselors</a:t>
            </a:r>
          </a:p>
          <a:p>
            <a:pPr>
              <a:lnSpc>
                <a:spcPct val="90000"/>
              </a:lnSpc>
            </a:pPr>
            <a:r>
              <a:rPr lang="en-US" dirty="0">
                <a:latin typeface="Arial" charset="0"/>
                <a:cs typeface="Arial" charset="0"/>
              </a:rPr>
              <a:t>Campus Tours</a:t>
            </a:r>
          </a:p>
          <a:p>
            <a:pPr>
              <a:lnSpc>
                <a:spcPct val="90000"/>
              </a:lnSpc>
            </a:pPr>
            <a:r>
              <a:rPr lang="en-US" dirty="0">
                <a:latin typeface="Arial" charset="0"/>
                <a:cs typeface="Arial" charset="0"/>
              </a:rPr>
              <a:t>Check out the freshman dormitories – visit the dining hall and the bookstore - attend a sporting event – think weekend activities – ask about intramurals – talk with other </a:t>
            </a:r>
            <a:r>
              <a:rPr lang="en-US" dirty="0" smtClean="0">
                <a:latin typeface="Arial" charset="0"/>
                <a:cs typeface="Arial" charset="0"/>
              </a:rPr>
              <a:t>students</a:t>
            </a:r>
          </a:p>
          <a:p>
            <a:pPr>
              <a:lnSpc>
                <a:spcPct val="90000"/>
              </a:lnSpc>
              <a:buNone/>
            </a:pPr>
            <a:endParaRPr lang="en-US" b="1" dirty="0">
              <a:solidFill>
                <a:srgbClr val="CC0000"/>
              </a:solidFill>
            </a:endParaRPr>
          </a:p>
          <a:p>
            <a:pPr>
              <a:lnSpc>
                <a:spcPct val="90000"/>
              </a:lnSpc>
              <a:buNone/>
            </a:pPr>
            <a:endParaRPr lang="en-US" sz="4600" b="1" dirty="0" smtClean="0">
              <a:solidFill>
                <a:srgbClr val="CC0000"/>
              </a:solidFill>
            </a:endParaRPr>
          </a:p>
          <a:p>
            <a:pPr algn="ctr">
              <a:lnSpc>
                <a:spcPct val="90000"/>
              </a:lnSpc>
              <a:buNone/>
            </a:pPr>
            <a:endParaRPr lang="en-US" sz="3600" b="1" i="1" dirty="0">
              <a:latin typeface="Arial" charset="0"/>
              <a:cs typeface="Arial" charset="0"/>
            </a:endParaRPr>
          </a:p>
          <a:p>
            <a:pPr algn="ctr">
              <a:lnSpc>
                <a:spcPct val="90000"/>
              </a:lnSpc>
              <a:buNone/>
            </a:pPr>
            <a:endParaRPr lang="en-US" sz="3600" b="1" i="1" dirty="0" smtClean="0">
              <a:latin typeface="Arial" charset="0"/>
              <a:cs typeface="Arial" charset="0"/>
            </a:endParaRPr>
          </a:p>
          <a:p>
            <a:pPr algn="ctr">
              <a:lnSpc>
                <a:spcPct val="90000"/>
              </a:lnSpc>
              <a:buNone/>
            </a:pPr>
            <a:r>
              <a:rPr lang="en-US" sz="3600" b="1" i="1" dirty="0" smtClean="0">
                <a:latin typeface="Arial" charset="0"/>
                <a:cs typeface="Arial" charset="0"/>
              </a:rPr>
              <a:t>MC </a:t>
            </a:r>
            <a:r>
              <a:rPr lang="en-US" sz="3600" b="1" i="1" dirty="0">
                <a:latin typeface="Arial" charset="0"/>
                <a:cs typeface="Arial" charset="0"/>
              </a:rPr>
              <a:t>Seniors are allowed 2 excused visits to colleges per semester </a:t>
            </a:r>
          </a:p>
          <a:p>
            <a:pPr algn="ctr">
              <a:lnSpc>
                <a:spcPct val="90000"/>
              </a:lnSpc>
              <a:buNone/>
            </a:pPr>
            <a:r>
              <a:rPr lang="en-US" sz="2800" b="1" i="1" dirty="0">
                <a:solidFill>
                  <a:srgbClr val="CC0000"/>
                </a:solidFill>
                <a:latin typeface="Arial" charset="0"/>
                <a:cs typeface="Arial" charset="0"/>
              </a:rPr>
              <a:t>(documentation required)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381000"/>
            <a:ext cx="8229600" cy="1066800"/>
          </a:xfrm>
          <a:solidFill>
            <a:srgbClr val="C00000"/>
          </a:solidFill>
        </p:spPr>
        <p:txBody>
          <a:bodyPr/>
          <a:lstStyle/>
          <a:p>
            <a:pPr eaLnBrk="1" hangingPunct="1"/>
            <a:r>
              <a:rPr lang="en-US" sz="1800" dirty="0" smtClean="0">
                <a:latin typeface="Arial" charset="0"/>
                <a:cs typeface="Arial" charset="0"/>
              </a:rPr>
              <a:t>College Planning Resources</a:t>
            </a:r>
            <a:r>
              <a:rPr lang="en-US" b="1" dirty="0" smtClean="0">
                <a:latin typeface="Arial" charset="0"/>
                <a:cs typeface="Arial" charset="0"/>
              </a:rPr>
              <a:t/>
            </a:r>
            <a:br>
              <a:rPr lang="en-US" b="1" dirty="0" smtClean="0">
                <a:latin typeface="Arial" charset="0"/>
                <a:cs typeface="Arial" charset="0"/>
              </a:rPr>
            </a:br>
            <a:r>
              <a:rPr lang="en-US" b="1" dirty="0" smtClean="0">
                <a:latin typeface="Arial" charset="0"/>
                <a:cs typeface="Arial" charset="0"/>
              </a:rPr>
              <a:t>College Visitations</a:t>
            </a:r>
          </a:p>
        </p:txBody>
      </p:sp>
      <p:sp>
        <p:nvSpPr>
          <p:cNvPr id="3" name="Content Placeholder 2"/>
          <p:cNvSpPr>
            <a:spLocks noGrp="1"/>
          </p:cNvSpPr>
          <p:nvPr>
            <p:ph idx="1"/>
          </p:nvPr>
        </p:nvSpPr>
        <p:spPr>
          <a:xfrm>
            <a:off x="152400" y="1524000"/>
            <a:ext cx="8839200" cy="5105400"/>
          </a:xfrm>
        </p:spPr>
        <p:txBody>
          <a:bodyPr>
            <a:normAutofit/>
          </a:bodyPr>
          <a:lstStyle/>
          <a:p>
            <a:pPr marL="0" indent="0">
              <a:lnSpc>
                <a:spcPct val="90000"/>
              </a:lnSpc>
              <a:buNone/>
            </a:pPr>
            <a:r>
              <a:rPr lang="en-US" b="1" dirty="0" smtClean="0">
                <a:latin typeface="Arial" charset="0"/>
                <a:cs typeface="Arial" charset="0"/>
              </a:rPr>
              <a:t>Visits </a:t>
            </a:r>
            <a:r>
              <a:rPr lang="en-US" b="1" dirty="0">
                <a:latin typeface="Arial" charset="0"/>
                <a:cs typeface="Arial" charset="0"/>
              </a:rPr>
              <a:t>from admissions counselors are offered at Mallard </a:t>
            </a:r>
            <a:r>
              <a:rPr lang="en-US" b="1" dirty="0" smtClean="0">
                <a:latin typeface="Arial" charset="0"/>
                <a:cs typeface="Arial" charset="0"/>
              </a:rPr>
              <a:t>Creek</a:t>
            </a:r>
          </a:p>
          <a:p>
            <a:pPr marL="0" indent="0">
              <a:lnSpc>
                <a:spcPct val="90000"/>
              </a:lnSpc>
              <a:buNone/>
            </a:pPr>
            <a:endParaRPr lang="en-US" b="1" dirty="0">
              <a:latin typeface="Arial" charset="0"/>
              <a:cs typeface="Arial" charset="0"/>
            </a:endParaRPr>
          </a:p>
          <a:p>
            <a:pPr lvl="1">
              <a:lnSpc>
                <a:spcPct val="90000"/>
              </a:lnSpc>
            </a:pPr>
            <a:r>
              <a:rPr lang="en-US" sz="2400" b="1" dirty="0">
                <a:latin typeface="Arial" charset="0"/>
                <a:cs typeface="Arial" charset="0"/>
              </a:rPr>
              <a:t>Livingstone					2/9</a:t>
            </a:r>
          </a:p>
          <a:p>
            <a:pPr lvl="1">
              <a:lnSpc>
                <a:spcPct val="90000"/>
              </a:lnSpc>
            </a:pPr>
            <a:r>
              <a:rPr lang="en-US" sz="2400" b="1" dirty="0">
                <a:latin typeface="Arial" charset="0"/>
                <a:cs typeface="Arial" charset="0"/>
              </a:rPr>
              <a:t>Winston-Salem State			2/24</a:t>
            </a:r>
          </a:p>
          <a:p>
            <a:pPr lvl="1">
              <a:lnSpc>
                <a:spcPct val="90000"/>
              </a:lnSpc>
            </a:pPr>
            <a:r>
              <a:rPr lang="en-US" sz="2400" b="1" dirty="0">
                <a:latin typeface="Arial" charset="0"/>
                <a:cs typeface="Arial" charset="0"/>
              </a:rPr>
              <a:t>Fayetteville State </a:t>
            </a:r>
            <a:r>
              <a:rPr lang="en-US" sz="1800" b="1" dirty="0">
                <a:latin typeface="Arial" charset="0"/>
                <a:cs typeface="Arial" charset="0"/>
              </a:rPr>
              <a:t>(On-site Admissions)</a:t>
            </a:r>
            <a:r>
              <a:rPr lang="en-US" sz="2400" b="1" dirty="0">
                <a:latin typeface="Arial" charset="0"/>
                <a:cs typeface="Arial" charset="0"/>
              </a:rPr>
              <a:t>	</a:t>
            </a:r>
            <a:r>
              <a:rPr lang="en-US" sz="2400" b="1" dirty="0" smtClean="0">
                <a:latin typeface="Arial" charset="0"/>
                <a:cs typeface="Arial" charset="0"/>
              </a:rPr>
              <a:t>2/26</a:t>
            </a:r>
            <a:endParaRPr lang="en-US" sz="2400" b="1" dirty="0">
              <a:latin typeface="Arial" charset="0"/>
              <a:cs typeface="Arial" charset="0"/>
            </a:endParaRPr>
          </a:p>
          <a:p>
            <a:pPr lvl="1">
              <a:lnSpc>
                <a:spcPct val="90000"/>
              </a:lnSpc>
            </a:pPr>
            <a:r>
              <a:rPr lang="en-US" sz="2400" b="1" dirty="0" smtClean="0">
                <a:latin typeface="Arial" charset="0"/>
                <a:cs typeface="Arial" charset="0"/>
              </a:rPr>
              <a:t>CPCC						2/27</a:t>
            </a:r>
          </a:p>
          <a:p>
            <a:pPr marL="6350" lvl="1" indent="0">
              <a:lnSpc>
                <a:spcPct val="90000"/>
              </a:lnSpc>
              <a:buNone/>
            </a:pPr>
            <a:endParaRPr lang="en-US" sz="2400" b="1" dirty="0">
              <a:latin typeface="Arial" charset="0"/>
              <a:cs typeface="Arial" charset="0"/>
            </a:endParaRPr>
          </a:p>
          <a:p>
            <a:pPr marL="6350" lvl="1" indent="0">
              <a:lnSpc>
                <a:spcPct val="90000"/>
              </a:lnSpc>
              <a:buNone/>
            </a:pPr>
            <a:r>
              <a:rPr lang="en-US" sz="2400" b="1" dirty="0" smtClean="0">
                <a:latin typeface="Arial" charset="0"/>
                <a:cs typeface="Arial" charset="0"/>
              </a:rPr>
              <a:t>Visits take place primarily during the fall semester. Be sure to check the College Visit Registration Book in Guidance when you return to school in August.</a:t>
            </a:r>
            <a:endParaRPr lang="en-US" sz="2400" b="1" dirty="0">
              <a:latin typeface="Arial" charset="0"/>
              <a:cs typeface="Arial" charset="0"/>
            </a:endParaRPr>
          </a:p>
          <a:p>
            <a:endParaRPr lang="en-US" dirty="0"/>
          </a:p>
        </p:txBody>
      </p:sp>
    </p:spTree>
    <p:extLst>
      <p:ext uri="{BB962C8B-B14F-4D97-AF65-F5344CB8AC3E}">
        <p14:creationId xmlns:p14="http://schemas.microsoft.com/office/powerpoint/2010/main" val="2677362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228600"/>
            <a:ext cx="9144000" cy="762000"/>
          </a:xfrm>
          <a:solidFill>
            <a:srgbClr val="C00000"/>
          </a:solidFill>
        </p:spPr>
        <p:txBody>
          <a:bodyPr/>
          <a:lstStyle/>
          <a:p>
            <a:pPr eaLnBrk="1" hangingPunct="1"/>
            <a:r>
              <a:rPr lang="en-US" sz="1600" dirty="0" smtClean="0">
                <a:solidFill>
                  <a:schemeClr val="bg1"/>
                </a:solidFill>
                <a:latin typeface="Arial" charset="0"/>
                <a:cs typeface="Arial" charset="0"/>
              </a:rPr>
              <a:t>Graduation Requirements</a:t>
            </a:r>
            <a:r>
              <a:rPr lang="en-US" sz="2400" b="1" i="1" dirty="0" smtClean="0">
                <a:solidFill>
                  <a:schemeClr val="bg1"/>
                </a:solidFill>
                <a:latin typeface="Arial" charset="0"/>
                <a:cs typeface="Arial" charset="0"/>
              </a:rPr>
              <a:t/>
            </a:r>
            <a:br>
              <a:rPr lang="en-US" sz="2400" b="1" i="1" dirty="0" smtClean="0">
                <a:solidFill>
                  <a:schemeClr val="bg1"/>
                </a:solidFill>
                <a:latin typeface="Arial" charset="0"/>
                <a:cs typeface="Arial" charset="0"/>
              </a:rPr>
            </a:br>
            <a:r>
              <a:rPr lang="en-US" sz="2000" b="1" i="1" dirty="0" smtClean="0">
                <a:solidFill>
                  <a:schemeClr val="bg1"/>
                </a:solidFill>
                <a:latin typeface="Arial" charset="0"/>
                <a:cs typeface="Arial" charset="0"/>
              </a:rPr>
              <a:t>What are </a:t>
            </a:r>
            <a:r>
              <a:rPr lang="en-US" sz="2000" b="1" i="1" dirty="0" smtClean="0">
                <a:solidFill>
                  <a:schemeClr val="bg1"/>
                </a:solidFill>
                <a:latin typeface="Arial" charset="0"/>
                <a:cs typeface="Arial" charset="0"/>
              </a:rPr>
              <a:t>the CMS </a:t>
            </a:r>
            <a:r>
              <a:rPr lang="en-US" sz="2000" b="1" i="1" dirty="0" smtClean="0">
                <a:solidFill>
                  <a:schemeClr val="bg1"/>
                </a:solidFill>
                <a:latin typeface="Arial" charset="0"/>
                <a:cs typeface="Arial" charset="0"/>
              </a:rPr>
              <a:t>Graduation Requirements?</a:t>
            </a:r>
          </a:p>
        </p:txBody>
      </p:sp>
      <p:sp>
        <p:nvSpPr>
          <p:cNvPr id="9219" name="Content Placeholder 6"/>
          <p:cNvSpPr>
            <a:spLocks noGrp="1"/>
          </p:cNvSpPr>
          <p:nvPr>
            <p:ph idx="1"/>
          </p:nvPr>
        </p:nvSpPr>
        <p:spPr>
          <a:xfrm>
            <a:off x="152400" y="990600"/>
            <a:ext cx="8839200" cy="5312223"/>
          </a:xfrm>
        </p:spPr>
        <p:txBody>
          <a:bodyPr wrap="square">
            <a:spAutoFit/>
          </a:bodyPr>
          <a:lstStyle/>
          <a:p>
            <a:pPr>
              <a:defRPr/>
            </a:pPr>
            <a:r>
              <a:rPr lang="en-US" b="1" dirty="0" smtClean="0">
                <a:latin typeface="Arial" pitchFamily="34" charset="0"/>
                <a:cs typeface="Arial" pitchFamily="34" charset="0"/>
              </a:rPr>
              <a:t>4 </a:t>
            </a:r>
            <a:r>
              <a:rPr lang="en-US" b="1" dirty="0" smtClean="0">
                <a:latin typeface="Arial" pitchFamily="34" charset="0"/>
                <a:cs typeface="Arial" pitchFamily="34" charset="0"/>
              </a:rPr>
              <a:t>English</a:t>
            </a:r>
          </a:p>
          <a:p>
            <a:pPr eaLnBrk="1" hangingPunct="1">
              <a:defRPr/>
            </a:pPr>
            <a:r>
              <a:rPr lang="en-US" b="1" dirty="0" smtClean="0">
                <a:latin typeface="Arial" pitchFamily="34" charset="0"/>
                <a:cs typeface="Arial" pitchFamily="34" charset="0"/>
              </a:rPr>
              <a:t>4 Math</a:t>
            </a:r>
          </a:p>
          <a:p>
            <a:pPr eaLnBrk="1" hangingPunct="1">
              <a:defRPr/>
            </a:pPr>
            <a:r>
              <a:rPr lang="en-US" b="1" dirty="0" smtClean="0">
                <a:latin typeface="Arial" pitchFamily="34" charset="0"/>
                <a:cs typeface="Arial" pitchFamily="34" charset="0"/>
              </a:rPr>
              <a:t>3 Science</a:t>
            </a:r>
          </a:p>
          <a:p>
            <a:pPr eaLnBrk="1" hangingPunct="1">
              <a:defRPr/>
            </a:pPr>
            <a:r>
              <a:rPr lang="en-US" b="1" dirty="0" smtClean="0">
                <a:latin typeface="Arial" pitchFamily="34" charset="0"/>
                <a:cs typeface="Arial" pitchFamily="34" charset="0"/>
              </a:rPr>
              <a:t>4 Social Studies</a:t>
            </a:r>
          </a:p>
          <a:p>
            <a:pPr eaLnBrk="1" hangingPunct="1">
              <a:defRPr/>
            </a:pPr>
            <a:r>
              <a:rPr lang="en-US" b="1" dirty="0" smtClean="0">
                <a:latin typeface="Arial" pitchFamily="34" charset="0"/>
                <a:cs typeface="Arial" pitchFamily="34" charset="0"/>
              </a:rPr>
              <a:t>1 Health and Physical Education</a:t>
            </a:r>
          </a:p>
          <a:p>
            <a:pPr eaLnBrk="1" hangingPunct="1">
              <a:defRPr/>
            </a:pPr>
            <a:r>
              <a:rPr lang="en-US" b="1" dirty="0" smtClean="0">
                <a:latin typeface="Arial" pitchFamily="34" charset="0"/>
                <a:cs typeface="Arial" pitchFamily="34" charset="0"/>
              </a:rPr>
              <a:t>8 Elective Credits </a:t>
            </a:r>
            <a:r>
              <a:rPr lang="en-US" sz="2800" b="1" dirty="0" smtClean="0">
                <a:latin typeface="Arial" pitchFamily="34" charset="0"/>
                <a:cs typeface="Arial" pitchFamily="34" charset="0"/>
              </a:rPr>
              <a:t>(World Language, CTE, Art)</a:t>
            </a:r>
            <a:endParaRPr lang="en-US" sz="2800" b="1" dirty="0" smtClean="0">
              <a:latin typeface="Arial" pitchFamily="34" charset="0"/>
              <a:cs typeface="Arial" pitchFamily="34" charset="0"/>
            </a:endParaRPr>
          </a:p>
          <a:p>
            <a:pPr eaLnBrk="1" hangingPunct="1">
              <a:buFont typeface="Georgia" pitchFamily="18" charset="0"/>
              <a:buNone/>
              <a:defRPr/>
            </a:pPr>
            <a:r>
              <a:rPr lang="en-US" b="1" cap="all" dirty="0" smtClean="0">
                <a:latin typeface="Arial" pitchFamily="34" charset="0"/>
                <a:cs typeface="Arial" pitchFamily="34" charset="0"/>
              </a:rPr>
              <a:t>	</a:t>
            </a:r>
            <a:r>
              <a:rPr lang="en-US" b="1" cap="all" dirty="0" smtClean="0">
                <a:solidFill>
                  <a:srgbClr val="FF3300"/>
                </a:solidFill>
                <a:latin typeface="Arial" pitchFamily="34" charset="0"/>
                <a:cs typeface="Arial" pitchFamily="34" charset="0"/>
              </a:rPr>
              <a:t>  =  24 Total Credits </a:t>
            </a:r>
            <a:r>
              <a:rPr lang="en-US" b="1" cap="small" dirty="0" smtClean="0">
                <a:latin typeface="Arial" pitchFamily="34" charset="0"/>
                <a:cs typeface="Arial" pitchFamily="34" charset="0"/>
              </a:rPr>
              <a:t>(</a:t>
            </a:r>
            <a:r>
              <a:rPr lang="en-US" b="1" i="1" cap="small" dirty="0" smtClean="0">
                <a:latin typeface="Arial" pitchFamily="34" charset="0"/>
                <a:cs typeface="Arial" pitchFamily="34" charset="0"/>
              </a:rPr>
              <a:t>minimum</a:t>
            </a:r>
            <a:r>
              <a:rPr lang="en-US" b="1" i="1" cap="small" dirty="0" smtClean="0">
                <a:latin typeface="Arial" pitchFamily="34" charset="0"/>
                <a:cs typeface="Arial" pitchFamily="34" charset="0"/>
              </a:rPr>
              <a:t>)</a:t>
            </a:r>
          </a:p>
          <a:p>
            <a:pPr>
              <a:defRPr/>
            </a:pPr>
            <a:r>
              <a:rPr lang="en-US" b="1" dirty="0" smtClean="0">
                <a:latin typeface="Arial" pitchFamily="34" charset="0"/>
                <a:cs typeface="Arial" pitchFamily="34" charset="0"/>
              </a:rPr>
              <a:t>Senior Project</a:t>
            </a:r>
          </a:p>
          <a:p>
            <a:pPr>
              <a:defRPr/>
            </a:pPr>
            <a:r>
              <a:rPr lang="en-US" sz="3200" b="1" dirty="0" smtClean="0">
                <a:latin typeface="Arial" pitchFamily="34" charset="0"/>
                <a:cs typeface="Arial" pitchFamily="34" charset="0"/>
              </a:rPr>
              <a:t>CPR</a:t>
            </a:r>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304800"/>
            <a:ext cx="9144000" cy="1066800"/>
          </a:xfrm>
          <a:solidFill>
            <a:srgbClr val="C00000"/>
          </a:solidFill>
        </p:spPr>
        <p:txBody>
          <a:bodyPr/>
          <a:lstStyle/>
          <a:p>
            <a:pPr algn="ctr" eaLnBrk="1" hangingPunct="1"/>
            <a:r>
              <a:rPr lang="en-US" sz="4800" dirty="0" smtClean="0">
                <a:solidFill>
                  <a:schemeClr val="bg1"/>
                </a:solidFill>
                <a:latin typeface="Arial" charset="0"/>
                <a:cs typeface="Arial" charset="0"/>
              </a:rPr>
              <a:t>College Admissions Testing</a:t>
            </a:r>
          </a:p>
        </p:txBody>
      </p:sp>
      <p:sp>
        <p:nvSpPr>
          <p:cNvPr id="31747" name="Content Placeholder 2"/>
          <p:cNvSpPr>
            <a:spLocks noGrp="1"/>
          </p:cNvSpPr>
          <p:nvPr>
            <p:ph idx="1"/>
          </p:nvPr>
        </p:nvSpPr>
        <p:spPr>
          <a:xfrm>
            <a:off x="381000" y="1524000"/>
            <a:ext cx="8382000" cy="5049838"/>
          </a:xfrm>
        </p:spPr>
        <p:txBody>
          <a:bodyPr/>
          <a:lstStyle/>
          <a:p>
            <a:pPr algn="ctr" eaLnBrk="1" hangingPunct="1">
              <a:buFont typeface="Georgia" pitchFamily="18" charset="0"/>
              <a:buNone/>
            </a:pPr>
            <a:r>
              <a:rPr lang="en-US" sz="5400" b="1" dirty="0" smtClean="0">
                <a:latin typeface="Arial" charset="0"/>
                <a:cs typeface="Arial" charset="0"/>
              </a:rPr>
              <a:t>Do </a:t>
            </a:r>
            <a:r>
              <a:rPr lang="en-US" sz="5400" b="1" dirty="0" smtClean="0">
                <a:latin typeface="Arial" charset="0"/>
                <a:cs typeface="Arial" charset="0"/>
              </a:rPr>
              <a:t>I need to take an </a:t>
            </a:r>
          </a:p>
          <a:p>
            <a:pPr algn="ctr" eaLnBrk="1" hangingPunct="1">
              <a:buFont typeface="Georgia" pitchFamily="18" charset="0"/>
              <a:buNone/>
            </a:pPr>
            <a:r>
              <a:rPr lang="en-US" sz="5400" b="1" dirty="0" smtClean="0">
                <a:latin typeface="Arial" charset="0"/>
                <a:cs typeface="Arial" charset="0"/>
              </a:rPr>
              <a:t>SAT or an ACT Test </a:t>
            </a:r>
            <a:r>
              <a:rPr lang="en-US" sz="5400" b="1" dirty="0" smtClean="0">
                <a:latin typeface="Arial" charset="0"/>
                <a:cs typeface="Arial" charset="0"/>
              </a:rPr>
              <a:t>?</a:t>
            </a:r>
          </a:p>
          <a:p>
            <a:pPr algn="ctr" eaLnBrk="1" hangingPunct="1">
              <a:buFont typeface="Georgia" pitchFamily="18" charset="0"/>
              <a:buNone/>
            </a:pPr>
            <a:endParaRPr lang="en-US" sz="3000" b="1" dirty="0">
              <a:latin typeface="Arial" charset="0"/>
              <a:cs typeface="Arial" charset="0"/>
            </a:endParaRPr>
          </a:p>
          <a:p>
            <a:pPr eaLnBrk="1" hangingPunct="1">
              <a:buFont typeface="Georgia" pitchFamily="18" charset="0"/>
              <a:buNone/>
            </a:pPr>
            <a:r>
              <a:rPr lang="en-US" sz="3000" b="1" dirty="0" smtClean="0">
                <a:latin typeface="Arial" charset="0"/>
                <a:cs typeface="Arial" charset="0"/>
              </a:rPr>
              <a:t>*News to Note: </a:t>
            </a:r>
          </a:p>
          <a:p>
            <a:r>
              <a:rPr lang="en-US" sz="3000" b="1" dirty="0" smtClean="0">
                <a:latin typeface="Arial" charset="0"/>
                <a:cs typeface="Arial" charset="0"/>
              </a:rPr>
              <a:t>Report cards and PSAT scores will be distributed in homeroom on February 12</a:t>
            </a:r>
            <a:r>
              <a:rPr lang="en-US" sz="3000" b="1" baseline="30000" dirty="0" smtClean="0">
                <a:latin typeface="Arial" charset="0"/>
                <a:cs typeface="Arial" charset="0"/>
              </a:rPr>
              <a:t>th</a:t>
            </a:r>
            <a:endParaRPr lang="en-US" sz="3000" b="1" dirty="0">
              <a:latin typeface="Arial" charset="0"/>
              <a:cs typeface="Arial" charset="0"/>
            </a:endParaRPr>
          </a:p>
          <a:p>
            <a:r>
              <a:rPr lang="en-US" sz="3000" b="1" dirty="0" smtClean="0">
                <a:latin typeface="Arial" charset="0"/>
                <a:cs typeface="Arial" charset="0"/>
              </a:rPr>
              <a:t>ALL 11</a:t>
            </a:r>
            <a:r>
              <a:rPr lang="en-US" sz="3000" b="1" baseline="30000" dirty="0" smtClean="0">
                <a:latin typeface="Arial" charset="0"/>
                <a:cs typeface="Arial" charset="0"/>
              </a:rPr>
              <a:t>th</a:t>
            </a:r>
            <a:r>
              <a:rPr lang="en-US" sz="3000" b="1" dirty="0" smtClean="0">
                <a:latin typeface="Arial" charset="0"/>
                <a:cs typeface="Arial" charset="0"/>
              </a:rPr>
              <a:t> grade students will take the ACT on March 3</a:t>
            </a:r>
            <a:r>
              <a:rPr lang="en-US" sz="3000" b="1" baseline="30000" dirty="0" smtClean="0">
                <a:latin typeface="Arial" charset="0"/>
                <a:cs typeface="Arial" charset="0"/>
              </a:rPr>
              <a:t>rd</a:t>
            </a:r>
            <a:r>
              <a:rPr lang="en-US" sz="3000" b="1" dirty="0" smtClean="0">
                <a:latin typeface="Arial" charset="0"/>
                <a:cs typeface="Arial" charset="0"/>
              </a:rPr>
              <a:t> </a:t>
            </a:r>
            <a:endParaRPr lang="en-US" sz="3000" b="1" dirty="0" smtClean="0">
              <a:latin typeface="Arial" charset="0"/>
              <a:cs typeface="Arial" charset="0"/>
            </a:endParaRPr>
          </a:p>
          <a:p>
            <a:pPr algn="ctr" eaLnBrk="1" hangingPunct="1">
              <a:buFont typeface="Georgia" pitchFamily="18" charset="0"/>
              <a:buNone/>
            </a:pPr>
            <a:endParaRPr lang="en-US" sz="5400" b="1" dirty="0">
              <a:latin typeface="Arial" charset="0"/>
              <a:cs typeface="Arial" charset="0"/>
            </a:endParaRPr>
          </a:p>
          <a:p>
            <a:pPr algn="ctr" eaLnBrk="1" hangingPunct="1">
              <a:buFont typeface="Georgia" pitchFamily="18" charset="0"/>
              <a:buNone/>
            </a:pPr>
            <a:endParaRPr lang="en-US" sz="5400"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304800"/>
            <a:ext cx="9144000" cy="1066800"/>
          </a:xfrm>
          <a:solidFill>
            <a:srgbClr val="C00000"/>
          </a:solidFill>
        </p:spPr>
        <p:txBody>
          <a:bodyPr>
            <a:normAutofit fontScale="90000"/>
          </a:bodyPr>
          <a:lstStyle/>
          <a:p>
            <a:pPr eaLnBrk="1" hangingPunct="1"/>
            <a:r>
              <a:rPr lang="en-US" sz="2000" dirty="0" smtClean="0">
                <a:solidFill>
                  <a:schemeClr val="bg1"/>
                </a:solidFill>
                <a:latin typeface="Arial" charset="0"/>
                <a:cs typeface="Arial" charset="0"/>
              </a:rPr>
              <a:t>College Admissions Testing</a:t>
            </a:r>
            <a:r>
              <a:rPr lang="en-US" sz="2400" dirty="0" smtClean="0">
                <a:solidFill>
                  <a:schemeClr val="bg1"/>
                </a:solidFill>
                <a:latin typeface="Arial" charset="0"/>
                <a:cs typeface="Arial" charset="0"/>
              </a:rPr>
              <a:t/>
            </a:r>
            <a:br>
              <a:rPr lang="en-US" sz="2400" dirty="0" smtClean="0">
                <a:solidFill>
                  <a:schemeClr val="bg1"/>
                </a:solidFill>
                <a:latin typeface="Arial" charset="0"/>
                <a:cs typeface="Arial" charset="0"/>
              </a:rPr>
            </a:br>
            <a:r>
              <a:rPr lang="en-US" sz="2400" dirty="0" smtClean="0">
                <a:solidFill>
                  <a:schemeClr val="bg1"/>
                </a:solidFill>
                <a:latin typeface="Arial" charset="0"/>
                <a:cs typeface="Arial" charset="0"/>
              </a:rPr>
              <a:t>Do I Need to take an SAT or ACT ?</a:t>
            </a:r>
            <a:r>
              <a:rPr lang="en-US" sz="2800" b="1" dirty="0" smtClean="0">
                <a:solidFill>
                  <a:schemeClr val="bg1"/>
                </a:solidFill>
                <a:latin typeface="Arial" charset="0"/>
                <a:cs typeface="Arial" charset="0"/>
              </a:rPr>
              <a:t/>
            </a:r>
            <a:br>
              <a:rPr lang="en-US" sz="2800" b="1" dirty="0" smtClean="0">
                <a:solidFill>
                  <a:schemeClr val="bg1"/>
                </a:solidFill>
                <a:latin typeface="Arial" charset="0"/>
                <a:cs typeface="Arial" charset="0"/>
              </a:rPr>
            </a:br>
            <a:r>
              <a:rPr lang="en-US" sz="2800" b="1" dirty="0" smtClean="0">
                <a:solidFill>
                  <a:schemeClr val="bg1"/>
                </a:solidFill>
                <a:latin typeface="Arial" charset="0"/>
                <a:cs typeface="Arial" charset="0"/>
              </a:rPr>
              <a:t>SAT vs. ACT – 4 Year College </a:t>
            </a:r>
          </a:p>
        </p:txBody>
      </p:sp>
      <p:sp>
        <p:nvSpPr>
          <p:cNvPr id="32771" name="Content Placeholder 2"/>
          <p:cNvSpPr>
            <a:spLocks noGrp="1"/>
          </p:cNvSpPr>
          <p:nvPr>
            <p:ph idx="1"/>
          </p:nvPr>
        </p:nvSpPr>
        <p:spPr>
          <a:xfrm>
            <a:off x="152400" y="1524000"/>
            <a:ext cx="8839200" cy="5105400"/>
          </a:xfrm>
        </p:spPr>
        <p:txBody>
          <a:bodyPr>
            <a:normAutofit/>
          </a:bodyPr>
          <a:lstStyle/>
          <a:p>
            <a:pPr eaLnBrk="1" hangingPunct="1">
              <a:lnSpc>
                <a:spcPct val="80000"/>
              </a:lnSpc>
            </a:pPr>
            <a:r>
              <a:rPr lang="en-US" b="1" dirty="0" smtClean="0">
                <a:latin typeface="Arial" charset="0"/>
                <a:cs typeface="Arial" charset="0"/>
              </a:rPr>
              <a:t>SAT  - Aptitude Test   </a:t>
            </a:r>
            <a:r>
              <a:rPr lang="en-US" dirty="0" smtClean="0">
                <a:latin typeface="Arial" charset="0"/>
                <a:cs typeface="Arial" charset="0"/>
              </a:rPr>
              <a:t>*</a:t>
            </a:r>
            <a:r>
              <a:rPr lang="en-US" sz="2400" i="1" dirty="0" smtClean="0">
                <a:latin typeface="Arial" charset="0"/>
                <a:cs typeface="Arial" charset="0"/>
              </a:rPr>
              <a:t>1/4 point penalty for wrong answer</a:t>
            </a:r>
          </a:p>
          <a:p>
            <a:pPr lvl="1" eaLnBrk="1" hangingPunct="1">
              <a:lnSpc>
                <a:spcPct val="80000"/>
              </a:lnSpc>
            </a:pPr>
            <a:r>
              <a:rPr lang="en-US" sz="2400" dirty="0" smtClean="0">
                <a:solidFill>
                  <a:schemeClr val="tx1"/>
                </a:solidFill>
                <a:latin typeface="Arial" charset="0"/>
                <a:cs typeface="Arial" charset="0"/>
              </a:rPr>
              <a:t>Critical Reading  33%</a:t>
            </a:r>
          </a:p>
          <a:p>
            <a:pPr lvl="1" eaLnBrk="1" hangingPunct="1">
              <a:lnSpc>
                <a:spcPct val="80000"/>
              </a:lnSpc>
            </a:pPr>
            <a:r>
              <a:rPr lang="en-US" sz="2400" dirty="0" smtClean="0">
                <a:solidFill>
                  <a:schemeClr val="tx1"/>
                </a:solidFill>
                <a:latin typeface="Arial" charset="0"/>
                <a:cs typeface="Arial" charset="0"/>
              </a:rPr>
              <a:t>Math  33%</a:t>
            </a:r>
          </a:p>
          <a:p>
            <a:pPr lvl="1" eaLnBrk="1" hangingPunct="1">
              <a:lnSpc>
                <a:spcPct val="80000"/>
              </a:lnSpc>
            </a:pPr>
            <a:r>
              <a:rPr lang="en-US" sz="2400" dirty="0" smtClean="0">
                <a:solidFill>
                  <a:schemeClr val="tx1"/>
                </a:solidFill>
                <a:latin typeface="Arial" charset="0"/>
                <a:cs typeface="Arial" charset="0"/>
              </a:rPr>
              <a:t>Writing Test  33%</a:t>
            </a:r>
          </a:p>
          <a:p>
            <a:pPr eaLnBrk="1" hangingPunct="1">
              <a:lnSpc>
                <a:spcPct val="80000"/>
              </a:lnSpc>
            </a:pPr>
            <a:endParaRPr lang="en-US" b="1" dirty="0" smtClean="0">
              <a:latin typeface="Arial" charset="0"/>
              <a:cs typeface="Arial" charset="0"/>
            </a:endParaRPr>
          </a:p>
          <a:p>
            <a:pPr eaLnBrk="1" hangingPunct="1">
              <a:lnSpc>
                <a:spcPct val="80000"/>
              </a:lnSpc>
            </a:pPr>
            <a:r>
              <a:rPr lang="en-US" b="1" dirty="0" smtClean="0">
                <a:latin typeface="Arial" charset="0"/>
                <a:cs typeface="Arial" charset="0"/>
              </a:rPr>
              <a:t>ACT – Achievement Test  </a:t>
            </a:r>
            <a:r>
              <a:rPr lang="en-US" sz="2400" i="1" dirty="0" smtClean="0">
                <a:latin typeface="Arial" charset="0"/>
                <a:cs typeface="Arial" charset="0"/>
              </a:rPr>
              <a:t>*</a:t>
            </a:r>
            <a:r>
              <a:rPr lang="en-US" sz="2400" dirty="0" smtClean="0">
                <a:latin typeface="Arial" charset="0"/>
                <a:cs typeface="Arial" charset="0"/>
              </a:rPr>
              <a:t>no penalty for wrong answer</a:t>
            </a:r>
            <a:r>
              <a:rPr lang="en-US" sz="2400" b="1" dirty="0" smtClean="0">
                <a:latin typeface="Arial" charset="0"/>
                <a:cs typeface="Arial" charset="0"/>
              </a:rPr>
              <a:t> </a:t>
            </a:r>
          </a:p>
          <a:p>
            <a:pPr lvl="1" eaLnBrk="1" hangingPunct="1">
              <a:lnSpc>
                <a:spcPct val="80000"/>
              </a:lnSpc>
            </a:pPr>
            <a:r>
              <a:rPr lang="en-US" sz="2400" dirty="0" smtClean="0">
                <a:solidFill>
                  <a:schemeClr val="tx1"/>
                </a:solidFill>
                <a:latin typeface="Arial" charset="0"/>
                <a:cs typeface="Arial" charset="0"/>
              </a:rPr>
              <a:t>English  25%</a:t>
            </a:r>
          </a:p>
          <a:p>
            <a:pPr lvl="1" eaLnBrk="1" hangingPunct="1">
              <a:lnSpc>
                <a:spcPct val="80000"/>
              </a:lnSpc>
            </a:pPr>
            <a:r>
              <a:rPr lang="en-US" sz="2400" dirty="0" smtClean="0">
                <a:solidFill>
                  <a:schemeClr val="tx1"/>
                </a:solidFill>
                <a:latin typeface="Arial" charset="0"/>
                <a:cs typeface="Arial" charset="0"/>
              </a:rPr>
              <a:t>Math  25%</a:t>
            </a:r>
          </a:p>
          <a:p>
            <a:pPr lvl="1" eaLnBrk="1" hangingPunct="1">
              <a:lnSpc>
                <a:spcPct val="80000"/>
              </a:lnSpc>
            </a:pPr>
            <a:r>
              <a:rPr lang="en-US" sz="2400" dirty="0" smtClean="0">
                <a:solidFill>
                  <a:schemeClr val="tx1"/>
                </a:solidFill>
                <a:latin typeface="Arial" charset="0"/>
                <a:cs typeface="Arial" charset="0"/>
              </a:rPr>
              <a:t>Reading  25%</a:t>
            </a:r>
          </a:p>
          <a:p>
            <a:pPr lvl="1" eaLnBrk="1" hangingPunct="1">
              <a:lnSpc>
                <a:spcPct val="80000"/>
              </a:lnSpc>
            </a:pPr>
            <a:r>
              <a:rPr lang="en-US" sz="2400" dirty="0" smtClean="0">
                <a:solidFill>
                  <a:schemeClr val="tx1"/>
                </a:solidFill>
                <a:latin typeface="Arial" charset="0"/>
                <a:cs typeface="Arial" charset="0"/>
              </a:rPr>
              <a:t>Science  25%</a:t>
            </a:r>
          </a:p>
          <a:p>
            <a:pPr lvl="1" eaLnBrk="1" hangingPunct="1">
              <a:lnSpc>
                <a:spcPct val="80000"/>
              </a:lnSpc>
            </a:pPr>
            <a:r>
              <a:rPr lang="en-US" sz="2400" dirty="0" smtClean="0">
                <a:solidFill>
                  <a:schemeClr val="tx1"/>
                </a:solidFill>
                <a:latin typeface="Arial" charset="0"/>
                <a:cs typeface="Arial" charset="0"/>
              </a:rPr>
              <a:t>Writing test is</a:t>
            </a:r>
            <a:r>
              <a:rPr lang="en-US" sz="2400" b="1" dirty="0" smtClean="0">
                <a:solidFill>
                  <a:schemeClr val="tx1"/>
                </a:solidFill>
                <a:latin typeface="Arial" charset="0"/>
                <a:cs typeface="Arial" charset="0"/>
              </a:rPr>
              <a:t> </a:t>
            </a:r>
            <a:r>
              <a:rPr lang="en-US" sz="2400" dirty="0" smtClean="0">
                <a:solidFill>
                  <a:schemeClr val="tx1"/>
                </a:solidFill>
                <a:latin typeface="Arial" charset="0"/>
                <a:cs typeface="Arial" charset="0"/>
              </a:rPr>
              <a:t>25% (optional)</a:t>
            </a:r>
            <a:endParaRPr lang="en-US" dirty="0"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a:solidFill>
            <a:srgbClr val="C00000"/>
          </a:solidFill>
        </p:spPr>
        <p:txBody>
          <a:bodyPr>
            <a:normAutofit fontScale="90000"/>
          </a:bodyPr>
          <a:lstStyle/>
          <a:p>
            <a:r>
              <a:rPr lang="en-US" dirty="0" smtClean="0">
                <a:solidFill>
                  <a:schemeClr val="bg1"/>
                </a:solidFill>
              </a:rPr>
              <a:t>College Admissions Testing</a:t>
            </a:r>
            <a:endParaRPr lang="en-US" dirty="0">
              <a:solidFill>
                <a:schemeClr val="bg1"/>
              </a:solidFill>
            </a:endParaRPr>
          </a:p>
        </p:txBody>
      </p:sp>
      <p:sp>
        <p:nvSpPr>
          <p:cNvPr id="3" name="Content Placeholder 2"/>
          <p:cNvSpPr>
            <a:spLocks noGrp="1"/>
          </p:cNvSpPr>
          <p:nvPr>
            <p:ph idx="1"/>
          </p:nvPr>
        </p:nvSpPr>
        <p:spPr>
          <a:xfrm>
            <a:off x="152400" y="1295400"/>
            <a:ext cx="8534400" cy="5562600"/>
          </a:xfrm>
        </p:spPr>
        <p:txBody>
          <a:bodyPr>
            <a:normAutofit fontScale="92500" lnSpcReduction="20000"/>
          </a:bodyPr>
          <a:lstStyle/>
          <a:p>
            <a:pPr>
              <a:buNone/>
            </a:pPr>
            <a:r>
              <a:rPr lang="en-US" dirty="0" smtClean="0"/>
              <a:t>Students on Free or Reduced Lunch receive the following:</a:t>
            </a:r>
          </a:p>
          <a:p>
            <a:pPr>
              <a:buNone/>
            </a:pPr>
            <a:r>
              <a:rPr lang="en-US" b="1" dirty="0" smtClean="0"/>
              <a:t>2 ACT Waivers ($109)</a:t>
            </a:r>
          </a:p>
          <a:p>
            <a:pPr>
              <a:buNone/>
            </a:pPr>
            <a:r>
              <a:rPr lang="en-US" b="1" dirty="0" smtClean="0"/>
              <a:t>2 SAT Waivers ($105)</a:t>
            </a:r>
          </a:p>
          <a:p>
            <a:pPr>
              <a:buNone/>
            </a:pPr>
            <a:r>
              <a:rPr lang="en-US" b="1" dirty="0" smtClean="0"/>
              <a:t>2 SAT Subject Test Waivers ($52)</a:t>
            </a:r>
          </a:p>
          <a:p>
            <a:pPr>
              <a:buNone/>
            </a:pPr>
            <a:r>
              <a:rPr lang="en-US" b="1" dirty="0" smtClean="0"/>
              <a:t>4 </a:t>
            </a:r>
            <a:r>
              <a:rPr lang="en-US" b="1" dirty="0" err="1" smtClean="0"/>
              <a:t>CollegeBoard</a:t>
            </a:r>
            <a:r>
              <a:rPr lang="en-US" b="1" dirty="0" smtClean="0"/>
              <a:t> </a:t>
            </a:r>
            <a:r>
              <a:rPr lang="en-US" b="1" dirty="0" smtClean="0"/>
              <a:t>Application Waivers ($240</a:t>
            </a:r>
            <a:r>
              <a:rPr lang="en-US" b="1" dirty="0" smtClean="0"/>
              <a:t>+)</a:t>
            </a:r>
          </a:p>
          <a:p>
            <a:pPr>
              <a:buNone/>
            </a:pPr>
            <a:r>
              <a:rPr lang="en-US" b="1" dirty="0" smtClean="0"/>
              <a:t>4 NACAC Application Waivers</a:t>
            </a:r>
            <a:endParaRPr lang="en-US" b="1" dirty="0" smtClean="0"/>
          </a:p>
          <a:p>
            <a:pPr>
              <a:buNone/>
            </a:pPr>
            <a:r>
              <a:rPr lang="en-US" b="1" dirty="0" smtClean="0"/>
              <a:t>NCAA Clearinghouse Waiver ($65)</a:t>
            </a:r>
          </a:p>
          <a:p>
            <a:pPr>
              <a:buNone/>
            </a:pPr>
            <a:r>
              <a:rPr lang="en-US" b="1" dirty="0" smtClean="0"/>
              <a:t>NAIA Clearinghouse Waiver ($70)</a:t>
            </a:r>
            <a:r>
              <a:rPr lang="en-US" dirty="0" smtClean="0"/>
              <a:t> </a:t>
            </a:r>
          </a:p>
          <a:p>
            <a:pPr>
              <a:buNone/>
            </a:pPr>
            <a:endParaRPr lang="en-US" dirty="0" smtClean="0"/>
          </a:p>
          <a:p>
            <a:pPr algn="ctr">
              <a:buNone/>
            </a:pPr>
            <a:r>
              <a:rPr lang="en-US" sz="3900" b="1" i="1" dirty="0" smtClean="0">
                <a:solidFill>
                  <a:srgbClr val="C00000"/>
                </a:solidFill>
              </a:rPr>
              <a:t>Apply for free and reduced lunch - it could save you $641+</a:t>
            </a:r>
          </a:p>
          <a:p>
            <a:endParaRPr lang="en-US" dirty="0" smtClean="0"/>
          </a:p>
          <a:p>
            <a:pPr>
              <a:buNone/>
            </a:pPr>
            <a:endParaRPr lang="en-US" b="1" dirty="0"/>
          </a:p>
        </p:txBody>
      </p:sp>
      <p:sp>
        <p:nvSpPr>
          <p:cNvPr id="4" name="TextBox 3"/>
          <p:cNvSpPr txBox="1"/>
          <p:nvPr/>
        </p:nvSpPr>
        <p:spPr>
          <a:xfrm>
            <a:off x="609600" y="609601"/>
            <a:ext cx="7696200" cy="584775"/>
          </a:xfrm>
          <a:prstGeom prst="rect">
            <a:avLst/>
          </a:prstGeom>
          <a:noFill/>
        </p:spPr>
        <p:txBody>
          <a:bodyPr wrap="square" rtlCol="0">
            <a:spAutoFit/>
          </a:bodyPr>
          <a:lstStyle/>
          <a:p>
            <a:pPr algn="ctr"/>
            <a:r>
              <a:rPr lang="en-US" sz="3200" b="1" dirty="0" smtClean="0"/>
              <a:t>Free or Reduced Lunch?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228600"/>
            <a:ext cx="9144000" cy="533400"/>
          </a:xfrm>
          <a:solidFill>
            <a:srgbClr val="C00000"/>
          </a:solidFill>
        </p:spPr>
        <p:txBody>
          <a:bodyPr>
            <a:normAutofit fontScale="90000"/>
          </a:bodyPr>
          <a:lstStyle/>
          <a:p>
            <a:pPr algn="ctr"/>
            <a:r>
              <a:rPr lang="en-US" b="1" dirty="0" smtClean="0">
                <a:solidFill>
                  <a:schemeClr val="bg1"/>
                </a:solidFill>
              </a:rPr>
              <a:t>UNC System Quick Facts</a:t>
            </a:r>
          </a:p>
        </p:txBody>
      </p:sp>
      <p:sp>
        <p:nvSpPr>
          <p:cNvPr id="3" name="Content Placeholder 2"/>
          <p:cNvSpPr>
            <a:spLocks noGrp="1"/>
          </p:cNvSpPr>
          <p:nvPr>
            <p:ph idx="1"/>
          </p:nvPr>
        </p:nvSpPr>
        <p:spPr>
          <a:xfrm>
            <a:off x="228600" y="838200"/>
            <a:ext cx="8458200" cy="5735638"/>
          </a:xfrm>
        </p:spPr>
        <p:txBody>
          <a:bodyPr>
            <a:normAutofit fontScale="92500" lnSpcReduction="10000"/>
          </a:bodyPr>
          <a:lstStyle/>
          <a:p>
            <a:pPr algn="ctr">
              <a:buFont typeface="Georgia" pitchFamily="18" charset="0"/>
              <a:buNone/>
              <a:defRPr/>
            </a:pPr>
            <a:r>
              <a:rPr lang="en-US" b="1" cap="all" dirty="0" smtClean="0"/>
              <a:t>For Students Entering   </a:t>
            </a:r>
            <a:r>
              <a:rPr lang="en-US" sz="3200" b="1" cap="all" dirty="0" smtClean="0">
                <a:solidFill>
                  <a:srgbClr val="FF0000"/>
                </a:solidFill>
              </a:rPr>
              <a:t>Fall 2013</a:t>
            </a:r>
          </a:p>
          <a:p>
            <a:pPr>
              <a:defRPr/>
            </a:pPr>
            <a:endParaRPr lang="en-US" sz="4000" dirty="0" smtClean="0"/>
          </a:p>
          <a:p>
            <a:pPr>
              <a:defRPr/>
            </a:pPr>
            <a:r>
              <a:rPr lang="en-US" sz="4000" dirty="0" smtClean="0"/>
              <a:t>minimum GPA  is </a:t>
            </a:r>
            <a:r>
              <a:rPr lang="en-US" sz="4000" b="1" dirty="0" smtClean="0"/>
              <a:t>2.5</a:t>
            </a:r>
          </a:p>
          <a:p>
            <a:pPr>
              <a:defRPr/>
            </a:pPr>
            <a:r>
              <a:rPr lang="en-US" sz="4000" dirty="0" smtClean="0"/>
              <a:t>minimum </a:t>
            </a:r>
            <a:r>
              <a:rPr lang="en-US" sz="4000" b="1" dirty="0" smtClean="0"/>
              <a:t>ACT is 17 </a:t>
            </a:r>
            <a:r>
              <a:rPr lang="en-US" sz="4000" dirty="0" smtClean="0"/>
              <a:t>(composite)</a:t>
            </a:r>
          </a:p>
          <a:p>
            <a:pPr>
              <a:defRPr/>
            </a:pPr>
            <a:r>
              <a:rPr lang="en-US" sz="4000" dirty="0" smtClean="0"/>
              <a:t>minimum </a:t>
            </a:r>
            <a:r>
              <a:rPr lang="en-US" sz="4000" b="1" dirty="0" smtClean="0"/>
              <a:t>SAT is 800 </a:t>
            </a:r>
            <a:r>
              <a:rPr lang="en-US" sz="4000" dirty="0" smtClean="0"/>
              <a:t>(reading and math)</a:t>
            </a:r>
          </a:p>
          <a:p>
            <a:pPr>
              <a:defRPr/>
            </a:pPr>
            <a:r>
              <a:rPr lang="en-US" sz="3600" i="1" dirty="0" smtClean="0"/>
              <a:t>highly recommended that prospective students </a:t>
            </a:r>
            <a:r>
              <a:rPr lang="en-US" sz="3600" b="1" i="1" dirty="0" smtClean="0"/>
              <a:t>take a math course unit in grade </a:t>
            </a:r>
            <a:r>
              <a:rPr lang="en-US" sz="3600" b="1" i="1" dirty="0" smtClean="0"/>
              <a:t>12</a:t>
            </a:r>
          </a:p>
          <a:p>
            <a:pPr marL="0" indent="0" algn="ctr">
              <a:buNone/>
              <a:defRPr/>
            </a:pPr>
            <a:endParaRPr lang="en-US" b="1" i="1" dirty="0" smtClean="0"/>
          </a:p>
          <a:p>
            <a:pPr marL="0" indent="0" algn="ctr">
              <a:buNone/>
              <a:defRPr/>
            </a:pPr>
            <a:r>
              <a:rPr lang="en-US" b="1" i="1" dirty="0" smtClean="0"/>
              <a:t>Meeting the minimum does not guarantee admission</a:t>
            </a:r>
            <a:endParaRPr lang="en-US" b="1"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a:xfrm>
            <a:off x="0" y="228600"/>
            <a:ext cx="9144000" cy="533400"/>
          </a:xfrm>
          <a:solidFill>
            <a:srgbClr val="C00000"/>
          </a:solidFill>
        </p:spPr>
        <p:txBody>
          <a:bodyPr>
            <a:normAutofit fontScale="90000"/>
          </a:bodyPr>
          <a:lstStyle/>
          <a:p>
            <a:pPr algn="ctr"/>
            <a:r>
              <a:rPr lang="en-US" b="1" dirty="0" smtClean="0">
                <a:solidFill>
                  <a:schemeClr val="bg1"/>
                </a:solidFill>
              </a:rPr>
              <a:t>NCAA Test Score Requirements</a:t>
            </a:r>
          </a:p>
        </p:txBody>
      </p:sp>
      <p:sp>
        <p:nvSpPr>
          <p:cNvPr id="37891" name="Content Placeholder 5"/>
          <p:cNvSpPr>
            <a:spLocks noGrp="1"/>
          </p:cNvSpPr>
          <p:nvPr>
            <p:ph idx="1"/>
          </p:nvPr>
        </p:nvSpPr>
        <p:spPr>
          <a:xfrm>
            <a:off x="0" y="609600"/>
            <a:ext cx="9144000" cy="6248400"/>
          </a:xfrm>
        </p:spPr>
        <p:txBody>
          <a:bodyPr>
            <a:normAutofit/>
          </a:bodyPr>
          <a:lstStyle/>
          <a:p>
            <a:pPr>
              <a:buFont typeface="Georgia" pitchFamily="18" charset="0"/>
              <a:buNone/>
            </a:pPr>
            <a:endParaRPr lang="en-US" b="1" dirty="0" smtClean="0">
              <a:latin typeface="Cambria" pitchFamily="18" charset="0"/>
            </a:endParaRPr>
          </a:p>
          <a:p>
            <a:pPr>
              <a:buFont typeface="Georgia" pitchFamily="18" charset="0"/>
              <a:buNone/>
            </a:pPr>
            <a:r>
              <a:rPr lang="en-US" b="1" dirty="0" smtClean="0"/>
              <a:t>Test Scores </a:t>
            </a:r>
          </a:p>
          <a:p>
            <a:pPr>
              <a:buFont typeface="Wingdings" pitchFamily="2" charset="2"/>
              <a:buChar char="Ø"/>
            </a:pPr>
            <a:r>
              <a:rPr lang="en-US" sz="3200" b="1" dirty="0" smtClean="0"/>
              <a:t>Division I has a sliding scale for test score and grade-point average</a:t>
            </a:r>
            <a:r>
              <a:rPr lang="en-US" sz="2400" b="1" dirty="0" smtClean="0"/>
              <a:t>. </a:t>
            </a:r>
          </a:p>
          <a:p>
            <a:pPr>
              <a:buFont typeface="Wingdings" pitchFamily="2" charset="2"/>
              <a:buChar char="Ø"/>
            </a:pPr>
            <a:r>
              <a:rPr lang="en-US" sz="3200" b="1" dirty="0" smtClean="0"/>
              <a:t>Division II has a minimum SAT score requirement of 820 or ACT sum score of 68. </a:t>
            </a:r>
          </a:p>
          <a:p>
            <a:pPr>
              <a:buFont typeface="Georgia" pitchFamily="18" charset="0"/>
              <a:buNone/>
            </a:pPr>
            <a:r>
              <a:rPr lang="en-US" sz="2400" dirty="0" smtClean="0"/>
              <a:t>The SAT score used for NCAA purposes includes </a:t>
            </a:r>
            <a:r>
              <a:rPr lang="en-US" sz="2400" b="1" dirty="0" smtClean="0"/>
              <a:t>only the critical reading and math sections. </a:t>
            </a:r>
            <a:r>
              <a:rPr lang="en-US" sz="2400" b="1" dirty="0" smtClean="0">
                <a:solidFill>
                  <a:srgbClr val="FF3300"/>
                </a:solidFill>
              </a:rPr>
              <a:t>The writing section of the SAT is not used</a:t>
            </a:r>
            <a:r>
              <a:rPr lang="en-US" sz="2400" b="1" dirty="0" smtClean="0"/>
              <a:t>. </a:t>
            </a:r>
          </a:p>
          <a:p>
            <a:pPr>
              <a:buFont typeface="Georgia" pitchFamily="18" charset="0"/>
              <a:buNone/>
            </a:pPr>
            <a:r>
              <a:rPr lang="en-US" sz="2400" dirty="0" smtClean="0"/>
              <a:t>The ACT score used for NCAA purposes is a </a:t>
            </a:r>
            <a:r>
              <a:rPr lang="en-US" sz="2400" b="1" dirty="0" smtClean="0"/>
              <a:t>sum of the four sections on the ACT: English, mathematics, reading and science. </a:t>
            </a:r>
            <a:r>
              <a:rPr lang="en-US" sz="2400" b="1" dirty="0" smtClean="0">
                <a:solidFill>
                  <a:srgbClr val="FF3300"/>
                </a:solidFill>
              </a:rPr>
              <a:t>The writing section of the  ACT is not used. </a:t>
            </a:r>
          </a:p>
          <a:p>
            <a:pPr>
              <a:buFont typeface="Georgia" pitchFamily="18" charset="0"/>
              <a:buNone/>
            </a:pPr>
            <a:endParaRPr lang="en-US" sz="1800" b="1" dirty="0" smtClean="0">
              <a:solidFill>
                <a:srgbClr val="241AA6"/>
              </a:solidFill>
              <a:hlinkClick r:id="rId2"/>
            </a:endParaRPr>
          </a:p>
          <a:p>
            <a:pPr>
              <a:buFont typeface="Georgia" pitchFamily="18" charset="0"/>
              <a:buNone/>
            </a:pPr>
            <a:r>
              <a:rPr lang="en-US" sz="1800" b="1" dirty="0" smtClean="0">
                <a:solidFill>
                  <a:srgbClr val="241AA6"/>
                </a:solidFill>
                <a:hlinkClick r:id="rId2"/>
              </a:rPr>
              <a:t>http://fs.ncaa.org/Docs/eligibility_center/Quick_Reference_Sheet.pdf</a:t>
            </a:r>
            <a:endParaRPr lang="en-US" sz="1800" b="1" dirty="0" smtClean="0">
              <a:solidFill>
                <a:srgbClr val="241AA6"/>
              </a:solidFill>
            </a:endParaRPr>
          </a:p>
          <a:p>
            <a:pPr>
              <a:buFont typeface="Georgia" pitchFamily="18" charset="0"/>
              <a:buNone/>
            </a:pP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304800"/>
            <a:ext cx="9144000" cy="685800"/>
          </a:xfrm>
          <a:solidFill>
            <a:srgbClr val="C00000"/>
          </a:solidFill>
        </p:spPr>
        <p:txBody>
          <a:bodyPr/>
          <a:lstStyle/>
          <a:p>
            <a:pPr eaLnBrk="1" hangingPunct="1"/>
            <a:r>
              <a:rPr lang="en-US" sz="3600" b="1" dirty="0" smtClean="0">
                <a:solidFill>
                  <a:schemeClr val="bg1"/>
                </a:solidFill>
                <a:latin typeface="Arial" charset="0"/>
                <a:cs typeface="Arial" charset="0"/>
              </a:rPr>
              <a:t>Scholarships and Financial Information</a:t>
            </a:r>
          </a:p>
        </p:txBody>
      </p:sp>
      <p:sp>
        <p:nvSpPr>
          <p:cNvPr id="38915" name="Content Placeholder 2"/>
          <p:cNvSpPr>
            <a:spLocks noGrp="1"/>
          </p:cNvSpPr>
          <p:nvPr>
            <p:ph idx="1"/>
          </p:nvPr>
        </p:nvSpPr>
        <p:spPr>
          <a:xfrm>
            <a:off x="457200" y="2438400"/>
            <a:ext cx="8229600" cy="4135438"/>
          </a:xfrm>
        </p:spPr>
        <p:txBody>
          <a:bodyPr/>
          <a:lstStyle/>
          <a:p>
            <a:pPr algn="ctr" eaLnBrk="1" hangingPunct="1">
              <a:buFont typeface="Georgia" pitchFamily="18" charset="0"/>
              <a:buNone/>
            </a:pPr>
            <a:r>
              <a:rPr lang="en-US" sz="5400" b="1" dirty="0" smtClean="0">
                <a:latin typeface="Arial" charset="0"/>
                <a:cs typeface="Arial" charset="0"/>
              </a:rPr>
              <a:t>How do I pay for College?</a:t>
            </a:r>
          </a:p>
        </p:txBody>
      </p:sp>
      <p:sp>
        <p:nvSpPr>
          <p:cNvPr id="38916" name="AutoShape 5" descr="https://docs.google.com/a/kcs.k12.nc.us/?attid=0.1&amp;pid=gmail&amp;thid=12b20ff7ef09a3a8&amp;url=https%3A%2F%2Fmail.google.com%2Fa%2Fkcs.k12.nc.us%2F%3Fui%3D2%26ik%3Def840ed978%26view%3Datt%26th%3D12b20ff7ef09a3a8%26attid%3D0.1%26disp%3Dattd%26realattid%3Df_ge7e98s00%26zw&amp;docid=584694a512d4e7acd84491a6de961ba9%7C22f6f7a9641d2ae03d538b80be94ded4&amp;a=bi&amp;pagenumber=2&amp;w=800"/>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152400"/>
            <a:ext cx="9144000" cy="1524000"/>
          </a:xfrm>
          <a:solidFill>
            <a:srgbClr val="C00000"/>
          </a:solidFill>
        </p:spPr>
        <p:txBody>
          <a:bodyPr>
            <a:normAutofit fontScale="90000"/>
          </a:bodyPr>
          <a:lstStyle/>
          <a:p>
            <a:r>
              <a:rPr lang="en-US" sz="2400" dirty="0" smtClean="0">
                <a:solidFill>
                  <a:schemeClr val="bg1"/>
                </a:solidFill>
                <a:latin typeface="Arial" charset="0"/>
                <a:cs typeface="Arial" charset="0"/>
              </a:rPr>
              <a:t>Scholarships and Financial Aid</a:t>
            </a:r>
            <a:r>
              <a:rPr lang="en-US" b="1" dirty="0" smtClean="0">
                <a:solidFill>
                  <a:schemeClr val="bg1"/>
                </a:solidFill>
                <a:latin typeface="Arial" charset="0"/>
                <a:cs typeface="Arial" charset="0"/>
              </a:rPr>
              <a:t/>
            </a:r>
            <a:br>
              <a:rPr lang="en-US" b="1" dirty="0" smtClean="0">
                <a:solidFill>
                  <a:schemeClr val="bg1"/>
                </a:solidFill>
                <a:latin typeface="Arial" charset="0"/>
                <a:cs typeface="Arial" charset="0"/>
              </a:rPr>
            </a:br>
            <a:r>
              <a:rPr lang="en-US" b="1" dirty="0" smtClean="0">
                <a:solidFill>
                  <a:schemeClr val="bg1"/>
                </a:solidFill>
                <a:latin typeface="Arial" charset="0"/>
                <a:cs typeface="Arial" charset="0"/>
              </a:rPr>
              <a:t>Free Application for Federal and Student Aid (FAFSA)</a:t>
            </a:r>
          </a:p>
        </p:txBody>
      </p:sp>
      <p:sp>
        <p:nvSpPr>
          <p:cNvPr id="3" name="Content Placeholder 2"/>
          <p:cNvSpPr>
            <a:spLocks noGrp="1"/>
          </p:cNvSpPr>
          <p:nvPr>
            <p:ph idx="1"/>
          </p:nvPr>
        </p:nvSpPr>
        <p:spPr>
          <a:xfrm>
            <a:off x="457200" y="1981200"/>
            <a:ext cx="8229600" cy="4876800"/>
          </a:xfrm>
        </p:spPr>
        <p:txBody>
          <a:bodyPr>
            <a:normAutofit fontScale="92500" lnSpcReduction="10000"/>
          </a:bodyPr>
          <a:lstStyle/>
          <a:p>
            <a:pPr eaLnBrk="1" fontAlgn="auto" hangingPunct="1">
              <a:spcBef>
                <a:spcPts val="580"/>
              </a:spcBef>
              <a:spcAft>
                <a:spcPts val="0"/>
              </a:spcAft>
              <a:buClr>
                <a:schemeClr val="tx1">
                  <a:shade val="95000"/>
                </a:schemeClr>
              </a:buClr>
              <a:buNone/>
              <a:defRPr/>
            </a:pPr>
            <a:r>
              <a:rPr lang="en-US" b="1" dirty="0" smtClean="0">
                <a:latin typeface="Arial" pitchFamily="34" charset="0"/>
                <a:cs typeface="Arial" pitchFamily="34" charset="0"/>
              </a:rPr>
              <a:t>Free Application for Federal Student Aid</a:t>
            </a:r>
          </a:p>
          <a:p>
            <a:pPr eaLnBrk="1" fontAlgn="auto" hangingPunct="1">
              <a:spcBef>
                <a:spcPts val="580"/>
              </a:spcBef>
              <a:spcAft>
                <a:spcPts val="0"/>
              </a:spcAft>
              <a:buClr>
                <a:schemeClr val="tx1">
                  <a:shade val="95000"/>
                </a:schemeClr>
              </a:buClr>
              <a:buFontTx/>
              <a:buChar char="-"/>
              <a:defRPr/>
            </a:pPr>
            <a:r>
              <a:rPr lang="en-US" dirty="0" smtClean="0">
                <a:latin typeface="Arial" pitchFamily="34" charset="0"/>
                <a:cs typeface="Arial" pitchFamily="34" charset="0"/>
              </a:rPr>
              <a:t>Money given by the Federal Government to help students attend college.</a:t>
            </a:r>
          </a:p>
          <a:p>
            <a:pPr eaLnBrk="1" fontAlgn="auto" hangingPunct="1">
              <a:spcBef>
                <a:spcPts val="580"/>
              </a:spcBef>
              <a:spcAft>
                <a:spcPts val="0"/>
              </a:spcAft>
              <a:buClr>
                <a:schemeClr val="tx1">
                  <a:shade val="95000"/>
                </a:schemeClr>
              </a:buClr>
              <a:buFontTx/>
              <a:buChar char="-"/>
              <a:defRPr/>
            </a:pPr>
            <a:r>
              <a:rPr lang="en-US" dirty="0" smtClean="0">
                <a:latin typeface="Arial" pitchFamily="34" charset="0"/>
                <a:cs typeface="Arial" pitchFamily="34" charset="0"/>
              </a:rPr>
              <a:t> Fill out the FAFSA starting January 1, 2016.</a:t>
            </a:r>
          </a:p>
          <a:p>
            <a:pPr eaLnBrk="1" fontAlgn="auto" hangingPunct="1">
              <a:spcBef>
                <a:spcPts val="580"/>
              </a:spcBef>
              <a:spcAft>
                <a:spcPts val="0"/>
              </a:spcAft>
              <a:buClr>
                <a:schemeClr val="tx1">
                  <a:shade val="95000"/>
                </a:schemeClr>
              </a:buClr>
              <a:buFontTx/>
              <a:buChar char="-"/>
              <a:defRPr/>
            </a:pPr>
            <a:r>
              <a:rPr lang="en-US" dirty="0" smtClean="0">
                <a:latin typeface="Arial" pitchFamily="34" charset="0"/>
                <a:cs typeface="Arial" pitchFamily="34" charset="0"/>
              </a:rPr>
              <a:t>Applications can be filled out online at:</a:t>
            </a:r>
          </a:p>
          <a:p>
            <a:pPr algn="ctr">
              <a:buNone/>
            </a:pPr>
            <a:r>
              <a:rPr lang="en-US" sz="4000" b="1" i="1" dirty="0" smtClean="0">
                <a:latin typeface="Arial" pitchFamily="34" charset="0"/>
                <a:cs typeface="Arial" pitchFamily="34" charset="0"/>
                <a:hlinkClick r:id="rId3"/>
              </a:rPr>
              <a:t>www.fafsa.ed.gov</a:t>
            </a:r>
            <a:endParaRPr lang="en-US" sz="4000" b="1" i="1" dirty="0" smtClean="0">
              <a:latin typeface="Arial" pitchFamily="34" charset="0"/>
              <a:cs typeface="Arial" pitchFamily="34" charset="0"/>
            </a:endParaRPr>
          </a:p>
          <a:p>
            <a:pPr algn="ctr">
              <a:buNone/>
            </a:pPr>
            <a:r>
              <a:rPr lang="en-US" sz="4000" b="1" dirty="0" smtClean="0">
                <a:solidFill>
                  <a:srgbClr val="C00000"/>
                </a:solidFill>
              </a:rPr>
              <a:t>All Students should fill this out - many colleges and universities require it </a:t>
            </a:r>
            <a:r>
              <a:rPr lang="en-US" sz="4000" b="1" u="sng" dirty="0" smtClean="0">
                <a:solidFill>
                  <a:srgbClr val="C00000"/>
                </a:solidFill>
              </a:rPr>
              <a:t>despite family income</a:t>
            </a:r>
            <a:r>
              <a:rPr lang="en-US" sz="4000" b="1" dirty="0" smtClean="0">
                <a:solidFill>
                  <a:srgbClr val="C00000"/>
                </a:solidFill>
              </a:rPr>
              <a:t>. </a:t>
            </a:r>
          </a:p>
          <a:p>
            <a:pPr algn="ctr" eaLnBrk="1" fontAlgn="auto" hangingPunct="1">
              <a:spcBef>
                <a:spcPts val="580"/>
              </a:spcBef>
              <a:spcAft>
                <a:spcPts val="0"/>
              </a:spcAft>
              <a:buClr>
                <a:schemeClr val="tx1">
                  <a:shade val="95000"/>
                </a:schemeClr>
              </a:buClr>
              <a:buFont typeface="Georgia" pitchFamily="18" charset="0"/>
              <a:buNone/>
              <a:defRPr/>
            </a:pPr>
            <a:endParaRPr lang="en-US" sz="4000" b="1" i="1" dirty="0" smtClean="0">
              <a:solidFill>
                <a:srgbClr val="0066FF"/>
              </a:solidFill>
              <a:latin typeface="Arial" pitchFamily="34" charset="0"/>
              <a:cs typeface="Arial" pitchFamily="34" charset="0"/>
            </a:endParaRPr>
          </a:p>
          <a:p>
            <a:pPr algn="ctr" eaLnBrk="1" fontAlgn="auto" hangingPunct="1">
              <a:spcBef>
                <a:spcPts val="580"/>
              </a:spcBef>
              <a:spcAft>
                <a:spcPts val="0"/>
              </a:spcAft>
              <a:buClr>
                <a:schemeClr val="tx1">
                  <a:shade val="95000"/>
                </a:schemeClr>
              </a:buClr>
              <a:buFont typeface="Georgia" pitchFamily="18" charset="0"/>
              <a:buNone/>
              <a:defRPr/>
            </a:pPr>
            <a:endParaRPr lang="en-US" sz="4000" b="1" i="1" dirty="0" smtClean="0">
              <a:solidFill>
                <a:srgbClr val="0066FF"/>
              </a:solidFill>
              <a:latin typeface="Arial" pitchFamily="34" charset="0"/>
              <a:cs typeface="Arial" pitchFamily="34" charset="0"/>
            </a:endParaRPr>
          </a:p>
          <a:p>
            <a:pPr algn="ctr" eaLnBrk="1" fontAlgn="auto" hangingPunct="1">
              <a:spcBef>
                <a:spcPts val="580"/>
              </a:spcBef>
              <a:spcAft>
                <a:spcPts val="0"/>
              </a:spcAft>
              <a:buClr>
                <a:schemeClr val="tx1">
                  <a:shade val="95000"/>
                </a:schemeClr>
              </a:buClr>
              <a:buFont typeface="Georgia" pitchFamily="18" charset="0"/>
              <a:buNone/>
              <a:defRPr/>
            </a:pPr>
            <a:endParaRPr lang="en-US" sz="4000" b="1" i="1" dirty="0" smtClean="0">
              <a:solidFill>
                <a:srgbClr val="0066FF"/>
              </a:solidFill>
              <a:latin typeface="Arial" pitchFamily="34" charset="0"/>
              <a:cs typeface="Arial" pitchFamily="34" charset="0"/>
            </a:endParaRPr>
          </a:p>
          <a:p>
            <a:pPr algn="ctr" eaLnBrk="1" fontAlgn="auto" hangingPunct="1">
              <a:spcBef>
                <a:spcPts val="580"/>
              </a:spcBef>
              <a:spcAft>
                <a:spcPts val="0"/>
              </a:spcAft>
              <a:buClr>
                <a:schemeClr val="tx1">
                  <a:shade val="95000"/>
                </a:schemeClr>
              </a:buClr>
              <a:buFont typeface="Georgia" pitchFamily="18" charset="0"/>
              <a:buNone/>
              <a:defRPr/>
            </a:pPr>
            <a:endParaRPr lang="en-US" sz="4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152400"/>
            <a:ext cx="8686800" cy="914400"/>
          </a:xfrm>
          <a:solidFill>
            <a:srgbClr val="C00000"/>
          </a:solidFill>
        </p:spPr>
        <p:txBody>
          <a:bodyPr>
            <a:normAutofit fontScale="90000"/>
          </a:bodyPr>
          <a:lstStyle/>
          <a:p>
            <a:r>
              <a:rPr lang="en-US" sz="2400" dirty="0" smtClean="0">
                <a:solidFill>
                  <a:schemeClr val="bg1"/>
                </a:solidFill>
                <a:latin typeface="Arial" charset="0"/>
                <a:cs typeface="Arial" charset="0"/>
              </a:rPr>
              <a:t>Scholarships and Financial Aid</a:t>
            </a:r>
            <a:br>
              <a:rPr lang="en-US" sz="2400" dirty="0" smtClean="0">
                <a:solidFill>
                  <a:schemeClr val="bg1"/>
                </a:solidFill>
                <a:latin typeface="Arial" charset="0"/>
                <a:cs typeface="Arial" charset="0"/>
              </a:rPr>
            </a:br>
            <a:r>
              <a:rPr lang="en-US" b="1" dirty="0" smtClean="0">
                <a:solidFill>
                  <a:schemeClr val="bg1"/>
                </a:solidFill>
                <a:latin typeface="Arial" charset="0"/>
                <a:cs typeface="Arial" charset="0"/>
              </a:rPr>
              <a:t>What</a:t>
            </a:r>
            <a:r>
              <a:rPr lang="en-US" sz="2400" b="1" dirty="0" smtClean="0">
                <a:solidFill>
                  <a:schemeClr val="bg1"/>
                </a:solidFill>
                <a:latin typeface="Arial" charset="0"/>
                <a:cs typeface="Arial" charset="0"/>
              </a:rPr>
              <a:t> </a:t>
            </a:r>
            <a:r>
              <a:rPr lang="en-US" b="1" dirty="0" smtClean="0">
                <a:solidFill>
                  <a:schemeClr val="bg1"/>
                </a:solidFill>
                <a:latin typeface="Arial" charset="0"/>
                <a:cs typeface="Arial" charset="0"/>
              </a:rPr>
              <a:t>is a Scholarship?</a:t>
            </a:r>
          </a:p>
        </p:txBody>
      </p:sp>
      <p:sp>
        <p:nvSpPr>
          <p:cNvPr id="43011" name="Content Placeholder 2"/>
          <p:cNvSpPr>
            <a:spLocks noGrp="1"/>
          </p:cNvSpPr>
          <p:nvPr>
            <p:ph idx="1"/>
          </p:nvPr>
        </p:nvSpPr>
        <p:spPr>
          <a:xfrm>
            <a:off x="457200" y="1447800"/>
            <a:ext cx="8229600" cy="5126038"/>
          </a:xfrm>
        </p:spPr>
        <p:txBody>
          <a:bodyPr>
            <a:normAutofit fontScale="92500" lnSpcReduction="20000"/>
          </a:bodyPr>
          <a:lstStyle/>
          <a:p>
            <a:pPr>
              <a:spcBef>
                <a:spcPct val="0"/>
              </a:spcBef>
              <a:buFont typeface="Wingdings" pitchFamily="2" charset="2"/>
              <a:buChar char="Ø"/>
            </a:pPr>
            <a:r>
              <a:rPr lang="en-US" dirty="0">
                <a:latin typeface="Arial" charset="0"/>
                <a:cs typeface="Arial" charset="0"/>
              </a:rPr>
              <a:t>Based on merit, financial need, community service, or sports.</a:t>
            </a:r>
          </a:p>
          <a:p>
            <a:pPr>
              <a:spcBef>
                <a:spcPct val="0"/>
              </a:spcBef>
              <a:buFont typeface="Wingdings" pitchFamily="2" charset="2"/>
              <a:buChar char="Ø"/>
            </a:pPr>
            <a:r>
              <a:rPr lang="en-US" dirty="0">
                <a:latin typeface="Arial" charset="0"/>
                <a:cs typeface="Arial" charset="0"/>
              </a:rPr>
              <a:t>Money that is awarded. (Do not have to pay back).</a:t>
            </a:r>
          </a:p>
          <a:p>
            <a:pPr>
              <a:spcBef>
                <a:spcPct val="0"/>
              </a:spcBef>
              <a:buFontTx/>
              <a:buChar char="-"/>
            </a:pPr>
            <a:endParaRPr lang="en-US" sz="3600" dirty="0">
              <a:latin typeface="Arial" charset="0"/>
              <a:cs typeface="Arial" charset="0"/>
            </a:endParaRPr>
          </a:p>
          <a:p>
            <a:pPr>
              <a:spcBef>
                <a:spcPct val="0"/>
              </a:spcBef>
              <a:buFont typeface="Wingdings" pitchFamily="2" charset="2"/>
              <a:buChar char="Ø"/>
            </a:pPr>
            <a:r>
              <a:rPr lang="en-US" sz="3600" dirty="0">
                <a:latin typeface="Arial" charset="0"/>
                <a:cs typeface="Arial" charset="0"/>
              </a:rPr>
              <a:t> </a:t>
            </a:r>
            <a:r>
              <a:rPr lang="en-US" u="sng" dirty="0">
                <a:latin typeface="Arial" charset="0"/>
                <a:cs typeface="Arial" charset="0"/>
              </a:rPr>
              <a:t>You don’t get them unless you apply</a:t>
            </a:r>
            <a:r>
              <a:rPr lang="en-US" dirty="0">
                <a:latin typeface="Arial" charset="0"/>
                <a:cs typeface="Arial" charset="0"/>
              </a:rPr>
              <a:t>.</a:t>
            </a:r>
          </a:p>
          <a:p>
            <a:pPr algn="ctr">
              <a:spcBef>
                <a:spcPct val="0"/>
              </a:spcBef>
              <a:buNone/>
            </a:pPr>
            <a:endParaRPr lang="en-US" b="1" dirty="0">
              <a:solidFill>
                <a:schemeClr val="tx2">
                  <a:lumMod val="75000"/>
                </a:schemeClr>
              </a:solidFill>
              <a:latin typeface="Arial" charset="0"/>
              <a:cs typeface="Arial" charset="0"/>
            </a:endParaRPr>
          </a:p>
          <a:p>
            <a:pPr algn="ctr">
              <a:spcBef>
                <a:spcPct val="0"/>
              </a:spcBef>
              <a:buNone/>
            </a:pPr>
            <a:endParaRPr lang="en-US" b="1" dirty="0" smtClean="0">
              <a:solidFill>
                <a:schemeClr val="tx2">
                  <a:lumMod val="75000"/>
                </a:schemeClr>
              </a:solidFill>
              <a:latin typeface="Arial" charset="0"/>
              <a:cs typeface="Arial" charset="0"/>
            </a:endParaRPr>
          </a:p>
          <a:p>
            <a:pPr algn="ctr">
              <a:spcBef>
                <a:spcPct val="0"/>
              </a:spcBef>
              <a:buNone/>
            </a:pPr>
            <a:r>
              <a:rPr lang="en-US" b="1" dirty="0" smtClean="0">
                <a:solidFill>
                  <a:schemeClr val="tx2">
                    <a:lumMod val="75000"/>
                  </a:schemeClr>
                </a:solidFill>
                <a:latin typeface="Arial" charset="0"/>
                <a:cs typeface="Arial" charset="0"/>
              </a:rPr>
              <a:t>They </a:t>
            </a:r>
            <a:r>
              <a:rPr lang="en-US" b="1" dirty="0">
                <a:solidFill>
                  <a:schemeClr val="tx2">
                    <a:lumMod val="75000"/>
                  </a:schemeClr>
                </a:solidFill>
                <a:latin typeface="Arial" charset="0"/>
                <a:cs typeface="Arial" charset="0"/>
              </a:rPr>
              <a:t>are work, but can pay off!</a:t>
            </a:r>
          </a:p>
          <a:p>
            <a:pPr>
              <a:buNone/>
            </a:pPr>
            <a:endParaRPr lang="en-US" sz="2800" b="1" i="1" dirty="0">
              <a:solidFill>
                <a:srgbClr val="CC0000"/>
              </a:solidFill>
            </a:endParaRPr>
          </a:p>
          <a:p>
            <a:pPr algn="ctr">
              <a:buNone/>
            </a:pPr>
            <a:r>
              <a:rPr lang="en-US" sz="2800" i="1" dirty="0" smtClean="0"/>
              <a:t>Link </a:t>
            </a:r>
            <a:r>
              <a:rPr lang="en-US" sz="2800" i="1" dirty="0"/>
              <a:t>up with MCHS Student Services Scholarship Site!</a:t>
            </a:r>
          </a:p>
          <a:p>
            <a:pPr algn="ctr">
              <a:buNone/>
            </a:pPr>
            <a:r>
              <a:rPr lang="en-US" sz="2800" b="1" dirty="0">
                <a:solidFill>
                  <a:srgbClr val="CC0000"/>
                </a:solidFill>
                <a:hlinkClick r:id="rId2"/>
              </a:rPr>
              <a:t>http://mchsstudentservices.weebly.com/scholarship-info.html</a:t>
            </a:r>
            <a:endParaRPr lang="en-US" sz="2800" b="1" dirty="0">
              <a:solidFill>
                <a:srgbClr val="CC0000"/>
              </a:solidFill>
            </a:endParaRP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39762"/>
          </a:xfrm>
          <a:solidFill>
            <a:srgbClr val="C00000"/>
          </a:solidFill>
        </p:spPr>
        <p:txBody>
          <a:bodyPr>
            <a:normAutofit fontScale="90000"/>
          </a:bodyPr>
          <a:lstStyle/>
          <a:p>
            <a:r>
              <a:rPr lang="en-US" dirty="0" smtClean="0">
                <a:solidFill>
                  <a:schemeClr val="bg1"/>
                </a:solidFill>
              </a:rPr>
              <a:t>Resources</a:t>
            </a:r>
            <a:endParaRPr lang="en-US" dirty="0">
              <a:solidFill>
                <a:schemeClr val="bg1"/>
              </a:solidFill>
            </a:endParaRPr>
          </a:p>
        </p:txBody>
      </p:sp>
      <p:sp>
        <p:nvSpPr>
          <p:cNvPr id="3" name="Content Placeholder 2"/>
          <p:cNvSpPr>
            <a:spLocks noGrp="1"/>
          </p:cNvSpPr>
          <p:nvPr>
            <p:ph idx="1"/>
          </p:nvPr>
        </p:nvSpPr>
        <p:spPr>
          <a:xfrm>
            <a:off x="457200" y="1143000"/>
            <a:ext cx="8229600" cy="5562600"/>
          </a:xfrm>
          <a:solidFill>
            <a:schemeClr val="bg1"/>
          </a:solidFill>
          <a:ln>
            <a:noFill/>
          </a:ln>
        </p:spPr>
        <p:txBody>
          <a:bodyPr>
            <a:normAutofit/>
          </a:bodyPr>
          <a:lstStyle/>
          <a:p>
            <a:pPr>
              <a:lnSpc>
                <a:spcPct val="80000"/>
              </a:lnSpc>
              <a:buClr>
                <a:schemeClr val="folHlink"/>
              </a:buClr>
              <a:defRPr/>
            </a:pPr>
            <a:r>
              <a:rPr lang="en-US" sz="3000" dirty="0">
                <a:effectLst>
                  <a:outerShdw blurRad="38100" dist="38100" dir="2700000" algn="tl">
                    <a:srgbClr val="000000">
                      <a:alpha val="43137"/>
                    </a:srgbClr>
                  </a:outerShdw>
                </a:effectLst>
                <a:hlinkClick r:id="rId2"/>
              </a:rPr>
              <a:t>www.cfnc.org – College Foundation of NC</a:t>
            </a:r>
          </a:p>
          <a:p>
            <a:pPr>
              <a:lnSpc>
                <a:spcPct val="80000"/>
              </a:lnSpc>
              <a:buClr>
                <a:schemeClr val="folHlink"/>
              </a:buClr>
              <a:defRPr/>
            </a:pPr>
            <a:r>
              <a:rPr lang="en-US" sz="3000" dirty="0">
                <a:effectLst>
                  <a:outerShdw blurRad="38100" dist="38100" dir="2700000" algn="tl">
                    <a:srgbClr val="000000">
                      <a:alpha val="43137"/>
                    </a:srgbClr>
                  </a:outerShdw>
                </a:effectLst>
                <a:hlinkClick r:id="rId2"/>
              </a:rPr>
              <a:t>www.commonapp.org</a:t>
            </a:r>
            <a:r>
              <a:rPr lang="en-US" sz="3000" dirty="0">
                <a:effectLst>
                  <a:outerShdw blurRad="38100" dist="38100" dir="2700000" algn="tl">
                    <a:srgbClr val="000000">
                      <a:alpha val="43137"/>
                    </a:srgbClr>
                  </a:outerShdw>
                </a:effectLst>
              </a:rPr>
              <a:t> – Common Application</a:t>
            </a:r>
          </a:p>
          <a:p>
            <a:pPr>
              <a:lnSpc>
                <a:spcPct val="80000"/>
              </a:lnSpc>
              <a:buClr>
                <a:schemeClr val="folHlink"/>
              </a:buClr>
              <a:defRPr/>
            </a:pPr>
            <a:r>
              <a:rPr lang="en-US" sz="3000" dirty="0">
                <a:effectLst>
                  <a:outerShdw blurRad="38100" dist="38100" dir="2700000" algn="tl">
                    <a:srgbClr val="000000">
                      <a:alpha val="43137"/>
                    </a:srgbClr>
                  </a:outerShdw>
                </a:effectLst>
                <a:hlinkClick r:id="rId3"/>
              </a:rPr>
              <a:t>www.collegeboard.com/</a:t>
            </a:r>
            <a:r>
              <a:rPr lang="en-US" sz="3000" dirty="0">
                <a:effectLst>
                  <a:outerShdw blurRad="38100" dist="38100" dir="2700000" algn="tl">
                    <a:srgbClr val="000000">
                      <a:alpha val="43137"/>
                    </a:srgbClr>
                  </a:outerShdw>
                </a:effectLst>
              </a:rPr>
              <a:t> SAT</a:t>
            </a:r>
          </a:p>
          <a:p>
            <a:pPr>
              <a:lnSpc>
                <a:spcPct val="80000"/>
              </a:lnSpc>
              <a:buClr>
                <a:schemeClr val="folHlink"/>
              </a:buClr>
              <a:defRPr/>
            </a:pPr>
            <a:r>
              <a:rPr lang="en-US" sz="3000" dirty="0">
                <a:effectLst>
                  <a:outerShdw blurRad="38100" dist="38100" dir="2700000" algn="tl">
                    <a:srgbClr val="000000">
                      <a:alpha val="43137"/>
                    </a:srgbClr>
                  </a:outerShdw>
                </a:effectLst>
                <a:hlinkClick r:id="rId4"/>
              </a:rPr>
              <a:t>www.ACTstudent.org</a:t>
            </a:r>
            <a:r>
              <a:rPr lang="en-US" sz="3000" dirty="0">
                <a:effectLst>
                  <a:outerShdw blurRad="38100" dist="38100" dir="2700000" algn="tl">
                    <a:srgbClr val="000000">
                      <a:alpha val="43137"/>
                    </a:srgbClr>
                  </a:outerShdw>
                </a:effectLst>
              </a:rPr>
              <a:t> (ACT)</a:t>
            </a:r>
          </a:p>
          <a:p>
            <a:pPr>
              <a:lnSpc>
                <a:spcPct val="80000"/>
              </a:lnSpc>
              <a:buClr>
                <a:schemeClr val="folHlink"/>
              </a:buClr>
              <a:defRPr/>
            </a:pPr>
            <a:r>
              <a:rPr lang="en-US" sz="3000" dirty="0">
                <a:effectLst>
                  <a:outerShdw blurRad="38100" dist="38100" dir="2700000" algn="tl">
                    <a:srgbClr val="000000">
                      <a:alpha val="43137"/>
                    </a:srgbClr>
                  </a:outerShdw>
                </a:effectLst>
                <a:hlinkClick r:id="rId5"/>
              </a:rPr>
              <a:t>www.fafsa.ed.gov</a:t>
            </a:r>
            <a:r>
              <a:rPr lang="en-US" sz="3000" dirty="0">
                <a:effectLst>
                  <a:outerShdw blurRad="38100" dist="38100" dir="2700000" algn="tl">
                    <a:srgbClr val="000000">
                      <a:alpha val="43137"/>
                    </a:srgbClr>
                  </a:outerShdw>
                </a:effectLst>
              </a:rPr>
              <a:t> (financial aid)</a:t>
            </a:r>
          </a:p>
          <a:p>
            <a:pPr>
              <a:lnSpc>
                <a:spcPct val="80000"/>
              </a:lnSpc>
              <a:buClr>
                <a:schemeClr val="folHlink"/>
              </a:buClr>
              <a:defRPr/>
            </a:pPr>
            <a:r>
              <a:rPr lang="en-US" sz="3000" dirty="0">
                <a:effectLst>
                  <a:outerShdw blurRad="38100" dist="38100" dir="2700000" algn="tl">
                    <a:srgbClr val="000000">
                      <a:alpha val="43137"/>
                    </a:srgbClr>
                  </a:outerShdw>
                </a:effectLst>
                <a:hlinkClick r:id="rId6"/>
              </a:rPr>
              <a:t>www.collegeview.com</a:t>
            </a:r>
            <a:r>
              <a:rPr lang="en-US" sz="3000" dirty="0">
                <a:effectLst>
                  <a:outerShdw blurRad="38100" dist="38100" dir="2700000" algn="tl">
                    <a:srgbClr val="000000">
                      <a:alpha val="43137"/>
                    </a:srgbClr>
                  </a:outerShdw>
                </a:effectLst>
              </a:rPr>
              <a:t> (college searching)</a:t>
            </a:r>
          </a:p>
          <a:p>
            <a:pPr>
              <a:lnSpc>
                <a:spcPct val="80000"/>
              </a:lnSpc>
              <a:buClr>
                <a:schemeClr val="folHlink"/>
              </a:buClr>
              <a:defRPr/>
            </a:pPr>
            <a:r>
              <a:rPr lang="en-US" sz="3000" dirty="0">
                <a:effectLst>
                  <a:outerShdw blurRad="38100" dist="38100" dir="2700000" algn="tl">
                    <a:srgbClr val="000000">
                      <a:alpha val="43137"/>
                    </a:srgbClr>
                  </a:outerShdw>
                </a:effectLst>
                <a:hlinkClick r:id="rId7"/>
              </a:rPr>
              <a:t>www.college.gov</a:t>
            </a:r>
            <a:r>
              <a:rPr lang="en-US" sz="3000" dirty="0">
                <a:effectLst>
                  <a:outerShdw blurRad="38100" dist="38100" dir="2700000" algn="tl">
                    <a:srgbClr val="000000">
                      <a:alpha val="43137"/>
                    </a:srgbClr>
                  </a:outerShdw>
                </a:effectLst>
              </a:rPr>
              <a:t> (informational</a:t>
            </a:r>
            <a:r>
              <a:rPr lang="en-US" sz="3000" dirty="0" smtClean="0">
                <a:effectLst>
                  <a:outerShdw blurRad="38100" dist="38100" dir="2700000" algn="tl">
                    <a:srgbClr val="000000">
                      <a:alpha val="43137"/>
                    </a:srgbClr>
                  </a:outerShdw>
                </a:effectLst>
              </a:rPr>
              <a:t>)</a:t>
            </a:r>
          </a:p>
          <a:p>
            <a:pPr>
              <a:lnSpc>
                <a:spcPct val="80000"/>
              </a:lnSpc>
              <a:buClr>
                <a:schemeClr val="folHlink"/>
              </a:buClr>
              <a:defRPr/>
            </a:pPr>
            <a:r>
              <a:rPr lang="en-US" sz="3000" dirty="0" smtClean="0">
                <a:effectLst>
                  <a:outerShdw blurRad="38100" dist="38100" dir="2700000" algn="tl">
                    <a:srgbClr val="000000">
                      <a:alpha val="43137"/>
                    </a:srgbClr>
                  </a:outerShdw>
                </a:effectLst>
                <a:hlinkClick r:id="rId8"/>
              </a:rPr>
              <a:t>www.bls.gov/ooh</a:t>
            </a:r>
            <a:r>
              <a:rPr lang="en-US" sz="3000" dirty="0" smtClean="0">
                <a:effectLst>
                  <a:outerShdw blurRad="38100" dist="38100" dir="2700000" algn="tl">
                    <a:srgbClr val="000000">
                      <a:alpha val="43137"/>
                    </a:srgbClr>
                  </a:outerShdw>
                </a:effectLst>
              </a:rPr>
              <a:t> (Federal Occupations </a:t>
            </a:r>
          </a:p>
          <a:p>
            <a:pPr>
              <a:lnSpc>
                <a:spcPct val="80000"/>
              </a:lnSpc>
              <a:buClr>
                <a:schemeClr val="folHlink"/>
              </a:buClr>
              <a:defRPr/>
            </a:pPr>
            <a:r>
              <a:rPr lang="en-US" sz="3000" dirty="0" smtClean="0">
                <a:effectLst>
                  <a:outerShdw blurRad="38100" dist="38100" dir="2700000" algn="tl">
                    <a:srgbClr val="000000">
                      <a:alpha val="43137"/>
                    </a:srgbClr>
                  </a:outerShdw>
                </a:effectLst>
                <a:hlinkClick r:id="rId9"/>
              </a:rPr>
              <a:t>www.bigfutures.collegeboard.org  </a:t>
            </a:r>
          </a:p>
          <a:p>
            <a:pPr>
              <a:lnSpc>
                <a:spcPct val="80000"/>
              </a:lnSpc>
              <a:buClr>
                <a:schemeClr val="folHlink"/>
              </a:buClr>
              <a:defRPr/>
            </a:pPr>
            <a:r>
              <a:rPr lang="en-US" sz="3000" dirty="0" smtClean="0">
                <a:effectLst>
                  <a:outerShdw blurRad="38100" dist="38100" dir="2700000" algn="tl">
                    <a:srgbClr val="000000">
                      <a:alpha val="43137"/>
                    </a:srgbClr>
                  </a:outerShdw>
                </a:effectLst>
                <a:hlinkClick r:id="rId9"/>
              </a:rPr>
              <a:t>www.mymajors.com</a:t>
            </a:r>
            <a:r>
              <a:rPr lang="en-US" sz="3000" dirty="0" smtClean="0">
                <a:effectLst>
                  <a:outerShdw blurRad="38100" dist="38100" dir="2700000" algn="tl">
                    <a:srgbClr val="000000">
                      <a:alpha val="43137"/>
                    </a:srgbClr>
                  </a:outerShdw>
                </a:effectLst>
              </a:rPr>
              <a:t>  (help find the college match for you)</a:t>
            </a:r>
          </a:p>
          <a:p>
            <a:pPr>
              <a:lnSpc>
                <a:spcPct val="80000"/>
              </a:lnSpc>
              <a:buClr>
                <a:schemeClr val="folHlink"/>
              </a:buClr>
              <a:defRPr/>
            </a:pPr>
            <a:r>
              <a:rPr lang="en-US" sz="3000" dirty="0" smtClean="0">
                <a:effectLst>
                  <a:outerShdw blurRad="38100" dist="38100" dir="2700000" algn="tl">
                    <a:srgbClr val="000000">
                      <a:alpha val="43137"/>
                    </a:srgbClr>
                  </a:outerShdw>
                </a:effectLst>
                <a:hlinkClick r:id="rId10"/>
              </a:rPr>
              <a:t>www.fastweb</a:t>
            </a:r>
            <a:r>
              <a:rPr lang="en-US" sz="3000" b="1" dirty="0" smtClean="0">
                <a:effectLst>
                  <a:outerShdw blurRad="38100" dist="38100" dir="2700000" algn="tl">
                    <a:srgbClr val="000000">
                      <a:alpha val="43137"/>
                    </a:srgbClr>
                  </a:outerShdw>
                </a:effectLst>
              </a:rPr>
              <a:t> – </a:t>
            </a:r>
            <a:r>
              <a:rPr lang="en-US" sz="3000" dirty="0" smtClean="0">
                <a:effectLst>
                  <a:outerShdw blurRad="38100" dist="38100" dir="2700000" algn="tl">
                    <a:srgbClr val="000000">
                      <a:alpha val="43137"/>
                    </a:srgbClr>
                  </a:outerShdw>
                </a:effectLst>
              </a:rPr>
              <a:t>financial aid and scholarships</a:t>
            </a:r>
            <a:endParaRPr lang="en-US" sz="300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4096893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normAutofit/>
          </a:bodyPr>
          <a:lstStyle/>
          <a:p>
            <a:r>
              <a:rPr lang="en-US" b="1" dirty="0" smtClean="0">
                <a:solidFill>
                  <a:schemeClr val="bg1"/>
                </a:solidFill>
              </a:rPr>
              <a:t>Factors College Consider</a:t>
            </a:r>
            <a:endParaRPr lang="en-US" b="1" dirty="0">
              <a:solidFill>
                <a:schemeClr val="bg1"/>
              </a:solidFill>
            </a:endParaRPr>
          </a:p>
        </p:txBody>
      </p:sp>
      <p:sp>
        <p:nvSpPr>
          <p:cNvPr id="3" name="Content Placeholder 2"/>
          <p:cNvSpPr>
            <a:spLocks noGrp="1"/>
          </p:cNvSpPr>
          <p:nvPr>
            <p:ph idx="1"/>
          </p:nvPr>
        </p:nvSpPr>
        <p:spPr>
          <a:xfrm>
            <a:off x="457200" y="1447800"/>
            <a:ext cx="8229600" cy="5181600"/>
          </a:xfrm>
        </p:spPr>
        <p:txBody>
          <a:bodyPr>
            <a:normAutofit/>
          </a:bodyPr>
          <a:lstStyle/>
          <a:p>
            <a:r>
              <a:rPr lang="en-US" b="1" dirty="0" smtClean="0"/>
              <a:t>Rigor of Academic Courses</a:t>
            </a:r>
          </a:p>
          <a:p>
            <a:r>
              <a:rPr lang="en-US" b="1" dirty="0" smtClean="0"/>
              <a:t>Academic Performance and Grades</a:t>
            </a:r>
          </a:p>
          <a:p>
            <a:r>
              <a:rPr lang="en-US" b="1" dirty="0" smtClean="0"/>
              <a:t>ACT and SAT Test Scores</a:t>
            </a:r>
          </a:p>
          <a:p>
            <a:r>
              <a:rPr lang="en-US" b="1" dirty="0" smtClean="0"/>
              <a:t>Extra Curricular Activities</a:t>
            </a:r>
          </a:p>
          <a:p>
            <a:r>
              <a:rPr lang="en-US" b="1" dirty="0" smtClean="0"/>
              <a:t>Essays</a:t>
            </a:r>
          </a:p>
          <a:p>
            <a:r>
              <a:rPr lang="en-US" b="1" dirty="0" smtClean="0"/>
              <a:t>Letters of Recommendation</a:t>
            </a:r>
          </a:p>
          <a:p>
            <a:r>
              <a:rPr lang="en-US" b="1" dirty="0" smtClean="0"/>
              <a:t>Demonstrated Interest (college visit</a:t>
            </a:r>
            <a:r>
              <a:rPr lang="en-US" b="1" dirty="0" smtClean="0"/>
              <a:t>)</a:t>
            </a:r>
          </a:p>
          <a:p>
            <a:pPr marL="0" indent="0" algn="ctr">
              <a:buNone/>
            </a:pPr>
            <a:r>
              <a:rPr lang="en-US" b="1" i="1" dirty="0" smtClean="0"/>
              <a:t>Different colleges place weight on different factors</a:t>
            </a:r>
            <a:endParaRPr lang="en-US" b="1" i="1" dirty="0"/>
          </a:p>
        </p:txBody>
      </p:sp>
    </p:spTree>
    <p:extLst>
      <p:ext uri="{BB962C8B-B14F-4D97-AF65-F5344CB8AC3E}">
        <p14:creationId xmlns:p14="http://schemas.microsoft.com/office/powerpoint/2010/main" val="14806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28600"/>
            <a:ext cx="9144000" cy="685800"/>
          </a:xfrm>
          <a:solidFill>
            <a:srgbClr val="C00000"/>
          </a:solidFill>
        </p:spPr>
        <p:txBody>
          <a:bodyPr>
            <a:normAutofit fontScale="90000"/>
          </a:bodyPr>
          <a:lstStyle/>
          <a:p>
            <a:r>
              <a:rPr lang="en-US" sz="1800" dirty="0" smtClean="0">
                <a:solidFill>
                  <a:schemeClr val="bg1"/>
                </a:solidFill>
                <a:latin typeface="Arial" charset="0"/>
                <a:cs typeface="Arial" charset="0"/>
              </a:rPr>
              <a:t/>
            </a:r>
            <a:br>
              <a:rPr lang="en-US" sz="1800" dirty="0" smtClean="0">
                <a:solidFill>
                  <a:schemeClr val="bg1"/>
                </a:solidFill>
                <a:latin typeface="Arial" charset="0"/>
                <a:cs typeface="Arial" charset="0"/>
              </a:rPr>
            </a:br>
            <a:r>
              <a:rPr lang="en-US" sz="1800" dirty="0" smtClean="0">
                <a:solidFill>
                  <a:schemeClr val="bg1"/>
                </a:solidFill>
                <a:latin typeface="Arial" charset="0"/>
                <a:cs typeface="Arial" charset="0"/>
              </a:rPr>
              <a:t>Graduation Requirements</a:t>
            </a:r>
            <a:r>
              <a:rPr lang="en-US" sz="2700" b="1" i="1" dirty="0" smtClean="0">
                <a:solidFill>
                  <a:schemeClr val="bg1"/>
                </a:solidFill>
                <a:latin typeface="Arial" charset="0"/>
                <a:cs typeface="Arial" charset="0"/>
              </a:rPr>
              <a:t/>
            </a:r>
            <a:br>
              <a:rPr lang="en-US" sz="2700" b="1" i="1" dirty="0" smtClean="0">
                <a:solidFill>
                  <a:schemeClr val="bg1"/>
                </a:solidFill>
                <a:latin typeface="Arial" charset="0"/>
                <a:cs typeface="Arial" charset="0"/>
              </a:rPr>
            </a:br>
            <a:r>
              <a:rPr lang="en-US" sz="2400" b="1" i="1" dirty="0">
                <a:solidFill>
                  <a:schemeClr val="bg1"/>
                </a:solidFill>
                <a:latin typeface="Arial" charset="0"/>
                <a:cs typeface="Arial" charset="0"/>
              </a:rPr>
              <a:t>What are the CMS Graduation Requirements?</a:t>
            </a:r>
            <a:endParaRPr lang="en-US" sz="2000" b="1" dirty="0" smtClean="0">
              <a:solidFill>
                <a:schemeClr val="bg1"/>
              </a:solidFill>
              <a:latin typeface="Arial" charset="0"/>
              <a:cs typeface="Arial" charset="0"/>
            </a:endParaRPr>
          </a:p>
        </p:txBody>
      </p:sp>
      <p:sp>
        <p:nvSpPr>
          <p:cNvPr id="6" name="Content Placeholder 5"/>
          <p:cNvSpPr>
            <a:spLocks noGrp="1"/>
          </p:cNvSpPr>
          <p:nvPr>
            <p:ph idx="1"/>
          </p:nvPr>
        </p:nvSpPr>
        <p:spPr>
          <a:xfrm>
            <a:off x="152400" y="838200"/>
            <a:ext cx="8991600" cy="5735638"/>
          </a:xfrm>
        </p:spPr>
        <p:txBody>
          <a:bodyPr>
            <a:normAutofit lnSpcReduction="10000"/>
          </a:bodyPr>
          <a:lstStyle/>
          <a:p>
            <a:pPr algn="ctr">
              <a:buFont typeface="Georgia" pitchFamily="18" charset="0"/>
              <a:buNone/>
              <a:defRPr/>
            </a:pPr>
            <a:endParaRPr lang="en-US" b="1" u="sng" cap="all" dirty="0" smtClean="0"/>
          </a:p>
          <a:p>
            <a:pPr algn="ctr">
              <a:buFont typeface="Georgia" pitchFamily="18" charset="0"/>
              <a:buNone/>
              <a:defRPr/>
            </a:pPr>
            <a:r>
              <a:rPr lang="en-US" b="1" u="sng" cap="all" dirty="0" smtClean="0"/>
              <a:t>Mathematics</a:t>
            </a:r>
            <a:r>
              <a:rPr lang="en-US" b="1" u="sng" dirty="0" smtClean="0"/>
              <a:t>   -  </a:t>
            </a:r>
            <a:r>
              <a:rPr lang="en-US" i="1" u="sng" dirty="0" smtClean="0"/>
              <a:t>4 credits</a:t>
            </a:r>
            <a:endParaRPr lang="en-US" b="1" u="sng" dirty="0" smtClean="0"/>
          </a:p>
          <a:p>
            <a:pPr>
              <a:buNone/>
              <a:defRPr/>
            </a:pPr>
            <a:r>
              <a:rPr lang="en-US" sz="2400" dirty="0" smtClean="0"/>
              <a:t>Common Core Math 1</a:t>
            </a:r>
          </a:p>
          <a:p>
            <a:pPr>
              <a:buNone/>
              <a:defRPr/>
            </a:pPr>
            <a:r>
              <a:rPr lang="en-US" sz="2400" dirty="0" smtClean="0"/>
              <a:t>Common Core Math 2</a:t>
            </a:r>
          </a:p>
          <a:p>
            <a:pPr>
              <a:buNone/>
              <a:defRPr/>
            </a:pPr>
            <a:r>
              <a:rPr lang="en-US" sz="2400" dirty="0" smtClean="0"/>
              <a:t>Common Core Math 3 </a:t>
            </a:r>
          </a:p>
          <a:p>
            <a:pPr>
              <a:buNone/>
              <a:defRPr/>
            </a:pPr>
            <a:r>
              <a:rPr lang="en-US" sz="2400" i="1" dirty="0" smtClean="0"/>
              <a:t>4</a:t>
            </a:r>
            <a:r>
              <a:rPr lang="en-US" sz="2400" i="1" baseline="30000" dirty="0" smtClean="0"/>
              <a:t>th</a:t>
            </a:r>
            <a:r>
              <a:rPr lang="en-US" sz="2400" i="1" dirty="0" smtClean="0"/>
              <a:t> Math to be aligned with student’s post high school plans  </a:t>
            </a:r>
          </a:p>
          <a:p>
            <a:pPr>
              <a:buFont typeface="Georgia" pitchFamily="18" charset="0"/>
              <a:buNone/>
              <a:defRPr/>
            </a:pPr>
            <a:endParaRPr lang="en-US" sz="2400" b="1" u="sng" dirty="0" smtClean="0"/>
          </a:p>
          <a:p>
            <a:pPr>
              <a:buFont typeface="Georgia" pitchFamily="18" charset="0"/>
              <a:buNone/>
              <a:defRPr/>
            </a:pPr>
            <a:r>
              <a:rPr lang="en-US" sz="2800" b="1" u="sng" dirty="0" smtClean="0"/>
              <a:t>Employment</a:t>
            </a:r>
            <a:r>
              <a:rPr lang="en-US" sz="2800" b="1" i="1" u="sng" dirty="0" smtClean="0"/>
              <a:t>/</a:t>
            </a:r>
            <a:r>
              <a:rPr lang="en-US" sz="2800" b="1" u="sng" dirty="0" smtClean="0"/>
              <a:t>2 Year College</a:t>
            </a:r>
            <a:r>
              <a:rPr lang="en-US" sz="2800" b="1" dirty="0" smtClean="0"/>
              <a:t>     </a:t>
            </a:r>
            <a:r>
              <a:rPr lang="en-US" sz="2800" b="1" u="sng" dirty="0" smtClean="0"/>
              <a:t>4 Year College</a:t>
            </a:r>
          </a:p>
          <a:p>
            <a:pPr>
              <a:buFont typeface="Georgia" pitchFamily="18" charset="0"/>
              <a:buNone/>
              <a:defRPr/>
            </a:pPr>
            <a:endParaRPr lang="en-US" sz="2400" b="1" u="sng" dirty="0" smtClean="0"/>
          </a:p>
          <a:p>
            <a:pPr>
              <a:buFont typeface="Georgia" pitchFamily="18" charset="0"/>
              <a:buNone/>
              <a:defRPr/>
            </a:pPr>
            <a:r>
              <a:rPr lang="en-US" sz="2000" b="1" dirty="0" smtClean="0"/>
              <a:t>Foundation Algebra			Advanced Functions/Modeling</a:t>
            </a:r>
          </a:p>
          <a:p>
            <a:pPr>
              <a:buFont typeface="Georgia" pitchFamily="18" charset="0"/>
              <a:buNone/>
              <a:defRPr/>
            </a:pPr>
            <a:r>
              <a:rPr lang="en-US" sz="2000" b="1" dirty="0" smtClean="0"/>
              <a:t>Foundation of Geometry      		Pre-Calculus</a:t>
            </a:r>
          </a:p>
          <a:p>
            <a:pPr>
              <a:buFont typeface="Georgia" pitchFamily="18" charset="0"/>
              <a:buNone/>
              <a:defRPr/>
            </a:pPr>
            <a:r>
              <a:rPr lang="en-US" sz="2000" b="1" dirty="0" smtClean="0"/>
              <a:t>              					Pre-Calculus - Honors</a:t>
            </a:r>
          </a:p>
          <a:p>
            <a:pPr>
              <a:buFont typeface="Georgia" pitchFamily="18" charset="0"/>
              <a:buNone/>
              <a:defRPr/>
            </a:pPr>
            <a:r>
              <a:rPr lang="en-US" sz="2000" b="1" dirty="0" smtClean="0"/>
              <a:t>				              		AB/BC Calculus - AP</a:t>
            </a:r>
          </a:p>
          <a:p>
            <a:pPr>
              <a:buFont typeface="Georgia" pitchFamily="18" charset="0"/>
              <a:buNone/>
              <a:defRPr/>
            </a:pPr>
            <a:r>
              <a:rPr lang="en-US" sz="2000" dirty="0" smtClean="0"/>
              <a:t>						                                                                   </a:t>
            </a:r>
            <a:endParaRPr lang="en-US" sz="2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65238"/>
          </a:xfrm>
          <a:solidFill>
            <a:srgbClr val="C00000"/>
          </a:solidFill>
        </p:spPr>
        <p:txBody>
          <a:bodyPr>
            <a:normAutofit fontScale="90000"/>
          </a:bodyPr>
          <a:lstStyle/>
          <a:p>
            <a:r>
              <a:rPr lang="en-US" dirty="0" smtClean="0"/>
              <a:t/>
            </a:r>
            <a:br>
              <a:rPr lang="en-US" dirty="0" smtClean="0"/>
            </a:br>
            <a:r>
              <a:rPr lang="en-US" sz="4000" b="1" dirty="0" smtClean="0">
                <a:solidFill>
                  <a:schemeClr val="bg1"/>
                </a:solidFill>
              </a:rPr>
              <a:t>Grade 11</a:t>
            </a:r>
            <a:br>
              <a:rPr lang="en-US" sz="4000" b="1" dirty="0" smtClean="0">
                <a:solidFill>
                  <a:schemeClr val="bg1"/>
                </a:solidFill>
              </a:rPr>
            </a:br>
            <a:r>
              <a:rPr lang="en-US" sz="4000" b="1" dirty="0" smtClean="0">
                <a:solidFill>
                  <a:schemeClr val="bg1"/>
                </a:solidFill>
              </a:rPr>
              <a:t>What should we be doing right now?</a:t>
            </a:r>
            <a:r>
              <a:rPr lang="en-US" dirty="0" smtClean="0"/>
              <a:t/>
            </a:r>
            <a:br>
              <a:rPr lang="en-US" dirty="0" smtClean="0"/>
            </a:br>
            <a:endParaRPr lang="en-US" dirty="0"/>
          </a:p>
        </p:txBody>
      </p:sp>
      <p:sp>
        <p:nvSpPr>
          <p:cNvPr id="3" name="Content Placeholder 2"/>
          <p:cNvSpPr>
            <a:spLocks noGrp="1"/>
          </p:cNvSpPr>
          <p:nvPr>
            <p:ph idx="1"/>
          </p:nvPr>
        </p:nvSpPr>
        <p:spPr>
          <a:xfrm>
            <a:off x="381000" y="1752600"/>
            <a:ext cx="8229600" cy="4983163"/>
          </a:xfrm>
        </p:spPr>
        <p:txBody>
          <a:bodyPr>
            <a:normAutofit/>
          </a:bodyPr>
          <a:lstStyle/>
          <a:p>
            <a:pPr>
              <a:buFont typeface="Wingdings" pitchFamily="2" charset="2"/>
              <a:buChar char="Ø"/>
            </a:pPr>
            <a:r>
              <a:rPr lang="en-US" b="1" dirty="0" smtClean="0"/>
              <a:t>Begin the COLLEGE SEARCH process if not already started.</a:t>
            </a:r>
          </a:p>
          <a:p>
            <a:pPr>
              <a:buFont typeface="Wingdings" pitchFamily="2" charset="2"/>
              <a:buChar char="Ø"/>
            </a:pPr>
            <a:r>
              <a:rPr lang="en-US" b="1" dirty="0" smtClean="0"/>
              <a:t>Take ACT and SAT tests in spring of Junior year.</a:t>
            </a:r>
          </a:p>
          <a:p>
            <a:pPr>
              <a:buFont typeface="Wingdings" pitchFamily="2" charset="2"/>
              <a:buChar char="Ø"/>
            </a:pPr>
            <a:r>
              <a:rPr lang="en-US" b="1" dirty="0" smtClean="0"/>
              <a:t>Register for advanced and challenging courses for senior year.</a:t>
            </a:r>
          </a:p>
          <a:p>
            <a:pPr>
              <a:buFont typeface="Wingdings" pitchFamily="2" charset="2"/>
              <a:buChar char="Ø"/>
            </a:pPr>
            <a:r>
              <a:rPr lang="en-US" b="1" dirty="0" smtClean="0"/>
              <a:t>KEEP GRADES UP - college application GPA usually based on grades from sophomore and junior years.</a:t>
            </a:r>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457200"/>
            <a:ext cx="9144000" cy="609600"/>
          </a:xfrm>
          <a:solidFill>
            <a:srgbClr val="C00000"/>
          </a:solidFill>
        </p:spPr>
        <p:txBody>
          <a:bodyPr>
            <a:noAutofit/>
          </a:bodyPr>
          <a:lstStyle/>
          <a:p>
            <a:r>
              <a:rPr lang="en-US" sz="3600" b="1" dirty="0" smtClean="0">
                <a:solidFill>
                  <a:schemeClr val="bg1"/>
                </a:solidFill>
              </a:rPr>
              <a:t>What To Focus On This Summer….</a:t>
            </a:r>
            <a:endParaRPr lang="en-US" sz="4000" b="1" dirty="0" smtClean="0">
              <a:solidFill>
                <a:schemeClr val="bg1"/>
              </a:solidFill>
            </a:endParaRPr>
          </a:p>
        </p:txBody>
      </p:sp>
      <p:sp>
        <p:nvSpPr>
          <p:cNvPr id="47107" name="Content Placeholder 2"/>
          <p:cNvSpPr>
            <a:spLocks noGrp="1"/>
          </p:cNvSpPr>
          <p:nvPr>
            <p:ph idx="1"/>
          </p:nvPr>
        </p:nvSpPr>
        <p:spPr>
          <a:xfrm>
            <a:off x="457200" y="1219200"/>
            <a:ext cx="8229600" cy="5354638"/>
          </a:xfrm>
        </p:spPr>
        <p:txBody>
          <a:bodyPr>
            <a:normAutofit fontScale="92500" lnSpcReduction="10000"/>
          </a:bodyPr>
          <a:lstStyle/>
          <a:p>
            <a:pPr>
              <a:buFont typeface="Georgia" pitchFamily="18" charset="0"/>
              <a:buNone/>
            </a:pPr>
            <a:endParaRPr lang="en-US" sz="2000" b="1" u="sng" dirty="0" smtClean="0">
              <a:latin typeface="Arial" charset="0"/>
              <a:cs typeface="Arial" charset="0"/>
            </a:endParaRPr>
          </a:p>
          <a:p>
            <a:r>
              <a:rPr lang="en-US" sz="2800" b="1" dirty="0" smtClean="0"/>
              <a:t>Finalize the college search, your college visits, and come prepared in the fall with your college list</a:t>
            </a:r>
          </a:p>
          <a:p>
            <a:endParaRPr lang="en-US" sz="2800" dirty="0" smtClean="0"/>
          </a:p>
          <a:p>
            <a:r>
              <a:rPr lang="en-US" sz="2800" b="1" dirty="0" smtClean="0"/>
              <a:t>Decide if you need to take one more SAT, ACT or Subject exam, if so, sign up ASAP for the September or October testing date</a:t>
            </a:r>
          </a:p>
          <a:p>
            <a:pPr marL="0" indent="0">
              <a:buNone/>
            </a:pPr>
            <a:endParaRPr lang="en-US" sz="2800" dirty="0"/>
          </a:p>
          <a:p>
            <a:r>
              <a:rPr lang="en-US" sz="2800" b="1" dirty="0" smtClean="0"/>
              <a:t>Review the Common Application and CFNC of NC</a:t>
            </a:r>
          </a:p>
          <a:p>
            <a:endParaRPr lang="en-US" sz="2800" b="1" dirty="0" smtClean="0"/>
          </a:p>
          <a:p>
            <a:r>
              <a:rPr lang="en-US" sz="2800" b="1" dirty="0" smtClean="0"/>
              <a:t>Start brainstorming/writing your college essays</a:t>
            </a:r>
          </a:p>
          <a:p>
            <a:endParaRPr lang="en-US" sz="2800" b="1" dirty="0" smtClean="0"/>
          </a:p>
          <a:p>
            <a:r>
              <a:rPr lang="en-US" sz="2800" b="1" dirty="0" smtClean="0"/>
              <a:t>Extracurricular activities/summer internships</a:t>
            </a:r>
          </a:p>
          <a:p>
            <a:pPr>
              <a:buFont typeface="Georgia" pitchFamily="18" charset="0"/>
              <a:buNone/>
            </a:pPr>
            <a:endParaRPr lang="en-US" sz="2000"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a:solidFill>
            <a:srgbClr val="C00000"/>
          </a:solidFill>
        </p:spPr>
        <p:txBody>
          <a:bodyPr>
            <a:normAutofit/>
          </a:bodyPr>
          <a:lstStyle/>
          <a:p>
            <a:r>
              <a:rPr lang="en-US" sz="2800" b="1" dirty="0" smtClean="0">
                <a:solidFill>
                  <a:schemeClr val="bg1"/>
                </a:solidFill>
                <a:latin typeface="Arial" charset="0"/>
                <a:cs typeface="Arial" charset="0"/>
              </a:rPr>
              <a:t>Mallard Creek </a:t>
            </a:r>
            <a:r>
              <a:rPr lang="en-US" sz="2800" b="1" dirty="0">
                <a:solidFill>
                  <a:schemeClr val="bg1"/>
                </a:solidFill>
                <a:latin typeface="Arial" charset="0"/>
                <a:cs typeface="Arial" charset="0"/>
              </a:rPr>
              <a:t>Student Services Website</a:t>
            </a:r>
            <a:endParaRPr lang="en-US" sz="2800"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pPr marL="0" lvl="8" algn="ctr">
              <a:buFont typeface="Georgia"/>
              <a:buNone/>
              <a:defRPr/>
            </a:pPr>
            <a:r>
              <a:rPr lang="en-US" sz="3200" b="1" i="1" dirty="0">
                <a:solidFill>
                  <a:srgbClr val="CC0000"/>
                </a:solidFill>
                <a:latin typeface="Arial" pitchFamily="34" charset="0"/>
                <a:cs typeface="Arial" pitchFamily="34" charset="0"/>
              </a:rPr>
              <a:t>Stay connected and follow us on the web!</a:t>
            </a:r>
          </a:p>
          <a:p>
            <a:pPr marL="0" lvl="8" algn="ctr">
              <a:buFont typeface="Georgia"/>
              <a:buNone/>
              <a:defRPr/>
            </a:pPr>
            <a:endParaRPr lang="en-US" sz="2800" b="1" i="1" cap="small" dirty="0">
              <a:latin typeface="Arial" pitchFamily="34" charset="0"/>
              <a:cs typeface="Arial" pitchFamily="34" charset="0"/>
            </a:endParaRPr>
          </a:p>
          <a:p>
            <a:pPr marL="0" lvl="8" algn="ctr">
              <a:buFont typeface="Georgia"/>
              <a:buNone/>
              <a:defRPr/>
            </a:pPr>
            <a:r>
              <a:rPr lang="en-US" sz="2900" b="1" dirty="0">
                <a:latin typeface="Arial Unicode MS" pitchFamily="34" charset="-128"/>
                <a:ea typeface="Arial Unicode MS" pitchFamily="34" charset="-128"/>
                <a:cs typeface="Arial Unicode MS" pitchFamily="34" charset="-128"/>
              </a:rPr>
              <a:t> Mallard Creek Student Services Weebly </a:t>
            </a:r>
            <a:endParaRPr lang="en-US" sz="2900" b="1" dirty="0">
              <a:hlinkClick r:id="rId2"/>
            </a:endParaRPr>
          </a:p>
          <a:p>
            <a:pPr marL="0" lvl="8" algn="ctr">
              <a:buFont typeface="Georgia"/>
              <a:buNone/>
              <a:defRPr/>
            </a:pPr>
            <a:r>
              <a:rPr lang="en-US" sz="4100" b="1" dirty="0">
                <a:hlinkClick r:id="rId2"/>
              </a:rPr>
              <a:t>http://mchsstudentservices.weebly.com/</a:t>
            </a:r>
            <a:endParaRPr lang="en-US" sz="4100" b="1" i="1" dirty="0">
              <a:latin typeface="Arial" pitchFamily="34" charset="0"/>
              <a:cs typeface="Arial" pitchFamily="34" charset="0"/>
            </a:endParaRPr>
          </a:p>
          <a:p>
            <a:pPr marL="0" lvl="8" algn="ctr">
              <a:buFont typeface="Georgia"/>
              <a:buNone/>
              <a:defRPr/>
            </a:pPr>
            <a:r>
              <a:rPr lang="en-US" sz="3200" b="1" i="1" dirty="0">
                <a:latin typeface="Arial" pitchFamily="34" charset="0"/>
                <a:cs typeface="Arial" pitchFamily="34" charset="0"/>
              </a:rPr>
              <a:t>or</a:t>
            </a:r>
          </a:p>
          <a:p>
            <a:pPr marL="0" lvl="8" algn="ctr">
              <a:buFont typeface="Georgia"/>
              <a:buNone/>
              <a:defRPr/>
            </a:pPr>
            <a:endParaRPr lang="en-US" sz="3200" b="1" i="1" dirty="0">
              <a:latin typeface="Arial" pitchFamily="34" charset="0"/>
              <a:cs typeface="Arial" pitchFamily="34" charset="0"/>
            </a:endParaRPr>
          </a:p>
          <a:p>
            <a:pPr marL="0" lvl="8" algn="ctr">
              <a:buFont typeface="Georgia"/>
              <a:buNone/>
              <a:defRPr/>
            </a:pPr>
            <a:r>
              <a:rPr lang="en-US" sz="3600" b="1" i="1" dirty="0">
                <a:latin typeface="Arial" pitchFamily="34" charset="0"/>
                <a:cs typeface="Arial" pitchFamily="34" charset="0"/>
              </a:rPr>
              <a:t>Enter this number </a:t>
            </a:r>
          </a:p>
          <a:p>
            <a:pPr marL="0" lvl="8" algn="ctr">
              <a:buFont typeface="Georgia"/>
              <a:buNone/>
              <a:defRPr/>
            </a:pPr>
            <a:r>
              <a:rPr lang="en-US" sz="3600" b="1" i="1" dirty="0">
                <a:latin typeface="Arial" pitchFamily="34" charset="0"/>
                <a:cs typeface="Arial" pitchFamily="34" charset="0"/>
              </a:rPr>
              <a:t>9192465840  </a:t>
            </a:r>
          </a:p>
          <a:p>
            <a:pPr marL="0" lvl="8" algn="ctr">
              <a:buFont typeface="Georgia"/>
              <a:buNone/>
              <a:defRPr/>
            </a:pPr>
            <a:r>
              <a:rPr lang="en-US" sz="3600" b="1" i="1" dirty="0">
                <a:latin typeface="Arial" pitchFamily="34" charset="0"/>
                <a:cs typeface="Arial" pitchFamily="34" charset="0"/>
              </a:rPr>
              <a:t>with this message </a:t>
            </a:r>
          </a:p>
          <a:p>
            <a:pPr marL="0" lvl="8" algn="ctr">
              <a:buFont typeface="Georgia"/>
              <a:buNone/>
              <a:defRPr/>
            </a:pPr>
            <a:r>
              <a:rPr lang="en-US" sz="3600" b="1" i="1" dirty="0">
                <a:latin typeface="Arial" pitchFamily="34" charset="0"/>
                <a:cs typeface="Arial" pitchFamily="34" charset="0"/>
              </a:rPr>
              <a:t>@mchsstud </a:t>
            </a:r>
          </a:p>
          <a:p>
            <a:pPr marL="0" lvl="8" algn="ctr">
              <a:buFont typeface="Georgia"/>
              <a:buNone/>
              <a:defRPr/>
            </a:pPr>
            <a:r>
              <a:rPr lang="en-US" sz="3600" b="1" i="1" dirty="0">
                <a:latin typeface="Arial" pitchFamily="34" charset="0"/>
                <a:cs typeface="Arial" pitchFamily="34" charset="0"/>
              </a:rPr>
              <a:t>for text information</a:t>
            </a:r>
          </a:p>
          <a:p>
            <a:pPr marL="0" lvl="8" algn="ctr">
              <a:buFont typeface="Georgia"/>
              <a:buNone/>
              <a:defRPr/>
            </a:pPr>
            <a:endParaRPr lang="en-US" sz="2400" b="1" i="1" dirty="0">
              <a:solidFill>
                <a:srgbClr val="002060"/>
              </a:solidFill>
              <a:latin typeface="Arial" pitchFamily="34" charset="0"/>
              <a:cs typeface="Arial" pitchFamily="34" charset="0"/>
            </a:endParaRPr>
          </a:p>
          <a:p>
            <a:pPr marL="0" lvl="8" indent="0" algn="ctr">
              <a:buNone/>
              <a:defRPr/>
            </a:pPr>
            <a:r>
              <a:rPr lang="en-US" sz="2400" b="1" i="1" dirty="0">
                <a:solidFill>
                  <a:srgbClr val="CC0000"/>
                </a:solidFill>
                <a:latin typeface="Arial" pitchFamily="34" charset="0"/>
                <a:cs typeface="Arial" pitchFamily="34" charset="0"/>
              </a:rPr>
              <a:t>Announcements   -  Scholarship Information - </a:t>
            </a:r>
          </a:p>
          <a:p>
            <a:pPr marL="0" lvl="8" algn="ctr">
              <a:buFont typeface="Georgia"/>
              <a:buNone/>
              <a:defRPr/>
            </a:pPr>
            <a:r>
              <a:rPr lang="en-US" sz="2400" b="1" i="1" dirty="0">
                <a:solidFill>
                  <a:srgbClr val="CC0000"/>
                </a:solidFill>
                <a:latin typeface="Arial" pitchFamily="34" charset="0"/>
                <a:cs typeface="Arial" pitchFamily="34" charset="0"/>
              </a:rPr>
              <a:t>College and Career Planning -  Student Athletes</a:t>
            </a:r>
          </a:p>
          <a:p>
            <a:pPr marL="0" lvl="8" algn="ctr">
              <a:buFont typeface="Georgia"/>
              <a:buNone/>
              <a:defRPr/>
            </a:pPr>
            <a:r>
              <a:rPr lang="en-US" sz="2400" b="1" i="1" dirty="0">
                <a:solidFill>
                  <a:srgbClr val="CC0000"/>
                </a:solidFill>
                <a:latin typeface="Arial" pitchFamily="34" charset="0"/>
                <a:cs typeface="Arial" pitchFamily="34" charset="0"/>
              </a:rPr>
              <a:t>Student &amp; Parent Resources - SAT/ ACT Information</a:t>
            </a:r>
          </a:p>
          <a:p>
            <a:endParaRPr lang="en-US" dirty="0"/>
          </a:p>
        </p:txBody>
      </p:sp>
    </p:spTree>
    <p:extLst>
      <p:ext uri="{BB962C8B-B14F-4D97-AF65-F5344CB8AC3E}">
        <p14:creationId xmlns:p14="http://schemas.microsoft.com/office/powerpoint/2010/main" val="27876472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228600"/>
            <a:ext cx="9144000" cy="381000"/>
          </a:xfrm>
          <a:solidFill>
            <a:srgbClr val="C00000"/>
          </a:solidFill>
        </p:spPr>
        <p:txBody>
          <a:bodyPr>
            <a:normAutofit fontScale="90000"/>
          </a:bodyPr>
          <a:lstStyle/>
          <a:p>
            <a:pPr algn="ctr"/>
            <a:r>
              <a:rPr lang="en-US" sz="3600" dirty="0" smtClean="0">
                <a:solidFill>
                  <a:schemeClr val="bg1"/>
                </a:solidFill>
              </a:rPr>
              <a:t>MCHS Student Services Staff</a:t>
            </a:r>
          </a:p>
        </p:txBody>
      </p:sp>
      <p:sp>
        <p:nvSpPr>
          <p:cNvPr id="49155" name="Content Placeholder 4"/>
          <p:cNvSpPr>
            <a:spLocks noGrp="1"/>
          </p:cNvSpPr>
          <p:nvPr>
            <p:ph idx="1"/>
          </p:nvPr>
        </p:nvSpPr>
        <p:spPr>
          <a:xfrm>
            <a:off x="457200" y="838200"/>
            <a:ext cx="8229600" cy="5735638"/>
          </a:xfrm>
        </p:spPr>
        <p:txBody>
          <a:bodyPr>
            <a:normAutofit fontScale="25000" lnSpcReduction="20000"/>
          </a:bodyPr>
          <a:lstStyle/>
          <a:p>
            <a:pPr indent="342900">
              <a:lnSpc>
                <a:spcPct val="120000"/>
              </a:lnSpc>
              <a:spcBef>
                <a:spcPts val="0"/>
              </a:spcBef>
              <a:buFont typeface="Wingdings" pitchFamily="2" charset="2"/>
              <a:buChar char="Ø"/>
            </a:pPr>
            <a:r>
              <a:rPr lang="en-US" sz="6400" b="1" dirty="0"/>
              <a:t>Graduation Coach, Department Chair</a:t>
            </a:r>
            <a:r>
              <a:rPr lang="en-US" sz="6400" dirty="0"/>
              <a:t>:  Laronda Brown,  </a:t>
            </a:r>
            <a:r>
              <a:rPr lang="en-US" sz="6400" dirty="0">
                <a:hlinkClick r:id="rId2"/>
              </a:rPr>
              <a:t>laronda1.brown@cms.k12.nc.us</a:t>
            </a:r>
            <a:r>
              <a:rPr lang="en-US" sz="6400" dirty="0"/>
              <a:t/>
            </a:r>
            <a:br>
              <a:rPr lang="en-US" sz="6400" dirty="0"/>
            </a:br>
            <a:endParaRPr lang="en-US" sz="6400" dirty="0"/>
          </a:p>
          <a:p>
            <a:pPr indent="342900">
              <a:lnSpc>
                <a:spcPct val="120000"/>
              </a:lnSpc>
              <a:spcBef>
                <a:spcPts val="0"/>
              </a:spcBef>
              <a:buFont typeface="Wingdings" pitchFamily="2" charset="2"/>
              <a:buChar char="Ø"/>
            </a:pPr>
            <a:r>
              <a:rPr lang="en-US" sz="6400" b="1" dirty="0"/>
              <a:t>First Time 9th Grade Students:</a:t>
            </a:r>
            <a:r>
              <a:rPr lang="en-US" sz="6400" dirty="0"/>
              <a:t>  Charlene Jones,  </a:t>
            </a:r>
            <a:r>
              <a:rPr lang="en-US" sz="6400" dirty="0">
                <a:hlinkClick r:id="rId3"/>
              </a:rPr>
              <a:t>charlene1.jones@cms.k12.nc.us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A-E:  </a:t>
            </a:r>
            <a:r>
              <a:rPr lang="en-US" sz="6400" dirty="0"/>
              <a:t>Patti Stodghill,  </a:t>
            </a:r>
            <a:r>
              <a:rPr lang="en-US" sz="6400" dirty="0">
                <a:hlinkClick r:id="rId4"/>
              </a:rPr>
              <a:t>pattim.stodghill@cms.k12.nc.us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F-L:</a:t>
            </a:r>
            <a:r>
              <a:rPr lang="en-US" sz="6400" dirty="0"/>
              <a:t>  Cassie Walker,  </a:t>
            </a:r>
            <a:r>
              <a:rPr lang="en-US" sz="6400" dirty="0">
                <a:hlinkClick r:id="rId5"/>
              </a:rPr>
              <a:t>cassiel.walker@cms.k12.nc.us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M-R:</a:t>
            </a:r>
            <a:r>
              <a:rPr lang="en-US" sz="6400" dirty="0"/>
              <a:t>  Kristin Helms, </a:t>
            </a:r>
            <a:r>
              <a:rPr lang="en-US" sz="6400"/>
              <a:t> </a:t>
            </a:r>
            <a:r>
              <a:rPr lang="en-US" sz="6400" smtClean="0">
                <a:hlinkClick r:id="rId6"/>
              </a:rPr>
              <a:t>kristinn.helms@cms.k12.nc.us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S-Z:</a:t>
            </a:r>
            <a:r>
              <a:rPr lang="en-US" sz="6400" dirty="0"/>
              <a:t>  Lorraine Stewart-Ayers,  </a:t>
            </a:r>
            <a:r>
              <a:rPr lang="en-US" sz="6400" dirty="0">
                <a:hlinkClick r:id="rId7"/>
              </a:rPr>
              <a:t>lorraine.stewart-ayers@cms.k12.nc.us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Career Development Coordinator:</a:t>
            </a:r>
            <a:r>
              <a:rPr lang="en-US" sz="6400" dirty="0"/>
              <a:t>  Rebecca White,  </a:t>
            </a:r>
            <a:r>
              <a:rPr lang="en-US" sz="6400" dirty="0">
                <a:hlinkClick r:id="rId8"/>
              </a:rPr>
              <a:t>rebecca.white@cms.k12.nc.us</a:t>
            </a:r>
            <a:r>
              <a:rPr lang="en-US" sz="6400" dirty="0"/>
              <a:t/>
            </a:r>
            <a:br>
              <a:rPr lang="en-US" sz="6400" dirty="0"/>
            </a:br>
            <a:endParaRPr lang="en-US" sz="6400" dirty="0"/>
          </a:p>
          <a:p>
            <a:pPr indent="342900">
              <a:lnSpc>
                <a:spcPct val="120000"/>
              </a:lnSpc>
              <a:spcBef>
                <a:spcPts val="0"/>
              </a:spcBef>
              <a:buFont typeface="Wingdings" pitchFamily="2" charset="2"/>
              <a:buChar char="Ø"/>
            </a:pPr>
            <a:r>
              <a:rPr lang="en-US" sz="6400" b="1" dirty="0"/>
              <a:t>Registrar:</a:t>
            </a:r>
            <a:r>
              <a:rPr lang="en-US" sz="6400" dirty="0"/>
              <a:t>  Katherine Palmieri,  </a:t>
            </a:r>
            <a:r>
              <a:rPr lang="en-US" sz="6400" dirty="0">
                <a:hlinkClick r:id="rId9"/>
              </a:rPr>
              <a:t>katherinet.palmieri@cms.k12.nc.us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Guidance Secretary:</a:t>
            </a:r>
            <a:r>
              <a:rPr lang="en-US" sz="6400" dirty="0"/>
              <a:t>  Cassandra Hunsucker,  </a:t>
            </a:r>
            <a:r>
              <a:rPr lang="en-US" sz="6400" dirty="0">
                <a:hlinkClick r:id="rId10"/>
              </a:rPr>
              <a:t>cassandra.hunsucker@cms.k12.nc.us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Attendance Secretary:</a:t>
            </a:r>
            <a:r>
              <a:rPr lang="en-US" sz="6400" dirty="0"/>
              <a:t>  Sandra Hajda,  </a:t>
            </a:r>
            <a:r>
              <a:rPr lang="en-US" sz="6400" dirty="0">
                <a:hlinkClick r:id="rId11"/>
              </a:rPr>
              <a:t>sandra.hajda@cms.k12.nc.us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School Psychologist:</a:t>
            </a:r>
            <a:r>
              <a:rPr lang="en-US" sz="6400" dirty="0"/>
              <a:t>  Leah Wade,  </a:t>
            </a:r>
            <a:r>
              <a:rPr lang="en-US" sz="6400" dirty="0">
                <a:hlinkClick r:id="rId12"/>
              </a:rPr>
              <a:t>leahr.wade@cms.k12.nc.us</a:t>
            </a:r>
            <a:endParaRPr lang="en-US" sz="6400" dirty="0"/>
          </a:p>
          <a:p>
            <a:pPr indent="342900">
              <a:lnSpc>
                <a:spcPct val="120000"/>
              </a:lnSpc>
              <a:spcBef>
                <a:spcPts val="0"/>
              </a:spcBef>
              <a:buFont typeface="Wingdings" pitchFamily="2" charset="2"/>
              <a:buChar char="Ø"/>
            </a:pPr>
            <a:endParaRPr lang="en-US" sz="6400" b="1" dirty="0"/>
          </a:p>
          <a:p>
            <a:pPr indent="342900">
              <a:lnSpc>
                <a:spcPct val="120000"/>
              </a:lnSpc>
              <a:spcBef>
                <a:spcPts val="0"/>
              </a:spcBef>
              <a:buFont typeface="Wingdings" pitchFamily="2" charset="2"/>
              <a:buChar char="Ø"/>
            </a:pPr>
            <a:r>
              <a:rPr lang="en-US" sz="6400" b="1" dirty="0"/>
              <a:t>School Nurse:</a:t>
            </a:r>
            <a:r>
              <a:rPr lang="en-US" sz="6400" dirty="0"/>
              <a:t>  Nurse "Cookie" Smith,  </a:t>
            </a:r>
            <a:r>
              <a:rPr lang="en-US" sz="6400" dirty="0">
                <a:hlinkClick r:id="rId13"/>
              </a:rPr>
              <a:t>darlene.smith@cms.k12.nc.u</a:t>
            </a:r>
            <a:r>
              <a:rPr lang="en-US" sz="6400" dirty="0"/>
              <a:t>s</a:t>
            </a:r>
          </a:p>
          <a:p>
            <a:pPr lvl="1">
              <a:buNone/>
            </a:pPr>
            <a:endParaRPr lang="en-US" sz="7200" b="1" u="sng" dirty="0" smtClean="0">
              <a:solidFill>
                <a:srgbClr val="009900"/>
              </a:solidFill>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4800" y="-304800"/>
            <a:ext cx="9448800" cy="7696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29605" t="19972" r="24516" b="7070"/>
          <a:stretch/>
        </p:blipFill>
        <p:spPr>
          <a:xfrm>
            <a:off x="128739" y="381000"/>
            <a:ext cx="4432361" cy="5638800"/>
          </a:xfrm>
          <a:prstGeom prst="rect">
            <a:avLst/>
          </a:prstGeom>
        </p:spPr>
      </p:pic>
      <p:pic>
        <p:nvPicPr>
          <p:cNvPr id="3" name="Content Placeholder 5"/>
          <p:cNvPicPr>
            <a:picLocks noChangeAspect="1"/>
          </p:cNvPicPr>
          <p:nvPr/>
        </p:nvPicPr>
        <p:blipFill rotWithShape="1">
          <a:blip r:embed="rId3" cstate="print">
            <a:extLst>
              <a:ext uri="{28A0092B-C50C-407E-A947-70E740481C1C}">
                <a14:useLocalDpi xmlns:a14="http://schemas.microsoft.com/office/drawing/2010/main" val="0"/>
              </a:ext>
            </a:extLst>
          </a:blip>
          <a:srcRect l="35491" t="6090" r="12422" b="7778"/>
          <a:stretch/>
        </p:blipFill>
        <p:spPr>
          <a:xfrm>
            <a:off x="4557469" y="266699"/>
            <a:ext cx="4435201" cy="5867401"/>
          </a:xfrm>
          <a:prstGeom prst="rect">
            <a:avLst/>
          </a:prstGeom>
        </p:spPr>
      </p:pic>
      <p:sp>
        <p:nvSpPr>
          <p:cNvPr id="4" name="Oval 3"/>
          <p:cNvSpPr/>
          <p:nvPr/>
        </p:nvSpPr>
        <p:spPr>
          <a:xfrm>
            <a:off x="4561100" y="1219200"/>
            <a:ext cx="43543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6134100"/>
            <a:ext cx="7162800" cy="369332"/>
          </a:xfrm>
          <a:prstGeom prst="rect">
            <a:avLst/>
          </a:prstGeom>
          <a:noFill/>
        </p:spPr>
        <p:txBody>
          <a:bodyPr wrap="square" rtlCol="0">
            <a:spAutoFit/>
          </a:bodyPr>
          <a:lstStyle/>
          <a:p>
            <a:pPr algn="ctr"/>
            <a:r>
              <a:rPr lang="en-US" b="1" dirty="0" smtClean="0">
                <a:solidFill>
                  <a:srgbClr val="FF0000"/>
                </a:solidFill>
              </a:rPr>
              <a:t>GPA, credits earned, class </a:t>
            </a:r>
            <a:r>
              <a:rPr lang="en-US" b="1" dirty="0">
                <a:solidFill>
                  <a:srgbClr val="FF0000"/>
                </a:solidFill>
              </a:rPr>
              <a:t>r</a:t>
            </a:r>
            <a:r>
              <a:rPr lang="en-US" b="1" dirty="0" smtClean="0">
                <a:solidFill>
                  <a:srgbClr val="FF0000"/>
                </a:solidFill>
              </a:rPr>
              <a:t>ank will be updated on February 18</a:t>
            </a:r>
            <a:r>
              <a:rPr lang="en-US" b="1" baseline="30000" dirty="0" smtClean="0">
                <a:solidFill>
                  <a:srgbClr val="FF0000"/>
                </a:solidFill>
              </a:rPr>
              <a:t>th</a:t>
            </a:r>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val="427778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304800"/>
            <a:ext cx="9144000" cy="762000"/>
          </a:xfrm>
          <a:solidFill>
            <a:srgbClr val="C00000"/>
          </a:solidFill>
        </p:spPr>
        <p:txBody>
          <a:bodyPr/>
          <a:lstStyle/>
          <a:p>
            <a:pPr eaLnBrk="1" hangingPunct="1"/>
            <a:r>
              <a:rPr lang="en-US" sz="2400" b="1" dirty="0" smtClean="0">
                <a:solidFill>
                  <a:schemeClr val="bg1"/>
                </a:solidFill>
                <a:latin typeface="Arial" charset="0"/>
                <a:cs typeface="Arial" charset="0"/>
              </a:rPr>
              <a:t>Post High School Academic Options</a:t>
            </a:r>
          </a:p>
        </p:txBody>
      </p:sp>
      <p:sp>
        <p:nvSpPr>
          <p:cNvPr id="14339" name="Content Placeholder 2"/>
          <p:cNvSpPr>
            <a:spLocks noGrp="1"/>
          </p:cNvSpPr>
          <p:nvPr>
            <p:ph idx="1"/>
          </p:nvPr>
        </p:nvSpPr>
        <p:spPr>
          <a:xfrm>
            <a:off x="228600" y="1524000"/>
            <a:ext cx="8610600" cy="5049838"/>
          </a:xfrm>
        </p:spPr>
        <p:txBody>
          <a:bodyPr/>
          <a:lstStyle/>
          <a:p>
            <a:pPr algn="ctr" eaLnBrk="1" hangingPunct="1">
              <a:buFont typeface="Georgia" pitchFamily="18" charset="0"/>
              <a:buNone/>
            </a:pPr>
            <a:endParaRPr lang="en-US" sz="4800" b="1" dirty="0" smtClean="0">
              <a:latin typeface="Arial" charset="0"/>
              <a:cs typeface="Arial" charset="0"/>
            </a:endParaRPr>
          </a:p>
          <a:p>
            <a:pPr algn="ctr" eaLnBrk="1" hangingPunct="1">
              <a:buFont typeface="Georgia" pitchFamily="18" charset="0"/>
              <a:buNone/>
            </a:pPr>
            <a:r>
              <a:rPr lang="en-US" sz="4800" b="1" dirty="0" smtClean="0">
                <a:latin typeface="Arial" charset="0"/>
                <a:cs typeface="Arial" charset="0"/>
              </a:rPr>
              <a:t>What are the different paths that students can take after high school?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a:solidFill>
            <a:srgbClr val="C00000"/>
          </a:solidFill>
        </p:spPr>
        <p:txBody>
          <a:bodyPr>
            <a:normAutofit/>
          </a:bodyPr>
          <a:lstStyle/>
          <a:p>
            <a:r>
              <a:rPr lang="en-US" sz="2800" b="1" dirty="0" smtClean="0">
                <a:solidFill>
                  <a:schemeClr val="bg1"/>
                </a:solidFill>
                <a:latin typeface="Arial" pitchFamily="34" charset="0"/>
                <a:cs typeface="Arial" pitchFamily="34" charset="0"/>
              </a:rPr>
              <a:t>POST HIGH SCHOOL OPTIONS</a:t>
            </a:r>
            <a:endParaRPr lang="en-US" sz="28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152400" y="1219200"/>
            <a:ext cx="8991600" cy="5410200"/>
          </a:xfrm>
        </p:spPr>
        <p:txBody>
          <a:bodyPr>
            <a:normAutofit/>
          </a:bodyPr>
          <a:lstStyle/>
          <a:p>
            <a:pPr algn="ctr">
              <a:buNone/>
            </a:pPr>
            <a:r>
              <a:rPr lang="en-US" sz="4300" b="1" dirty="0" smtClean="0">
                <a:latin typeface="Arial Black" pitchFamily="34" charset="0"/>
                <a:cs typeface="Aharoni" pitchFamily="2" charset="-79"/>
              </a:rPr>
              <a:t>Did you know there are </a:t>
            </a:r>
          </a:p>
          <a:p>
            <a:pPr algn="ctr">
              <a:buNone/>
            </a:pPr>
            <a:r>
              <a:rPr lang="en-US" sz="4300" b="1" dirty="0" smtClean="0">
                <a:latin typeface="Arial Black" pitchFamily="34" charset="0"/>
                <a:cs typeface="Aharoni" pitchFamily="2" charset="-79"/>
              </a:rPr>
              <a:t>3700 colleges in the US?</a:t>
            </a:r>
          </a:p>
          <a:p>
            <a:pPr algn="ctr">
              <a:buNone/>
            </a:pPr>
            <a:endParaRPr lang="en-US" sz="2800" dirty="0" smtClean="0"/>
          </a:p>
          <a:p>
            <a:r>
              <a:rPr lang="en-US" sz="2800" dirty="0" smtClean="0"/>
              <a:t>Community/Two Year Private Colleges </a:t>
            </a:r>
            <a:r>
              <a:rPr lang="en-US" sz="2800" dirty="0" smtClean="0"/>
              <a:t>(Associates Degree)</a:t>
            </a:r>
          </a:p>
          <a:p>
            <a:r>
              <a:rPr lang="en-US" sz="2800" dirty="0" smtClean="0"/>
              <a:t>Public/Private Four </a:t>
            </a:r>
            <a:r>
              <a:rPr lang="en-US" sz="2800" dirty="0" smtClean="0"/>
              <a:t>Year Colleges/Universities</a:t>
            </a:r>
          </a:p>
          <a:p>
            <a:r>
              <a:rPr lang="en-US" sz="2800" dirty="0" smtClean="0"/>
              <a:t>Specialized </a:t>
            </a:r>
            <a:r>
              <a:rPr lang="en-US" sz="2800" dirty="0" smtClean="0"/>
              <a:t>Institutions (art, music, culinary arts, technology, etc.)</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381000"/>
          </a:xfrm>
          <a:solidFill>
            <a:srgbClr val="C00000"/>
          </a:solidFill>
        </p:spPr>
        <p:txBody>
          <a:bodyPr>
            <a:normAutofit fontScale="90000"/>
          </a:bodyPr>
          <a:lstStyle/>
          <a:p>
            <a:r>
              <a:rPr lang="en-US" sz="2800" b="1" dirty="0" smtClean="0">
                <a:solidFill>
                  <a:schemeClr val="bg1"/>
                </a:solidFill>
                <a:latin typeface="Arial" pitchFamily="34" charset="0"/>
                <a:cs typeface="Arial" pitchFamily="34" charset="0"/>
              </a:rPr>
              <a:t>POST HIGH SCHOOL OPTIONS</a:t>
            </a:r>
            <a:endParaRPr lang="en-US" sz="2800" b="1" dirty="0">
              <a:solidFill>
                <a:schemeClr val="bg1"/>
              </a:solidFill>
              <a:latin typeface="Arial" pitchFamily="34" charset="0"/>
              <a:cs typeface="Arial" pitchFamily="34" charset="0"/>
            </a:endParaRPr>
          </a:p>
        </p:txBody>
      </p:sp>
      <p:sp>
        <p:nvSpPr>
          <p:cNvPr id="3" name="Content Placeholder 2"/>
          <p:cNvSpPr>
            <a:spLocks noGrp="1"/>
          </p:cNvSpPr>
          <p:nvPr>
            <p:ph idx="1"/>
          </p:nvPr>
        </p:nvSpPr>
        <p:spPr>
          <a:xfrm>
            <a:off x="228600" y="685800"/>
            <a:ext cx="8610600" cy="5943600"/>
          </a:xfrm>
        </p:spPr>
        <p:txBody>
          <a:bodyPr>
            <a:normAutofit fontScale="25000" lnSpcReduction="20000"/>
          </a:bodyPr>
          <a:lstStyle/>
          <a:p>
            <a:pPr algn="ctr">
              <a:buNone/>
            </a:pPr>
            <a:r>
              <a:rPr lang="en-US" sz="12800" b="1" dirty="0" smtClean="0"/>
              <a:t>It’s all about the fit!</a:t>
            </a:r>
          </a:p>
          <a:p>
            <a:pPr algn="ctr">
              <a:buNone/>
            </a:pPr>
            <a:endParaRPr lang="en-US" sz="4200" b="1" u="sng" dirty="0" smtClean="0"/>
          </a:p>
          <a:p>
            <a:pPr>
              <a:buFont typeface="Wingdings" panose="05000000000000000000" pitchFamily="2" charset="2"/>
              <a:buChar char="Ø"/>
            </a:pPr>
            <a:r>
              <a:rPr lang="en-US" sz="9600" b="1" dirty="0" smtClean="0"/>
              <a:t>Location  - </a:t>
            </a:r>
            <a:r>
              <a:rPr lang="en-US" sz="9600" i="1" dirty="0" smtClean="0"/>
              <a:t>distance from home, big city or small town</a:t>
            </a:r>
          </a:p>
          <a:p>
            <a:pPr>
              <a:buFont typeface="Wingdings" panose="05000000000000000000" pitchFamily="2" charset="2"/>
              <a:buChar char="Ø"/>
            </a:pPr>
            <a:r>
              <a:rPr lang="en-US" sz="9600" b="1" dirty="0" smtClean="0"/>
              <a:t>Size - </a:t>
            </a:r>
            <a:r>
              <a:rPr lang="en-US" sz="9600" i="1" dirty="0" smtClean="0"/>
              <a:t>Colleges range in size from 40,000 students to less than 1000 students</a:t>
            </a:r>
          </a:p>
          <a:p>
            <a:pPr>
              <a:buFont typeface="Wingdings" panose="05000000000000000000" pitchFamily="2" charset="2"/>
              <a:buChar char="Ø"/>
            </a:pPr>
            <a:r>
              <a:rPr lang="en-US" sz="9600" b="1" dirty="0" smtClean="0"/>
              <a:t>Cost - </a:t>
            </a:r>
            <a:r>
              <a:rPr lang="en-US" sz="9600" i="1" dirty="0" smtClean="0"/>
              <a:t>in state  vs. out of state tuition, public vs. private </a:t>
            </a:r>
          </a:p>
          <a:p>
            <a:pPr>
              <a:buFont typeface="Wingdings" panose="05000000000000000000" pitchFamily="2" charset="2"/>
              <a:buChar char="Ø"/>
            </a:pPr>
            <a:r>
              <a:rPr lang="en-US" sz="9600" b="1" dirty="0" smtClean="0"/>
              <a:t>Selectivity - </a:t>
            </a:r>
            <a:r>
              <a:rPr lang="en-US" sz="9600" i="1" dirty="0" smtClean="0"/>
              <a:t>do you meet the admissions criteria for college /university, how competitive is admission</a:t>
            </a:r>
          </a:p>
          <a:p>
            <a:pPr>
              <a:buFont typeface="Wingdings" panose="05000000000000000000" pitchFamily="2" charset="2"/>
              <a:buChar char="Ø"/>
            </a:pPr>
            <a:r>
              <a:rPr lang="en-US" sz="9600" b="1" dirty="0" smtClean="0"/>
              <a:t>Type of college - </a:t>
            </a:r>
            <a:r>
              <a:rPr lang="en-US" sz="9600" i="1" dirty="0" smtClean="0"/>
              <a:t>private, public, community ,</a:t>
            </a:r>
            <a:r>
              <a:rPr lang="en-US" sz="9600" i="1" dirty="0"/>
              <a:t> </a:t>
            </a:r>
            <a:r>
              <a:rPr lang="en-US" sz="9600" i="1" dirty="0" smtClean="0"/>
              <a:t>coed vs. single sex</a:t>
            </a:r>
          </a:p>
          <a:p>
            <a:pPr>
              <a:buFont typeface="Wingdings" panose="05000000000000000000" pitchFamily="2" charset="2"/>
              <a:buChar char="Ø"/>
            </a:pPr>
            <a:r>
              <a:rPr lang="en-US" sz="9600" b="1" dirty="0" smtClean="0"/>
              <a:t>Housing - </a:t>
            </a:r>
            <a:r>
              <a:rPr lang="en-US" sz="9600" i="1" dirty="0" smtClean="0"/>
              <a:t>on/off campus, college dormitory, apartment, etc.</a:t>
            </a:r>
          </a:p>
          <a:p>
            <a:pPr>
              <a:buFont typeface="Wingdings" panose="05000000000000000000" pitchFamily="2" charset="2"/>
              <a:buChar char="Ø"/>
            </a:pPr>
            <a:r>
              <a:rPr lang="en-US" sz="9600" b="1" dirty="0" smtClean="0"/>
              <a:t>Diversity - </a:t>
            </a:r>
            <a:r>
              <a:rPr lang="en-US" sz="9600" i="1" dirty="0" smtClean="0"/>
              <a:t>gender, race, religion</a:t>
            </a:r>
          </a:p>
          <a:p>
            <a:pPr>
              <a:buFont typeface="Wingdings" panose="05000000000000000000" pitchFamily="2" charset="2"/>
              <a:buChar char="Ø"/>
            </a:pPr>
            <a:r>
              <a:rPr lang="en-US" sz="9600" b="1" dirty="0" smtClean="0"/>
              <a:t>Extra Curricular Activities - </a:t>
            </a:r>
            <a:r>
              <a:rPr lang="en-US" sz="9600" i="1" dirty="0" smtClean="0"/>
              <a:t>sports, sororities and fraternities,</a:t>
            </a:r>
            <a:r>
              <a:rPr lang="en-US" sz="9600" b="1" i="1" dirty="0" smtClean="0"/>
              <a:t> </a:t>
            </a:r>
            <a:r>
              <a:rPr lang="en-US" sz="9600" i="1" dirty="0" smtClean="0"/>
              <a:t>intramurals, clubs  and volunteer opportunities</a:t>
            </a:r>
          </a:p>
          <a:p>
            <a:pPr algn="ctr">
              <a:buNone/>
            </a:pPr>
            <a:endParaRPr lang="en-US" sz="9600" b="1" u="sng" dirty="0"/>
          </a:p>
          <a:p>
            <a:pPr algn="ctr">
              <a:buNone/>
            </a:pPr>
            <a:r>
              <a:rPr lang="en-US" sz="9600" b="1" u="sng" dirty="0" smtClean="0"/>
              <a:t>MOST IMPORTANT</a:t>
            </a:r>
          </a:p>
          <a:p>
            <a:pPr>
              <a:buFont typeface="Wingdings" panose="05000000000000000000" pitchFamily="2" charset="2"/>
              <a:buChar char="Ø"/>
            </a:pPr>
            <a:r>
              <a:rPr lang="en-US" sz="9600" b="1" dirty="0" smtClean="0"/>
              <a:t>Does it offer my choice of major(s)</a:t>
            </a:r>
            <a:endParaRPr lang="en-US" sz="9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381000"/>
          </a:xfrm>
          <a:solidFill>
            <a:srgbClr val="C00000"/>
          </a:solidFill>
        </p:spPr>
        <p:txBody>
          <a:bodyPr>
            <a:normAutofit fontScale="90000"/>
          </a:bodyPr>
          <a:lstStyle/>
          <a:p>
            <a:r>
              <a:rPr lang="en-US" sz="3600" b="1" dirty="0" smtClean="0">
                <a:solidFill>
                  <a:schemeClr val="bg1"/>
                </a:solidFill>
              </a:rPr>
              <a:t>COLLEGE ADMISSIONS</a:t>
            </a:r>
            <a:endParaRPr lang="en-US" sz="3600" b="1" dirty="0">
              <a:solidFill>
                <a:schemeClr val="bg1"/>
              </a:solidFill>
            </a:endParaRPr>
          </a:p>
        </p:txBody>
      </p:sp>
      <p:sp>
        <p:nvSpPr>
          <p:cNvPr id="3" name="Content Placeholder 2"/>
          <p:cNvSpPr>
            <a:spLocks noGrp="1"/>
          </p:cNvSpPr>
          <p:nvPr>
            <p:ph idx="1"/>
          </p:nvPr>
        </p:nvSpPr>
        <p:spPr>
          <a:xfrm>
            <a:off x="457200" y="609600"/>
            <a:ext cx="8229600" cy="6248400"/>
          </a:xfrm>
        </p:spPr>
        <p:txBody>
          <a:bodyPr>
            <a:normAutofit fontScale="40000" lnSpcReduction="20000"/>
          </a:bodyPr>
          <a:lstStyle/>
          <a:p>
            <a:pPr>
              <a:lnSpc>
                <a:spcPct val="80000"/>
              </a:lnSpc>
            </a:pPr>
            <a:endParaRPr lang="en-US" b="1" u="sng" dirty="0" smtClean="0"/>
          </a:p>
          <a:p>
            <a:pPr algn="ctr">
              <a:lnSpc>
                <a:spcPct val="80000"/>
              </a:lnSpc>
              <a:buNone/>
            </a:pPr>
            <a:r>
              <a:rPr lang="en-US" sz="8000" b="1" u="sng" dirty="0" smtClean="0"/>
              <a:t>Admissions Options</a:t>
            </a:r>
          </a:p>
          <a:p>
            <a:pPr>
              <a:lnSpc>
                <a:spcPct val="80000"/>
              </a:lnSpc>
            </a:pPr>
            <a:endParaRPr lang="en-US" b="1" u="sng" dirty="0" smtClean="0"/>
          </a:p>
          <a:p>
            <a:pPr>
              <a:lnSpc>
                <a:spcPct val="80000"/>
              </a:lnSpc>
            </a:pPr>
            <a:r>
              <a:rPr lang="en-US" sz="6000" b="1" u="sng" dirty="0" smtClean="0"/>
              <a:t>Regular Decision</a:t>
            </a:r>
            <a:r>
              <a:rPr lang="en-US" sz="6000" dirty="0" smtClean="0"/>
              <a:t>: This is the most common admission option. It means that you turn in your application by the college’s deadline, and it lets you know by a specified date if you have been admitted or not. </a:t>
            </a:r>
          </a:p>
          <a:p>
            <a:pPr>
              <a:lnSpc>
                <a:spcPct val="80000"/>
              </a:lnSpc>
            </a:pPr>
            <a:endParaRPr lang="en-US" sz="5100" b="1" dirty="0" smtClean="0"/>
          </a:p>
          <a:p>
            <a:pPr>
              <a:lnSpc>
                <a:spcPct val="80000"/>
              </a:lnSpc>
            </a:pPr>
            <a:r>
              <a:rPr lang="en-US" sz="6000" b="1" u="sng" dirty="0" smtClean="0"/>
              <a:t>Early Action</a:t>
            </a:r>
            <a:r>
              <a:rPr lang="en-US" sz="6000" b="1" dirty="0" smtClean="0"/>
              <a:t>: </a:t>
            </a:r>
            <a:r>
              <a:rPr lang="en-US" sz="6000" dirty="0" smtClean="0"/>
              <a:t>With Early Action, you send in your application earlier, and the college sends you its decision earlier. Make sure you read the instructions from each college carefully because some colleges have additional restrictions on their early action programs. Academically strong students will often apply to one Early Action school. </a:t>
            </a:r>
          </a:p>
          <a:p>
            <a:pPr>
              <a:lnSpc>
                <a:spcPct val="80000"/>
              </a:lnSpc>
              <a:buNone/>
            </a:pPr>
            <a:endParaRPr lang="en-US" sz="5100" b="1" dirty="0" smtClean="0"/>
          </a:p>
          <a:p>
            <a:pPr>
              <a:lnSpc>
                <a:spcPct val="80000"/>
              </a:lnSpc>
            </a:pPr>
            <a:r>
              <a:rPr lang="en-US" sz="6000" b="1" u="sng" dirty="0" smtClean="0"/>
              <a:t>Early Decision</a:t>
            </a:r>
            <a:r>
              <a:rPr lang="en-US" sz="6000" b="1" dirty="0" smtClean="0"/>
              <a:t>: </a:t>
            </a:r>
            <a:r>
              <a:rPr lang="en-US" sz="6000" dirty="0" smtClean="0"/>
              <a:t>You can apply Early Decision to </a:t>
            </a:r>
            <a:r>
              <a:rPr lang="en-US" sz="6000" i="1" dirty="0" smtClean="0"/>
              <a:t>only one college</a:t>
            </a:r>
            <a:r>
              <a:rPr lang="en-US" sz="6000" dirty="0" smtClean="0"/>
              <a:t>.  You are committing yourself to going to a particular school if you decide to apply Early Decision and are accepted (regardless of financial considerations).  You should only apply Early Decision if you have a clear idea of your first-choice college.  If you are looking at several colleges and don't want to limit your choices yet, Early Decision is not for you.</a:t>
            </a:r>
          </a:p>
          <a:p>
            <a:pPr>
              <a:lnSpc>
                <a:spcPct val="80000"/>
              </a:lnSpc>
              <a:buNone/>
            </a:pPr>
            <a:endParaRPr lang="en-US" sz="6000" b="1" dirty="0" smtClean="0"/>
          </a:p>
          <a:p>
            <a:pPr>
              <a:lnSpc>
                <a:spcPct val="80000"/>
              </a:lnSpc>
            </a:pPr>
            <a:r>
              <a:rPr lang="en-US" sz="6000" b="1" u="sng" dirty="0" smtClean="0"/>
              <a:t>Rolling Admissions</a:t>
            </a:r>
            <a:r>
              <a:rPr lang="en-US" sz="6000" b="1" dirty="0" smtClean="0"/>
              <a:t>: </a:t>
            </a:r>
            <a:r>
              <a:rPr lang="en-US" sz="6000" dirty="0" smtClean="0"/>
              <a:t>There is no deadline for this option. Schools review and make decisions on applications as they receive them.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6093</TotalTime>
  <Words>1652</Words>
  <Application>Microsoft Office PowerPoint</Application>
  <PresentationFormat>On-screen Show (4:3)</PresentationFormat>
  <Paragraphs>316</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Graduation Requirements What are the CMS Graduation Requirements?</vt:lpstr>
      <vt:lpstr> Graduation Requirements What are the CMS Graduation Requirements?</vt:lpstr>
      <vt:lpstr>PowerPoint Presentation</vt:lpstr>
      <vt:lpstr>PowerPoint Presentation</vt:lpstr>
      <vt:lpstr>Post High School Academic Options</vt:lpstr>
      <vt:lpstr>POST HIGH SCHOOL OPTIONS</vt:lpstr>
      <vt:lpstr>POST HIGH SCHOOL OPTIONS</vt:lpstr>
      <vt:lpstr>COLLEGE ADMISSIONS</vt:lpstr>
      <vt:lpstr>COLLEGE ADMISSIONS</vt:lpstr>
      <vt:lpstr>COLLEGE ADMISSIONS</vt:lpstr>
      <vt:lpstr>NC Colleges/Universities</vt:lpstr>
      <vt:lpstr>College Application Process</vt:lpstr>
      <vt:lpstr>College Planning  What schools can/should I apply to?  College Application Process</vt:lpstr>
      <vt:lpstr>College Planning Resources</vt:lpstr>
      <vt:lpstr>College Planning Resources</vt:lpstr>
      <vt:lpstr>PowerPoint Presentation</vt:lpstr>
      <vt:lpstr>College Planning Resources College Visitations</vt:lpstr>
      <vt:lpstr>College Planning Resources College Visitations</vt:lpstr>
      <vt:lpstr>College Admissions Testing</vt:lpstr>
      <vt:lpstr>College Admissions Testing Do I Need to take an SAT or ACT ? SAT vs. ACT – 4 Year College </vt:lpstr>
      <vt:lpstr>College Admissions Testing</vt:lpstr>
      <vt:lpstr>UNC System Quick Facts</vt:lpstr>
      <vt:lpstr>NCAA Test Score Requirements</vt:lpstr>
      <vt:lpstr>Scholarships and Financial Information</vt:lpstr>
      <vt:lpstr>Scholarships and Financial Aid Free Application for Federal and Student Aid (FAFSA)</vt:lpstr>
      <vt:lpstr>Scholarships and Financial Aid What is a Scholarship?</vt:lpstr>
      <vt:lpstr>Resources</vt:lpstr>
      <vt:lpstr>Factors College Consider</vt:lpstr>
      <vt:lpstr> Grade 11 What should we be doing right now? </vt:lpstr>
      <vt:lpstr>What To Focus On This Summer….</vt:lpstr>
      <vt:lpstr>Mallard Creek Student Services Website</vt:lpstr>
      <vt:lpstr>MCHS Student Services Staff</vt:lpstr>
    </vt:vector>
  </TitlesOfParts>
  <Company>Kannapolis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 BROWN HIGH SCHOOL Senior Parent Night Tuesday, September 25, 2012</dc:title>
  <dc:creator>patti.stodghill</dc:creator>
  <cp:lastModifiedBy>laronda1.brown</cp:lastModifiedBy>
  <cp:revision>447</cp:revision>
  <cp:lastPrinted>2015-01-13T17:45:24Z</cp:lastPrinted>
  <dcterms:created xsi:type="dcterms:W3CDTF">2012-09-25T22:33:08Z</dcterms:created>
  <dcterms:modified xsi:type="dcterms:W3CDTF">2015-01-29T21:44:39Z</dcterms:modified>
</cp:coreProperties>
</file>