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3" r:id="rId2"/>
    <p:sldMasterId id="2147483731" r:id="rId3"/>
    <p:sldMasterId id="2147483739" r:id="rId4"/>
    <p:sldMasterId id="2147483747" r:id="rId5"/>
    <p:sldMasterId id="2147483755" r:id="rId6"/>
    <p:sldMasterId id="2147483763" r:id="rId7"/>
    <p:sldMasterId id="2147483771" r:id="rId8"/>
  </p:sldMasterIdLst>
  <p:notesMasterIdLst>
    <p:notesMasterId r:id="rId28"/>
  </p:notesMasterIdLst>
  <p:handoutMasterIdLst>
    <p:handoutMasterId r:id="rId29"/>
  </p:handoutMasterIdLst>
  <p:sldIdLst>
    <p:sldId id="256" r:id="rId9"/>
    <p:sldId id="277" r:id="rId10"/>
    <p:sldId id="294" r:id="rId11"/>
    <p:sldId id="296" r:id="rId12"/>
    <p:sldId id="295" r:id="rId13"/>
    <p:sldId id="298" r:id="rId14"/>
    <p:sldId id="286" r:id="rId15"/>
    <p:sldId id="287" r:id="rId16"/>
    <p:sldId id="288" r:id="rId17"/>
    <p:sldId id="291" r:id="rId18"/>
    <p:sldId id="300" r:id="rId19"/>
    <p:sldId id="280" r:id="rId20"/>
    <p:sldId id="299" r:id="rId21"/>
    <p:sldId id="264" r:id="rId22"/>
    <p:sldId id="290" r:id="rId23"/>
    <p:sldId id="267" r:id="rId24"/>
    <p:sldId id="266"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6349"/>
    <a:srgbClr val="8CAD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3" autoAdjust="0"/>
    <p:restoredTop sz="70357" autoAdjust="0"/>
  </p:normalViewPr>
  <p:slideViewPr>
    <p:cSldViewPr>
      <p:cViewPr varScale="1">
        <p:scale>
          <a:sx n="51" d="100"/>
          <a:sy n="51" d="100"/>
        </p:scale>
        <p:origin x="79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D6606E-DCED-4EC5-A785-464CBAB7D91A}" type="datetimeFigureOut">
              <a:rPr lang="en-US" smtClean="0"/>
              <a:pPr/>
              <a:t>10/11/2017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D4D50-3BDA-488C-B09E-49638B0EB7D3}" type="slidenum">
              <a:rPr lang="en-US" smtClean="0"/>
              <a:pPr/>
              <a:t>‹#›</a:t>
            </a:fld>
            <a:endParaRPr lang="en-US"/>
          </a:p>
        </p:txBody>
      </p:sp>
    </p:spTree>
    <p:extLst>
      <p:ext uri="{BB962C8B-B14F-4D97-AF65-F5344CB8AC3E}">
        <p14:creationId xmlns:p14="http://schemas.microsoft.com/office/powerpoint/2010/main" val="2917343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52684D-92B0-422A-A4FA-AD41D71A7350}" type="datetimeFigureOut">
              <a:rPr lang="en-US" smtClean="0"/>
              <a:pPr/>
              <a:t>10/11/2017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FCD969-E9E9-4B71-841C-62E040B83F42}" type="slidenum">
              <a:rPr lang="en-US" smtClean="0"/>
              <a:pPr/>
              <a:t>‹#›</a:t>
            </a:fld>
            <a:endParaRPr lang="en-US"/>
          </a:p>
        </p:txBody>
      </p:sp>
    </p:spTree>
    <p:extLst>
      <p:ext uri="{BB962C8B-B14F-4D97-AF65-F5344CB8AC3E}">
        <p14:creationId xmlns:p14="http://schemas.microsoft.com/office/powerpoint/2010/main" val="4253065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Ask students to find “Your Total Score” in the center of the score report. In the sample on the slide, the total score is 960. Total scores are based on a scale of 320 to 1520 on the PSAT/NMSQT. Inform students that this is the score they would likely receive on the SAT had they taken the SAT on the same day they took the PSAT/NMSQT because all of the scores for the assessments in the SAT Suite are vertically equated. The SAT total score ranges from 400 to 1600. Ask students to consider whether they would be satisfied with this SAT score if they were using it to apply for college. </a:t>
            </a:r>
          </a:p>
          <a:p>
            <a:endParaRPr lang="en-US" dirty="0" smtClean="0"/>
          </a:p>
          <a:p>
            <a:r>
              <a:rPr lang="en-US" dirty="0" smtClean="0"/>
              <a:t>On either side of “Your Total Score,” students will find their section scores. “Your Evidence-Based Reading and Writing Score” is on the left (430 on the slide), and is the scaled score they earned from the Reading Test and the Writing and Language Test combined. “Your Math Score,” to the right of the total score (530 on the slide), is the scaled score they earned from taking the Math Test. Both of these section scores are on a scale of 160 to 760 on PSAT/NMSQT, and are added together to get the total score. On the SAT, the range for these section scores is 200–800. </a:t>
            </a:r>
          </a:p>
          <a:p>
            <a:endParaRPr lang="en-US" dirty="0" smtClean="0"/>
          </a:p>
          <a:p>
            <a:r>
              <a:rPr lang="en-US" dirty="0" smtClean="0"/>
              <a:t>Below the Evidence-Based Reading and Writing Score, and below the Math Score, students will see where their scores fell on a graph between 160 and 760. </a:t>
            </a:r>
          </a:p>
          <a:p>
            <a:endParaRPr lang="en-US" dirty="0" smtClean="0"/>
          </a:p>
          <a:p>
            <a:r>
              <a:rPr lang="en-US" dirty="0" smtClean="0"/>
              <a:t>The colors on this graph represent the grade-level benchmark. Students who meet the grade-level benchmark are on track to meet the college readiness benchmark on the SAT. For their section scores, if the score falls in the red area of the graphic, they “need to strengthen their skills,” meaning they are more than one year below the grade-level benchmark. If the score falls in the yellow part of the graphic, they are “approaching benchmark,” or below the grade-level benchmark by one year or less. If the score falls in the green area of the graphic, they are on track for college readiness and have met or exceeded the benchmark. </a:t>
            </a: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97682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 Merit Scholarship Program is an academic competition for recognition and scholarships that began in 1955. Of the 1.5 million students who take the PSAT/NMSQT,</a:t>
            </a:r>
            <a:r>
              <a:rPr lang="en-US" baseline="0" dirty="0" smtClean="0"/>
              <a:t> </a:t>
            </a:r>
            <a:r>
              <a:rPr lang="en-US" dirty="0" smtClean="0"/>
              <a:t>some 50,000 with the highest PSAT/NMSQT Selection Index scores qualify for recognition in the National Merit Scholarship Program. In September, these high scorers are notified through their schools that they have qualified as either a Commended Student or a Semifinalist. </a:t>
            </a:r>
          </a:p>
          <a:p>
            <a:endParaRPr lang="en-US" dirty="0" smtClean="0"/>
          </a:p>
          <a:p>
            <a:r>
              <a:rPr lang="en-US" dirty="0" smtClean="0"/>
              <a:t>Selection Index scores are calculated by doubling the sum of the Reading, the Writing and Language, and the Math Test scores. Students can find this score in the middle of the top of page 3 of the paper score report. If there is an asterisk after the number, the student is not eligible for the competition during this test administration. </a:t>
            </a:r>
          </a:p>
          <a:p>
            <a:endParaRPr lang="en-US" dirty="0" smtClean="0"/>
          </a:p>
          <a:p>
            <a:r>
              <a:rPr lang="en-US" dirty="0" smtClean="0"/>
              <a:t>For more information, visit NMSC’s website or see the Official Student Guide to the PSAT/NMSQT or the Guide to the National Merit® Scholarship Program (for educators). </a:t>
            </a: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02849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PSAT/NMSQT score report is intended to support students as they analyze their strengths and areas for growth on the road to college readiness. The “Skills Insight” portion of their report gives each student information about what they likely know and can do according to their test results, based on students who scored similarly. It also provides suggestions for areas that need work so that they can develop their knowledge and skills. Only a subset of their skills and suggestions are on the paper report; the full list is online. </a:t>
            </a:r>
          </a:p>
          <a:p>
            <a:endParaRPr lang="en-US" dirty="0" smtClean="0"/>
          </a:p>
          <a:p>
            <a:r>
              <a:rPr lang="en-US" dirty="0" smtClean="0"/>
              <a:t>“Your Scores: Next Steps” gives students more information about the knowledge and skills they have demonstrated, and the knowledge and skills on which they should focus for growth. </a:t>
            </a:r>
          </a:p>
          <a:p>
            <a:endParaRPr lang="en-US" dirty="0" smtClean="0"/>
          </a:p>
          <a:p>
            <a:r>
              <a:rPr lang="en-US" dirty="0" smtClean="0"/>
              <a:t>Ask students to write down the areas in which they can improve their skills (from the right side of the score), and then think about and commit to ways to work on those skills. Their plans might include practicing on Khan Academy or asking for help from a teacher. It might be assignments that teachers provide in their classes. It is helpful for the students to develop plans for skill development as they review their scores with their teachers. </a:t>
            </a: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56865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Student Search Service is a voluntary program that connects students with information about educational and financial aid opportunities from more than 1,200 colleges, universities, scholarship programs, and educational organizations. Here’s how it works: </a:t>
            </a:r>
          </a:p>
          <a:p>
            <a:r>
              <a:rPr lang="en-US" dirty="0" smtClean="0"/>
              <a:t>     › Students may choose to participate in Student Search Service when registering for a College Board test. </a:t>
            </a:r>
          </a:p>
          <a:p>
            <a:r>
              <a:rPr lang="en-US" dirty="0" smtClean="0"/>
              <a:t>     › As part of taking the PSAT/NMSQT, students are asked to provide information about themselves on their answer sheet. </a:t>
            </a:r>
          </a:p>
          <a:p>
            <a:r>
              <a:rPr lang="en-US" dirty="0" smtClean="0"/>
              <a:t>     › Participating, eligible organizations can then search for groups of students who may be a good fit for their communities and programs, but only among those students who opt to participate in Student Search Service. </a:t>
            </a:r>
          </a:p>
          <a:p>
            <a:r>
              <a:rPr lang="en-US" dirty="0" smtClean="0"/>
              <a:t>     › The search criteria can include any attribute from the answer sheet; however, information on disabilities, parental education, self-reported parental income, Social Security numbers, phone numbers, and actual test scores are not shared. The most searched items are expected high school graduation date, cumulative grade point average (GPA), and intended college major. If students have questions or concerns about Student Search Service or want more information about the program, please tell them to go to collegeboard.org/student-search-service or to call 866-825-8051. </a:t>
            </a:r>
          </a:p>
          <a:p>
            <a:endParaRPr lang="en-US" dirty="0" smtClean="0"/>
          </a:p>
          <a:p>
            <a:r>
              <a:rPr lang="en-US" dirty="0" smtClean="0"/>
              <a:t>Here are some points to keep in mind about Student Search Service: </a:t>
            </a:r>
          </a:p>
          <a:p>
            <a:r>
              <a:rPr lang="en-US" dirty="0" smtClean="0"/>
              <a:t>     » Colleges participating in Student Search Service never receive student scores or phone numbers. Colleges can ask for names of students within certain score ranges, but exact scores are not reported. </a:t>
            </a:r>
          </a:p>
          <a:p>
            <a:r>
              <a:rPr lang="en-US" dirty="0" smtClean="0"/>
              <a:t>     » Being contacted by a college doesn’t mean you have been admitted. You must submit an application in order to be considered for admission. The colleges and organizations that participate want to find students who will fit their environment, classes, programs, scholarships, and special activities. Student Search Service is simply a way for colleges to reach prospective students like you and to let them know about the opportunities that are available. </a:t>
            </a:r>
          </a:p>
          <a:p>
            <a:r>
              <a:rPr lang="en-US" dirty="0" smtClean="0"/>
              <a:t>     » Student Search Service will share your contact information only with colleges and qualified nonprofit educational or scholarship programs that are recruiting students like you. Your name will never be sold to a commercial marketing firm or a retailer of merchandise or services (such as test prep). Student Search Service communications are sent by outside colleges, scholarship programs, and educational opportunity organizations</a:t>
            </a: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100740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FCD969-E9E9-4B71-841C-62E040B83F42}" type="slidenum">
              <a:rPr lang="en-US" smtClean="0"/>
              <a:pPr/>
              <a:t>11</a:t>
            </a:fld>
            <a:endParaRPr lang="en-US"/>
          </a:p>
        </p:txBody>
      </p:sp>
    </p:spTree>
    <p:extLst>
      <p:ext uri="{BB962C8B-B14F-4D97-AF65-F5344CB8AC3E}">
        <p14:creationId xmlns:p14="http://schemas.microsoft.com/office/powerpoint/2010/main" val="2988533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p:spPr>
        <p:txBody>
          <a:bodyPr/>
          <a:lstStyle/>
          <a:p>
            <a:fld id="{BBA670D5-63D3-4931-A3C3-E929C08BEA9B}" type="slidenum">
              <a:rPr lang="en-US">
                <a:latin typeface="Arial" pitchFamily="34" charset="0"/>
              </a:rPr>
              <a:pPr/>
              <a:t>14</a:t>
            </a:fld>
            <a:endParaRPr lang="en-US">
              <a:latin typeface="Arial" pitchFamily="34" charset="0"/>
            </a:endParaRPr>
          </a:p>
        </p:txBody>
      </p:sp>
      <p:sp>
        <p:nvSpPr>
          <p:cNvPr id="51203" name="Rectangle 1"/>
          <p:cNvSpPr txBox="1">
            <a:spLocks noGrp="1" noRot="1" noChangeAspect="1" noChangeArrowheads="1" noTextEdit="1"/>
          </p:cNvSpPr>
          <p:nvPr>
            <p:ph type="sldImg"/>
          </p:nvPr>
        </p:nvSpPr>
        <p:spPr>
          <a:xfrm>
            <a:off x="1143000" y="685800"/>
            <a:ext cx="4570413" cy="3429000"/>
          </a:xfrm>
          <a:solidFill>
            <a:srgbClr val="FFFFFF"/>
          </a:solidFill>
          <a:ln/>
        </p:spPr>
      </p:sp>
      <p:sp>
        <p:nvSpPr>
          <p:cNvPr id="51204" name="Rectangle 2"/>
          <p:cNvSpPr txBox="1">
            <a:spLocks noGrp="1" noChangeArrowheads="1"/>
          </p:cNvSpPr>
          <p:nvPr>
            <p:ph type="body" idx="1"/>
          </p:nvPr>
        </p:nvSpPr>
        <p:spPr>
          <a:xfrm>
            <a:off x="913987" y="4343673"/>
            <a:ext cx="5028477" cy="4113007"/>
          </a:xfrm>
          <a:noFill/>
          <a:ln/>
        </p:spPr>
        <p:txBody>
          <a:bodyPr wrap="none" anchor="ctr"/>
          <a:lstStyle/>
          <a:p>
            <a:endParaRPr lang="en-US" smtClean="0">
              <a:latin typeface="Times New Roman" pitchFamily="18" charset="0"/>
            </a:endParaRPr>
          </a:p>
        </p:txBody>
      </p:sp>
      <p:sp>
        <p:nvSpPr>
          <p:cNvPr id="51205" name="Text Box 3"/>
          <p:cNvSpPr txBox="1">
            <a:spLocks noChangeArrowheads="1"/>
          </p:cNvSpPr>
          <p:nvPr/>
        </p:nvSpPr>
        <p:spPr bwMode="auto">
          <a:xfrm>
            <a:off x="3885219" y="8685787"/>
            <a:ext cx="2971232" cy="456654"/>
          </a:xfrm>
          <a:prstGeom prst="rect">
            <a:avLst/>
          </a:prstGeom>
          <a:noFill/>
          <a:ln w="9525">
            <a:noFill/>
            <a:round/>
            <a:headEnd/>
            <a:tailEnd/>
          </a:ln>
        </p:spPr>
        <p:txBody>
          <a:bodyPr lIns="91301" tIns="45827" rIns="91301" bIns="45827" anchor="b"/>
          <a:lstStyle/>
          <a:p>
            <a:pPr algn="r">
              <a:tabLst>
                <a:tab pos="0" algn="l"/>
                <a:tab pos="895380" algn="l"/>
                <a:tab pos="1790761" algn="l"/>
                <a:tab pos="2686141" algn="l"/>
                <a:tab pos="3581522" algn="l"/>
                <a:tab pos="4476902" algn="l"/>
                <a:tab pos="5372283" algn="l"/>
                <a:tab pos="6267663" algn="l"/>
                <a:tab pos="7163044" algn="l"/>
                <a:tab pos="8058424" algn="l"/>
                <a:tab pos="8953805" algn="l"/>
                <a:tab pos="9849185" algn="l"/>
              </a:tabLst>
            </a:pPr>
            <a:fld id="{AD4A3292-ACC5-4709-B099-7AFEC0A4767A}" type="slidenum">
              <a:rPr lang="en-US" sz="1200">
                <a:solidFill>
                  <a:srgbClr val="000000"/>
                </a:solidFill>
                <a:ea typeface="ヒラギノ角ゴ Pro W3" charset="0"/>
                <a:cs typeface="ヒラギノ角ゴ Pro W3" charset="0"/>
              </a:rPr>
              <a:pPr algn="r">
                <a:tabLst>
                  <a:tab pos="0" algn="l"/>
                  <a:tab pos="895380" algn="l"/>
                  <a:tab pos="1790761" algn="l"/>
                  <a:tab pos="2686141" algn="l"/>
                  <a:tab pos="3581522" algn="l"/>
                  <a:tab pos="4476902" algn="l"/>
                  <a:tab pos="5372283" algn="l"/>
                  <a:tab pos="6267663" algn="l"/>
                  <a:tab pos="7163044" algn="l"/>
                  <a:tab pos="8058424" algn="l"/>
                  <a:tab pos="8953805" algn="l"/>
                  <a:tab pos="9849185" algn="l"/>
                </a:tabLst>
              </a:pPr>
              <a:t>14</a:t>
            </a:fld>
            <a:endParaRPr lang="en-US" sz="1200" dirty="0">
              <a:solidFill>
                <a:srgbClr val="000000"/>
              </a:solidFill>
              <a:ea typeface="ヒラギノ角ゴ Pro W3" charset="0"/>
              <a:cs typeface="ヒラギノ角ゴ Pro W3" charset="0"/>
            </a:endParaRPr>
          </a:p>
        </p:txBody>
      </p:sp>
    </p:spTree>
    <p:extLst>
      <p:ext uri="{BB962C8B-B14F-4D97-AF65-F5344CB8AC3E}">
        <p14:creationId xmlns:p14="http://schemas.microsoft.com/office/powerpoint/2010/main" val="3886907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p:spPr>
        <p:txBody>
          <a:bodyPr/>
          <a:lstStyle/>
          <a:p>
            <a:fld id="{FD049DB6-FC9E-4CCC-A33F-208386011C48}" type="slidenum">
              <a:rPr lang="en-US">
                <a:latin typeface="Arial" pitchFamily="34" charset="0"/>
              </a:rPr>
              <a:pPr/>
              <a:t>16</a:t>
            </a:fld>
            <a:endParaRPr lang="en-US">
              <a:latin typeface="Arial" pitchFamily="34" charset="0"/>
            </a:endParaRPr>
          </a:p>
        </p:txBody>
      </p:sp>
      <p:sp>
        <p:nvSpPr>
          <p:cNvPr id="55299" name="Rectangle 1"/>
          <p:cNvSpPr txBox="1">
            <a:spLocks noGrp="1" noRot="1" noChangeAspect="1" noChangeArrowheads="1" noTextEdit="1"/>
          </p:cNvSpPr>
          <p:nvPr>
            <p:ph type="sldImg"/>
          </p:nvPr>
        </p:nvSpPr>
        <p:spPr>
          <a:xfrm>
            <a:off x="1143000" y="685800"/>
            <a:ext cx="4570413" cy="3429000"/>
          </a:xfrm>
          <a:solidFill>
            <a:srgbClr val="FFFFFF"/>
          </a:solidFill>
          <a:ln/>
        </p:spPr>
      </p:sp>
      <p:sp>
        <p:nvSpPr>
          <p:cNvPr id="55300" name="Rectangle 2"/>
          <p:cNvSpPr txBox="1">
            <a:spLocks noGrp="1" noChangeArrowheads="1"/>
          </p:cNvSpPr>
          <p:nvPr>
            <p:ph type="body" idx="1"/>
          </p:nvPr>
        </p:nvSpPr>
        <p:spPr>
          <a:xfrm>
            <a:off x="913987" y="4343673"/>
            <a:ext cx="5028477" cy="4113007"/>
          </a:xfrm>
          <a:noFill/>
          <a:ln/>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3119781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p:spPr>
        <p:txBody>
          <a:bodyPr/>
          <a:lstStyle/>
          <a:p>
            <a:fld id="{D0C9F27A-931E-4D1F-817E-4F3A4067F151}" type="slidenum">
              <a:rPr lang="en-US">
                <a:latin typeface="Arial" pitchFamily="34" charset="0"/>
              </a:rPr>
              <a:pPr/>
              <a:t>17</a:t>
            </a:fld>
            <a:endParaRPr lang="en-US">
              <a:latin typeface="Arial" pitchFamily="34" charset="0"/>
            </a:endParaRPr>
          </a:p>
        </p:txBody>
      </p:sp>
      <p:sp>
        <p:nvSpPr>
          <p:cNvPr id="56323" name="Rectangle 1"/>
          <p:cNvSpPr txBox="1">
            <a:spLocks noGrp="1" noRot="1" noChangeAspect="1" noChangeArrowheads="1" noTextEdit="1"/>
          </p:cNvSpPr>
          <p:nvPr>
            <p:ph type="sldImg"/>
          </p:nvPr>
        </p:nvSpPr>
        <p:spPr>
          <a:xfrm>
            <a:off x="1143000" y="685800"/>
            <a:ext cx="4570413" cy="3429000"/>
          </a:xfrm>
          <a:solidFill>
            <a:srgbClr val="FFFFFF"/>
          </a:solidFill>
          <a:ln/>
        </p:spPr>
      </p:sp>
      <p:sp>
        <p:nvSpPr>
          <p:cNvPr id="56324" name="Rectangle 2"/>
          <p:cNvSpPr txBox="1">
            <a:spLocks noGrp="1" noChangeArrowheads="1"/>
          </p:cNvSpPr>
          <p:nvPr>
            <p:ph type="body" idx="1"/>
          </p:nvPr>
        </p:nvSpPr>
        <p:spPr>
          <a:xfrm>
            <a:off x="913987" y="4343673"/>
            <a:ext cx="5028477" cy="4113007"/>
          </a:xfrm>
          <a:noFill/>
          <a:ln/>
        </p:spPr>
        <p:txBody>
          <a:bodyPr wrap="none" anchor="ctr"/>
          <a:lstStyle/>
          <a:p>
            <a:endParaRPr lang="en-US" smtClean="0">
              <a:latin typeface="Times New Roman" pitchFamily="18" charset="0"/>
            </a:endParaRPr>
          </a:p>
        </p:txBody>
      </p:sp>
      <p:sp>
        <p:nvSpPr>
          <p:cNvPr id="56325" name="Text Box 3"/>
          <p:cNvSpPr txBox="1">
            <a:spLocks noChangeArrowheads="1"/>
          </p:cNvSpPr>
          <p:nvPr/>
        </p:nvSpPr>
        <p:spPr bwMode="auto">
          <a:xfrm>
            <a:off x="3885219" y="8685787"/>
            <a:ext cx="2971232" cy="456654"/>
          </a:xfrm>
          <a:prstGeom prst="rect">
            <a:avLst/>
          </a:prstGeom>
          <a:noFill/>
          <a:ln w="9525">
            <a:noFill/>
            <a:round/>
            <a:headEnd/>
            <a:tailEnd/>
          </a:ln>
        </p:spPr>
        <p:txBody>
          <a:bodyPr lIns="91301" tIns="45827" rIns="91301" bIns="45827" anchor="b"/>
          <a:lstStyle/>
          <a:p>
            <a:pPr algn="r">
              <a:tabLst>
                <a:tab pos="0" algn="l"/>
                <a:tab pos="895380" algn="l"/>
                <a:tab pos="1790761" algn="l"/>
                <a:tab pos="2686141" algn="l"/>
                <a:tab pos="3581522" algn="l"/>
                <a:tab pos="4476902" algn="l"/>
                <a:tab pos="5372283" algn="l"/>
                <a:tab pos="6267663" algn="l"/>
                <a:tab pos="7163044" algn="l"/>
                <a:tab pos="8058424" algn="l"/>
                <a:tab pos="8953805" algn="l"/>
                <a:tab pos="9849185" algn="l"/>
              </a:tabLst>
            </a:pPr>
            <a:fld id="{D21F8082-302C-4A33-848A-E7BB7D1941AA}" type="slidenum">
              <a:rPr lang="en-US" sz="1200">
                <a:solidFill>
                  <a:srgbClr val="000000"/>
                </a:solidFill>
                <a:ea typeface="ヒラギノ角ゴ Pro W3" charset="0"/>
                <a:cs typeface="ヒラギノ角ゴ Pro W3" charset="0"/>
              </a:rPr>
              <a:pPr algn="r">
                <a:tabLst>
                  <a:tab pos="0" algn="l"/>
                  <a:tab pos="895380" algn="l"/>
                  <a:tab pos="1790761" algn="l"/>
                  <a:tab pos="2686141" algn="l"/>
                  <a:tab pos="3581522" algn="l"/>
                  <a:tab pos="4476902" algn="l"/>
                  <a:tab pos="5372283" algn="l"/>
                  <a:tab pos="6267663" algn="l"/>
                  <a:tab pos="7163044" algn="l"/>
                  <a:tab pos="8058424" algn="l"/>
                  <a:tab pos="8953805" algn="l"/>
                  <a:tab pos="9849185" algn="l"/>
                </a:tabLst>
              </a:pPr>
              <a:t>17</a:t>
            </a:fld>
            <a:endParaRPr lang="en-US" sz="1200" dirty="0">
              <a:solidFill>
                <a:srgbClr val="000000"/>
              </a:solidFill>
              <a:ea typeface="ヒラギノ角ゴ Pro W3" charset="0"/>
              <a:cs typeface="ヒラギノ角ゴ Pro W3" charset="0"/>
            </a:endParaRPr>
          </a:p>
        </p:txBody>
      </p:sp>
    </p:spTree>
    <p:extLst>
      <p:ext uri="{BB962C8B-B14F-4D97-AF65-F5344CB8AC3E}">
        <p14:creationId xmlns:p14="http://schemas.microsoft.com/office/powerpoint/2010/main" val="449444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DFA46D4-CEBC-4C69-9E70-E5B57EE4505F}" type="datetimeFigureOut">
              <a:rPr lang="en-US" smtClean="0"/>
              <a:pPr/>
              <a:t>10/11/2017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618D48D-6402-4D87-A1BC-13F2C50D988C}"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FA46D4-CEBC-4C69-9E70-E5B57EE4505F}" type="datetimeFigureOut">
              <a:rPr lang="en-US" smtClean="0"/>
              <a:pPr/>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8D48D-6402-4D87-A1BC-13F2C50D988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618D48D-6402-4D87-A1BC-13F2C50D988C}"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FA46D4-CEBC-4C69-9E70-E5B57EE4505F}" type="datetimeFigureOut">
              <a:rPr lang="en-US" smtClean="0"/>
              <a:pPr/>
              <a:t>10/11/2017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0" y="0"/>
            <a:ext cx="9143391" cy="6857543"/>
          </a:xfrm>
          <a:prstGeom prst="rect">
            <a:avLst/>
          </a:prstGeom>
        </p:spPr>
      </p:pic>
      <p:sp>
        <p:nvSpPr>
          <p:cNvPr id="3" name="Content Placeholder 2"/>
          <p:cNvSpPr>
            <a:spLocks noGrp="1"/>
          </p:cNvSpPr>
          <p:nvPr>
            <p:ph idx="1"/>
          </p:nvPr>
        </p:nvSpPr>
        <p:spPr>
          <a:xfrm>
            <a:off x="917023" y="2176272"/>
            <a:ext cx="6400800" cy="4114800"/>
          </a:xfrm>
          <a:prstGeom prst="rect">
            <a:avLst/>
          </a:prstGeom>
        </p:spPr>
        <p:txBody>
          <a:bodyPr lIns="0" tIns="0" rIns="0" bIns="0"/>
          <a:lstStyle>
            <a:lvl1pPr marL="347472" indent="-347472">
              <a:lnSpc>
                <a:spcPts val="2800"/>
              </a:lnSpc>
              <a:spcBef>
                <a:spcPts val="1200"/>
              </a:spcBef>
              <a:buClr>
                <a:srgbClr val="FF0000"/>
              </a:buClr>
              <a:buSzPct val="120000"/>
              <a:buFont typeface="Arial"/>
              <a:buChar char="•"/>
              <a:defRPr sz="2600">
                <a:latin typeface="Arial"/>
                <a:cs typeface="Arial"/>
              </a:defRPr>
            </a:lvl1pPr>
            <a:lvl2pPr marL="685800" indent="-285750">
              <a:lnSpc>
                <a:spcPts val="2200"/>
              </a:lnSpc>
              <a:spcBef>
                <a:spcPts val="600"/>
              </a:spcBef>
              <a:buClr>
                <a:srgbClr val="009075"/>
              </a:buClr>
              <a:buSzPct val="90000"/>
              <a:buFont typeface="Zapf Dingbats" charset="2"/>
              <a:buChar char="➡"/>
              <a:defRPr sz="2200">
                <a:latin typeface="Arial"/>
                <a:cs typeface="Arial"/>
              </a:defRPr>
            </a:lvl2pPr>
            <a:lvl3pPr marL="914400" indent="0">
              <a:buNone/>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10" name="Title 1"/>
          <p:cNvSpPr>
            <a:spLocks noGrp="1"/>
          </p:cNvSpPr>
          <p:nvPr>
            <p:ph type="title"/>
          </p:nvPr>
        </p:nvSpPr>
        <p:spPr>
          <a:xfrm>
            <a:off x="917022" y="1601787"/>
            <a:ext cx="6400800" cy="1289304"/>
          </a:xfrm>
          <a:prstGeom prst="rect">
            <a:avLst/>
          </a:prstGeom>
        </p:spPr>
        <p:txBody>
          <a:bodyPr lIns="0" tIns="0" rIns="0" bIns="0"/>
          <a:lstStyle>
            <a:lvl1pPr marL="0" indent="0" algn="l">
              <a:lnSpc>
                <a:spcPts val="3200"/>
              </a:lnSpc>
              <a:defRPr sz="3600" b="0" i="0" kern="1200" spc="0" baseline="0">
                <a:solidFill>
                  <a:srgbClr val="009075"/>
                </a:solidFill>
                <a:latin typeface="Arial"/>
                <a:cs typeface="Arial"/>
              </a:defRPr>
            </a:lvl1pPr>
          </a:lstStyle>
          <a:p>
            <a:r>
              <a:rPr lang="en-US" dirty="0" smtClean="0"/>
              <a:t>Click to edit Master title style</a:t>
            </a:r>
            <a:endParaRPr lang="en-US" dirty="0"/>
          </a:p>
        </p:txBody>
      </p:sp>
      <p:sp>
        <p:nvSpPr>
          <p:cNvPr id="14" name="Rectangle 10"/>
          <p:cNvSpPr>
            <a:spLocks noGrp="1" noChangeArrowheads="1"/>
          </p:cNvSpPr>
          <p:nvPr userDrawn="1"/>
        </p:nvSpPr>
        <p:spPr bwMode="auto">
          <a:xfrm>
            <a:off x="172445" y="6567488"/>
            <a:ext cx="175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0" tIns="0" rIns="0"/>
          <a:lstStyle/>
          <a:p>
            <a:pPr algn="l"/>
            <a:r>
              <a:rPr lang="en-US" sz="1100" dirty="0" smtClean="0"/>
              <a:t>Slide</a:t>
            </a:r>
            <a:r>
              <a:rPr lang="en-US" sz="1100" baseline="0" dirty="0" smtClean="0"/>
              <a:t> </a:t>
            </a:r>
            <a:fld id="{C121B71F-6DF1-334F-A548-7624496415DD}" type="slidenum">
              <a:rPr lang="en-US" sz="1100" smtClean="0"/>
              <a:pPr algn="l"/>
              <a:t>‹#›</a:t>
            </a:fld>
            <a:endParaRPr lang="en-US" sz="1100" dirty="0"/>
          </a:p>
        </p:txBody>
      </p:sp>
    </p:spTree>
    <p:extLst>
      <p:ext uri="{BB962C8B-B14F-4D97-AF65-F5344CB8AC3E}">
        <p14:creationId xmlns:p14="http://schemas.microsoft.com/office/powerpoint/2010/main" val="2992302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8" y="555809"/>
            <a:ext cx="5220023"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5" name="Text Placeholder 14"/>
          <p:cNvSpPr>
            <a:spLocks noGrp="1"/>
          </p:cNvSpPr>
          <p:nvPr>
            <p:ph type="body" sz="quarter" idx="13" hasCustomPrompt="1"/>
          </p:nvPr>
        </p:nvSpPr>
        <p:spPr>
          <a:xfrm>
            <a:off x="350044" y="1446928"/>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9"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4226381577"/>
      </p:ext>
    </p:extLst>
  </p:cSld>
  <p:clrMapOvr>
    <a:masterClrMapping/>
  </p:clrMapOvr>
  <p:transition spd="slow">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1 Column with Sideb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80108" y="555809"/>
            <a:ext cx="5220023"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add text or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349959" y="2420935"/>
            <a:ext cx="2805884" cy="3507166"/>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3992001668"/>
      </p:ext>
    </p:extLst>
  </p:cSld>
  <p:clrMapOvr>
    <a:masterClrMapping/>
  </p:clrMapOvr>
  <p:transition spd="slow">
    <p:push dir="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9"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6240697"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303058977"/>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Two Column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9"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6240697"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349959" y="2420935"/>
            <a:ext cx="2805884" cy="3507166"/>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3"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988760298"/>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Two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8" y="555810"/>
            <a:ext cx="5220023" cy="2581961"/>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3580108" y="3137771"/>
            <a:ext cx="5220023" cy="2774515"/>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1891886842"/>
      </p:ext>
    </p:extLst>
  </p:cSld>
  <p:clrMapOvr>
    <a:masterClrMapping/>
  </p:clrMapOvr>
  <p:transition spd="slow">
    <p:push dir="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Two Rows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8" y="555810"/>
            <a:ext cx="5220023" cy="2581961"/>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3580108" y="3137771"/>
            <a:ext cx="5220023" cy="2774515"/>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349959" y="2420935"/>
            <a:ext cx="2805884" cy="3507166"/>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3"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3336282479"/>
      </p:ext>
    </p:extLst>
  </p:cSld>
  <p:clrMapOvr>
    <a:masterClrMapping/>
  </p:clrMapOvr>
  <p:transition spd="slow">
    <p:push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119934"/>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DFA46D4-CEBC-4C69-9E70-E5B57EE4505F}" type="datetimeFigureOut">
              <a:rPr lang="en-US" smtClean="0"/>
              <a:pPr/>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618D48D-6402-4D87-A1BC-13F2C50D988C}"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8" y="555809"/>
            <a:ext cx="5220023"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5" name="Text Placeholder 14"/>
          <p:cNvSpPr>
            <a:spLocks noGrp="1"/>
          </p:cNvSpPr>
          <p:nvPr>
            <p:ph type="body" sz="quarter" idx="13" hasCustomPrompt="1"/>
          </p:nvPr>
        </p:nvSpPr>
        <p:spPr>
          <a:xfrm>
            <a:off x="350044" y="1446928"/>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9"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4289410507"/>
      </p:ext>
    </p:extLst>
  </p:cSld>
  <p:clrMapOvr>
    <a:masterClrMapping/>
  </p:clrMapOvr>
  <p:transition spd="slow">
    <p:push dir="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1 Column with Sideb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80108" y="555809"/>
            <a:ext cx="5220023"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add text or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349959" y="2420935"/>
            <a:ext cx="2805884" cy="3507166"/>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2534192111"/>
      </p:ext>
    </p:extLst>
  </p:cSld>
  <p:clrMapOvr>
    <a:masterClrMapping/>
  </p:clrMapOvr>
  <p:transition spd="slow">
    <p:push dir="u"/>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9"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6240697"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571934846"/>
      </p:ext>
    </p:extLst>
  </p:cSld>
  <p:clrMapOvr>
    <a:masterClrMapping/>
  </p:clrMapOvr>
  <p:transition spd="slow">
    <p:push dir="u"/>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 Two Column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9"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6240697"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349959" y="2420935"/>
            <a:ext cx="2805884" cy="3507166"/>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3"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1844139985"/>
      </p:ext>
    </p:extLst>
  </p:cSld>
  <p:clrMapOvr>
    <a:masterClrMapping/>
  </p:clrMapOvr>
  <p:transition spd="slow">
    <p:push dir="u"/>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 Two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8" y="555810"/>
            <a:ext cx="5220023" cy="2581961"/>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3580108" y="3137771"/>
            <a:ext cx="5220023" cy="2774515"/>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2388802429"/>
      </p:ext>
    </p:extLst>
  </p:cSld>
  <p:clrMapOvr>
    <a:masterClrMapping/>
  </p:clrMapOvr>
  <p:transition spd="slow">
    <p:push dir="u"/>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 Two Rows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8" y="555810"/>
            <a:ext cx="5220023" cy="2581961"/>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3580108" y="3137771"/>
            <a:ext cx="5220023" cy="2774515"/>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349959" y="2420935"/>
            <a:ext cx="2805884" cy="3507166"/>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3"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3737839388"/>
      </p:ext>
    </p:extLst>
  </p:cSld>
  <p:clrMapOvr>
    <a:masterClrMapping/>
  </p:clrMapOvr>
  <p:transition spd="slow">
    <p:push dir="u"/>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995954"/>
      </p:ext>
    </p:extLst>
  </p:cSld>
  <p:clrMapOvr>
    <a:masterClrMapping/>
  </p:clrMapOvr>
  <p:transition spd="slow">
    <p:push dir="u"/>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8" y="555809"/>
            <a:ext cx="5220023"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5" name="Text Placeholder 14"/>
          <p:cNvSpPr>
            <a:spLocks noGrp="1"/>
          </p:cNvSpPr>
          <p:nvPr>
            <p:ph type="body" sz="quarter" idx="13" hasCustomPrompt="1"/>
          </p:nvPr>
        </p:nvSpPr>
        <p:spPr>
          <a:xfrm>
            <a:off x="350044" y="1446928"/>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9"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565448665"/>
      </p:ext>
    </p:extLst>
  </p:cSld>
  <p:clrMapOvr>
    <a:masterClrMapping/>
  </p:clrMapOvr>
  <p:transition spd="slow">
    <p:push dir="u"/>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 1 Column with Sideb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80108" y="555809"/>
            <a:ext cx="5220023"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add text or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349959" y="2420935"/>
            <a:ext cx="2805884" cy="3507166"/>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1370143320"/>
      </p:ext>
    </p:extLst>
  </p:cSld>
  <p:clrMapOvr>
    <a:masterClrMapping/>
  </p:clrMapOvr>
  <p:transition spd="slow">
    <p:push dir="u"/>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9"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6240697"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2106587184"/>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DFA46D4-CEBC-4C69-9E70-E5B57EE4505F}" type="datetimeFigureOut">
              <a:rPr lang="en-US" smtClean="0"/>
              <a:pPr/>
              <a:t>10/11/2017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618D48D-6402-4D87-A1BC-13F2C50D988C}"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 Two Column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9"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6240697"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349959" y="2420935"/>
            <a:ext cx="2805884" cy="3507166"/>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3"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891736831"/>
      </p:ext>
    </p:extLst>
  </p:cSld>
  <p:clrMapOvr>
    <a:masterClrMapping/>
  </p:clrMapOvr>
  <p:transition spd="slow">
    <p:push dir="u"/>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 Two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8" y="555810"/>
            <a:ext cx="5220023" cy="2581961"/>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3580108" y="3137771"/>
            <a:ext cx="5220023" cy="2774515"/>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311161557"/>
      </p:ext>
    </p:extLst>
  </p:cSld>
  <p:clrMapOvr>
    <a:masterClrMapping/>
  </p:clrMapOvr>
  <p:transition spd="slow">
    <p:push dir="u"/>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 Two Rows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8" y="555810"/>
            <a:ext cx="5220023" cy="2581961"/>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3580108" y="3137771"/>
            <a:ext cx="5220023" cy="2774515"/>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349959" y="2420935"/>
            <a:ext cx="2805884" cy="3507166"/>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3"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1392726977"/>
      </p:ext>
    </p:extLst>
  </p:cSld>
  <p:clrMapOvr>
    <a:masterClrMapping/>
  </p:clrMapOvr>
  <p:transition spd="slow">
    <p:push dir="u"/>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96235"/>
      </p:ext>
    </p:extLst>
  </p:cSld>
  <p:clrMapOvr>
    <a:masterClrMapping/>
  </p:clrMapOvr>
  <p:transition spd="slow">
    <p:push dir="u"/>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8" y="555809"/>
            <a:ext cx="5220023"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5" name="Text Placeholder 14"/>
          <p:cNvSpPr>
            <a:spLocks noGrp="1"/>
          </p:cNvSpPr>
          <p:nvPr>
            <p:ph type="body" sz="quarter" idx="13" hasCustomPrompt="1"/>
          </p:nvPr>
        </p:nvSpPr>
        <p:spPr>
          <a:xfrm>
            <a:off x="350044" y="1446928"/>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9"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1238255320"/>
      </p:ext>
    </p:extLst>
  </p:cSld>
  <p:clrMapOvr>
    <a:masterClrMapping/>
  </p:clrMapOvr>
  <p:transition spd="slow">
    <p:push dir="u"/>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 1 Column with Sideb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80108" y="555809"/>
            <a:ext cx="5220023"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add text or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349959" y="2420935"/>
            <a:ext cx="2805884" cy="3507166"/>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1772377632"/>
      </p:ext>
    </p:extLst>
  </p:cSld>
  <p:clrMapOvr>
    <a:masterClrMapping/>
  </p:clrMapOvr>
  <p:transition spd="slow">
    <p:push dir="u"/>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9"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6240697"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465627413"/>
      </p:ext>
    </p:extLst>
  </p:cSld>
  <p:clrMapOvr>
    <a:masterClrMapping/>
  </p:clrMapOvr>
  <p:transition spd="slow">
    <p:push dir="u"/>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 Two Column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9"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6240697"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349959" y="2420935"/>
            <a:ext cx="2805884" cy="3507166"/>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3"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3977154158"/>
      </p:ext>
    </p:extLst>
  </p:cSld>
  <p:clrMapOvr>
    <a:masterClrMapping/>
  </p:clrMapOvr>
  <p:transition spd="slow">
    <p:push dir="u"/>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 Two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8" y="555810"/>
            <a:ext cx="5220023" cy="2581961"/>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3580108" y="3137771"/>
            <a:ext cx="5220023" cy="2774515"/>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1692852529"/>
      </p:ext>
    </p:extLst>
  </p:cSld>
  <p:clrMapOvr>
    <a:masterClrMapping/>
  </p:clrMapOvr>
  <p:transition spd="slow">
    <p:push dir="u"/>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 Two Rows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8" y="555810"/>
            <a:ext cx="5220023" cy="2581961"/>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3580108" y="3137771"/>
            <a:ext cx="5220023" cy="2774515"/>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349959" y="2420935"/>
            <a:ext cx="2805884" cy="3507166"/>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3"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2972350529"/>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DFA46D4-CEBC-4C69-9E70-E5B57EE4505F}" type="datetimeFigureOut">
              <a:rPr lang="en-US" smtClean="0"/>
              <a:pPr/>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8D48D-6402-4D87-A1BC-13F2C50D988C}"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489604"/>
      </p:ext>
    </p:extLst>
  </p:cSld>
  <p:clrMapOvr>
    <a:masterClrMapping/>
  </p:clrMapOvr>
  <p:transition spd="slow">
    <p:push dir="u"/>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8" y="555809"/>
            <a:ext cx="5220023"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5" name="Text Placeholder 14"/>
          <p:cNvSpPr>
            <a:spLocks noGrp="1"/>
          </p:cNvSpPr>
          <p:nvPr>
            <p:ph type="body" sz="quarter" idx="13" hasCustomPrompt="1"/>
          </p:nvPr>
        </p:nvSpPr>
        <p:spPr>
          <a:xfrm>
            <a:off x="350044" y="1446928"/>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9"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2245947691"/>
      </p:ext>
    </p:extLst>
  </p:cSld>
  <p:clrMapOvr>
    <a:masterClrMapping/>
  </p:clrMapOvr>
  <p:transition spd="slow">
    <p:push dir="u"/>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 1 Column with Sideb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80108" y="555809"/>
            <a:ext cx="5220023"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add text or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349959" y="2420935"/>
            <a:ext cx="2805884" cy="3507166"/>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77006422"/>
      </p:ext>
    </p:extLst>
  </p:cSld>
  <p:clrMapOvr>
    <a:masterClrMapping/>
  </p:clrMapOvr>
  <p:transition spd="slow">
    <p:push dir="u"/>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9"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6240697"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1020371271"/>
      </p:ext>
    </p:extLst>
  </p:cSld>
  <p:clrMapOvr>
    <a:masterClrMapping/>
  </p:clrMapOvr>
  <p:transition spd="slow">
    <p:push dir="u"/>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Slide — Two Column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9"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6240697"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349959" y="2420935"/>
            <a:ext cx="2805884" cy="3507166"/>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3"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2464085158"/>
      </p:ext>
    </p:extLst>
  </p:cSld>
  <p:clrMapOvr>
    <a:masterClrMapping/>
  </p:clrMapOvr>
  <p:transition spd="slow">
    <p:push dir="u"/>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 Two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8" y="555810"/>
            <a:ext cx="5220023" cy="2581961"/>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3580108" y="3137771"/>
            <a:ext cx="5220023" cy="2774515"/>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966473927"/>
      </p:ext>
    </p:extLst>
  </p:cSld>
  <p:clrMapOvr>
    <a:masterClrMapping/>
  </p:clrMapOvr>
  <p:transition spd="slow">
    <p:push dir="u"/>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 — Two Rows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8" y="555810"/>
            <a:ext cx="5220023" cy="2581961"/>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3580108" y="3137771"/>
            <a:ext cx="5220023" cy="2774515"/>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349959" y="2420935"/>
            <a:ext cx="2805884" cy="3507166"/>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3"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2543358862"/>
      </p:ext>
    </p:extLst>
  </p:cSld>
  <p:clrMapOvr>
    <a:masterClrMapping/>
  </p:clrMapOvr>
  <p:transition spd="slow">
    <p:push dir="u"/>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415056"/>
      </p:ext>
    </p:extLst>
  </p:cSld>
  <p:clrMapOvr>
    <a:masterClrMapping/>
  </p:clrMapOvr>
  <p:transition spd="slow">
    <p:push dir="u"/>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8" y="555809"/>
            <a:ext cx="5220023"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5" name="Text Placeholder 14"/>
          <p:cNvSpPr>
            <a:spLocks noGrp="1"/>
          </p:cNvSpPr>
          <p:nvPr>
            <p:ph type="body" sz="quarter" idx="13" hasCustomPrompt="1"/>
          </p:nvPr>
        </p:nvSpPr>
        <p:spPr>
          <a:xfrm>
            <a:off x="350044" y="1446928"/>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9"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3074830736"/>
      </p:ext>
    </p:extLst>
  </p:cSld>
  <p:clrMapOvr>
    <a:masterClrMapping/>
  </p:clrMapOvr>
  <p:transition spd="slow">
    <p:push dir="u"/>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 1 Column with Sideb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80108" y="555809"/>
            <a:ext cx="5220023"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add text or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349959" y="2420935"/>
            <a:ext cx="2805884" cy="3507166"/>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3015453887"/>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DFA46D4-CEBC-4C69-9E70-E5B57EE4505F}" type="datetimeFigureOut">
              <a:rPr lang="en-US" smtClean="0"/>
              <a:pPr/>
              <a:t>10/11/2017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618D48D-6402-4D87-A1BC-13F2C50D988C}"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9"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6240697"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1892451690"/>
      </p:ext>
    </p:extLst>
  </p:cSld>
  <p:clrMapOvr>
    <a:masterClrMapping/>
  </p:clrMapOvr>
  <p:transition spd="slow">
    <p:push dir="u"/>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 — Two Column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9"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6240697"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349959" y="2420935"/>
            <a:ext cx="2805884" cy="3507166"/>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3"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2076410234"/>
      </p:ext>
    </p:extLst>
  </p:cSld>
  <p:clrMapOvr>
    <a:masterClrMapping/>
  </p:clrMapOvr>
  <p:transition spd="slow">
    <p:push dir="u"/>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lide — Two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8" y="555810"/>
            <a:ext cx="5220023" cy="2581961"/>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3580108" y="3137771"/>
            <a:ext cx="5220023" cy="2774515"/>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388662510"/>
      </p:ext>
    </p:extLst>
  </p:cSld>
  <p:clrMapOvr>
    <a:masterClrMapping/>
  </p:clrMapOvr>
  <p:transition spd="slow">
    <p:push dir="u"/>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Slide — Two Rows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8" y="555810"/>
            <a:ext cx="5220023" cy="2581961"/>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3580108" y="3137771"/>
            <a:ext cx="5220023" cy="2774515"/>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349959" y="2420935"/>
            <a:ext cx="2805884" cy="3507166"/>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3"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2431201115"/>
      </p:ext>
    </p:extLst>
  </p:cSld>
  <p:clrMapOvr>
    <a:masterClrMapping/>
  </p:clrMapOvr>
  <p:transition spd="slow">
    <p:push dir="u"/>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778406"/>
      </p:ext>
    </p:extLst>
  </p:cSld>
  <p:clrMapOvr>
    <a:masterClrMapping/>
  </p:clrMapOvr>
  <p:transition spd="slow">
    <p:push dir="u"/>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8" y="555809"/>
            <a:ext cx="5220023"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5" name="Text Placeholder 14"/>
          <p:cNvSpPr>
            <a:spLocks noGrp="1"/>
          </p:cNvSpPr>
          <p:nvPr>
            <p:ph type="body" sz="quarter" idx="13" hasCustomPrompt="1"/>
          </p:nvPr>
        </p:nvSpPr>
        <p:spPr>
          <a:xfrm>
            <a:off x="350044" y="1446928"/>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9"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1461896561"/>
      </p:ext>
    </p:extLst>
  </p:cSld>
  <p:clrMapOvr>
    <a:masterClrMapping/>
  </p:clrMapOvr>
  <p:transition spd="slow">
    <p:push dir="u"/>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Slide — 1 Column with Sideb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80108" y="555809"/>
            <a:ext cx="5220023"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add text or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349959" y="2420935"/>
            <a:ext cx="2805884" cy="3507166"/>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2855316618"/>
      </p:ext>
    </p:extLst>
  </p:cSld>
  <p:clrMapOvr>
    <a:masterClrMapping/>
  </p:clrMapOvr>
  <p:transition spd="slow">
    <p:push dir="u"/>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9"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6240697"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1162066149"/>
      </p:ext>
    </p:extLst>
  </p:cSld>
  <p:clrMapOvr>
    <a:masterClrMapping/>
  </p:clrMapOvr>
  <p:transition spd="slow">
    <p:push dir="u"/>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 Two Column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9"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6240697" y="555809"/>
            <a:ext cx="2559434" cy="5372292"/>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349959" y="2420935"/>
            <a:ext cx="2805884" cy="3507166"/>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3"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2339441866"/>
      </p:ext>
    </p:extLst>
  </p:cSld>
  <p:clrMapOvr>
    <a:masterClrMapping/>
  </p:clrMapOvr>
  <p:transition spd="slow">
    <p:push dir="u"/>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Slide — Two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8" y="555810"/>
            <a:ext cx="5220023" cy="2581961"/>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3580108" y="3137771"/>
            <a:ext cx="5220023" cy="2774515"/>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2"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3610723074"/>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DFA46D4-CEBC-4C69-9E70-E5B57EE4505F}" type="datetimeFigureOut">
              <a:rPr lang="en-US" smtClean="0"/>
              <a:pPr/>
              <a:t>10/11/2017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618D48D-6402-4D87-A1BC-13F2C50D988C}"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Slide — Two Rows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108" y="555810"/>
            <a:ext cx="5220023" cy="2581961"/>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7" name="Content Placeholder 2"/>
          <p:cNvSpPr>
            <a:spLocks noGrp="1"/>
          </p:cNvSpPr>
          <p:nvPr>
            <p:ph idx="14"/>
          </p:nvPr>
        </p:nvSpPr>
        <p:spPr>
          <a:xfrm>
            <a:off x="3580108" y="3137771"/>
            <a:ext cx="5220023" cy="2774515"/>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349959" y="2420935"/>
            <a:ext cx="2805884" cy="3507166"/>
          </a:xfrm>
          <a:prstGeom prst="rect">
            <a:avLst/>
          </a:prstGeom>
        </p:spPr>
        <p:txBody>
          <a:bodyPr lIns="0" tIns="228600" rIns="0" bIns="0"/>
          <a:lstStyle>
            <a:lvl1pPr marL="214313" indent="-214313">
              <a:buClr>
                <a:schemeClr val="accent2"/>
              </a:buClr>
              <a:buFont typeface="Arial" charset="0"/>
              <a:buChar char="•"/>
              <a:defRPr sz="1200" b="0" i="0">
                <a:latin typeface="Arial" charset="0"/>
                <a:ea typeface="Arial" charset="0"/>
                <a:cs typeface="Arial" charset="0"/>
              </a:defRPr>
            </a:lvl1pPr>
            <a:lvl2pPr>
              <a:buClr>
                <a:schemeClr val="accent2"/>
              </a:buClr>
              <a:defRPr sz="1200" b="0" i="0">
                <a:latin typeface="Arial" charset="0"/>
                <a:ea typeface="Arial" charset="0"/>
                <a:cs typeface="Arial" charset="0"/>
              </a:defRPr>
            </a:lvl2pPr>
            <a:lvl3pPr>
              <a:buClr>
                <a:schemeClr val="accent2"/>
              </a:buClr>
              <a:defRPr sz="1200" b="0" i="0">
                <a:latin typeface="Arial" charset="0"/>
                <a:ea typeface="Arial" charset="0"/>
                <a:cs typeface="Arial" charset="0"/>
              </a:defRPr>
            </a:lvl3pPr>
            <a:lvl4pPr>
              <a:buClr>
                <a:schemeClr val="accent2"/>
              </a:buClr>
              <a:defRPr sz="1200" b="0" i="0">
                <a:latin typeface="Arial" charset="0"/>
                <a:ea typeface="Arial" charset="0"/>
                <a:cs typeface="Arial" charset="0"/>
              </a:defRPr>
            </a:lvl4pPr>
            <a:lvl5pPr>
              <a:buClr>
                <a:schemeClr val="accent2"/>
              </a:buClr>
              <a:defRPr sz="1200" b="0" i="0">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4"/>
          <p:cNvSpPr>
            <a:spLocks noGrp="1"/>
          </p:cNvSpPr>
          <p:nvPr>
            <p:ph type="body" sz="quarter" idx="13" hasCustomPrompt="1"/>
          </p:nvPr>
        </p:nvSpPr>
        <p:spPr>
          <a:xfrm>
            <a:off x="350044" y="1525305"/>
            <a:ext cx="2806304" cy="729430"/>
          </a:xfrm>
          <a:prstGeom prst="rect">
            <a:avLst/>
          </a:prstGeom>
        </p:spPr>
        <p:txBody>
          <a:bodyPr lIns="0" tIns="228600" rIns="0" bIns="0">
            <a:spAutoFit/>
          </a:bodyPr>
          <a:lstStyle>
            <a:lvl1pPr marL="0" indent="0">
              <a:buNone/>
              <a:defRPr sz="1200" b="1" i="0">
                <a:solidFill>
                  <a:schemeClr val="accent1"/>
                </a:solidFill>
                <a:latin typeface="Verdana Bold" charset="0"/>
                <a:ea typeface="Verdana Bold" charset="0"/>
                <a:cs typeface="Verdana Bold" charset="0"/>
              </a:defRPr>
            </a:lvl1pPr>
          </a:lstStyle>
          <a:p>
            <a:pPr lvl="0"/>
            <a:r>
              <a:rPr lang="en-US" dirty="0" smtClean="0"/>
              <a:t>Subtitle goes here — align top of subtitle box with bottom of title box.</a:t>
            </a:r>
          </a:p>
        </p:txBody>
      </p:sp>
      <p:sp>
        <p:nvSpPr>
          <p:cNvPr id="13" name="Title 7"/>
          <p:cNvSpPr>
            <a:spLocks noGrp="1"/>
          </p:cNvSpPr>
          <p:nvPr>
            <p:ph type="title" hasCustomPrompt="1"/>
          </p:nvPr>
        </p:nvSpPr>
        <p:spPr>
          <a:xfrm>
            <a:off x="350045" y="555809"/>
            <a:ext cx="2806303" cy="761747"/>
          </a:xfrm>
          <a:prstGeom prst="rect">
            <a:avLst/>
          </a:prstGeom>
        </p:spPr>
        <p:txBody>
          <a:bodyPr wrap="square" lIns="0" tIns="137160" rIns="0" bIns="0" anchor="t" anchorCtr="0">
            <a:spAutoFit/>
          </a:bodyPr>
          <a:lstStyle>
            <a:lvl1pPr>
              <a:defRPr sz="2250" b="0" i="0">
                <a:solidFill>
                  <a:schemeClr val="tx1"/>
                </a:solidFill>
                <a:latin typeface="Verdana" charset="0"/>
                <a:ea typeface="Verdana" charset="0"/>
                <a:cs typeface="Verdana" charset="0"/>
              </a:defRPr>
            </a:lvl1pPr>
          </a:lstStyle>
          <a:p>
            <a:r>
              <a:rPr lang="en-US" dirty="0" smtClean="0"/>
              <a:t>Title of slide</a:t>
            </a:r>
            <a:br>
              <a:rPr lang="en-US" dirty="0" smtClean="0"/>
            </a:br>
            <a:r>
              <a:rPr lang="en-US" dirty="0" smtClean="0"/>
              <a:t>goes here.</a:t>
            </a:r>
            <a:endParaRPr lang="en-US" dirty="0"/>
          </a:p>
        </p:txBody>
      </p:sp>
    </p:spTree>
    <p:extLst>
      <p:ext uri="{BB962C8B-B14F-4D97-AF65-F5344CB8AC3E}">
        <p14:creationId xmlns:p14="http://schemas.microsoft.com/office/powerpoint/2010/main" val="347692605"/>
      </p:ext>
    </p:extLst>
  </p:cSld>
  <p:clrMapOvr>
    <a:masterClrMapping/>
  </p:clrMapOvr>
  <p:transition spd="slow">
    <p:push dir="u"/>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0617508"/>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DFA46D4-CEBC-4C69-9E70-E5B57EE4505F}" type="datetimeFigureOut">
              <a:rPr lang="en-US" smtClean="0"/>
              <a:pPr/>
              <a:t>10/11/2017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618D48D-6402-4D87-A1BC-13F2C50D98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618D48D-6402-4D87-A1BC-13F2C50D988C}"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DFA46D4-CEBC-4C69-9E70-E5B57EE4505F}" type="datetimeFigureOut">
              <a:rPr lang="en-US" smtClean="0"/>
              <a:pPr/>
              <a:t>10/11/2017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618D48D-6402-4D87-A1BC-13F2C50D988C}"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DFA46D4-CEBC-4C69-9E70-E5B57EE4505F}" type="datetimeFigureOut">
              <a:rPr lang="en-US" smtClean="0"/>
              <a:pPr/>
              <a:t>10/11/2017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DFA46D4-CEBC-4C69-9E70-E5B57EE4505F}" type="datetimeFigureOut">
              <a:rPr lang="en-US" smtClean="0"/>
              <a:pPr/>
              <a:t>10/11/2017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618D48D-6402-4D87-A1BC-13F2C50D988C}"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42731" y="6193619"/>
            <a:ext cx="2057400" cy="365125"/>
          </a:xfrm>
          <a:prstGeom prst="rect">
            <a:avLst/>
          </a:prstGeom>
        </p:spPr>
        <p:txBody>
          <a:bodyPr vert="horz" lIns="0" tIns="0" rIns="0" bIns="0" rtlCol="0" anchor="b" anchorCtr="0"/>
          <a:lstStyle>
            <a:lvl1pPr algn="r">
              <a:defRPr sz="900" b="1" i="0">
                <a:solidFill>
                  <a:schemeClr val="tx1">
                    <a:tint val="75000"/>
                  </a:schemeClr>
                </a:solidFill>
                <a:latin typeface="Verdana Bold" charset="0"/>
                <a:ea typeface="Verdana Bold" charset="0"/>
                <a:cs typeface="Verdana Bold" charset="0"/>
              </a:defRPr>
            </a:lvl1p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pic>
        <p:nvPicPr>
          <p:cNvPr id="4" name="Picture 3"/>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1786"/>
            <a:ext cx="9144000" cy="6854429"/>
          </a:xfrm>
          <a:prstGeom prst="rect">
            <a:avLst/>
          </a:prstGeom>
        </p:spPr>
      </p:pic>
    </p:spTree>
    <p:extLst>
      <p:ext uri="{BB962C8B-B14F-4D97-AF65-F5344CB8AC3E}">
        <p14:creationId xmlns:p14="http://schemas.microsoft.com/office/powerpoint/2010/main" val="39723570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transition spd="slow">
    <p:push dir="u"/>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42731" y="6193619"/>
            <a:ext cx="2057400" cy="365125"/>
          </a:xfrm>
          <a:prstGeom prst="rect">
            <a:avLst/>
          </a:prstGeom>
        </p:spPr>
        <p:txBody>
          <a:bodyPr vert="horz" lIns="0" tIns="0" rIns="0" bIns="0" rtlCol="0" anchor="b" anchorCtr="0"/>
          <a:lstStyle>
            <a:lvl1pPr algn="r">
              <a:defRPr sz="900" b="1" i="0">
                <a:solidFill>
                  <a:schemeClr val="tx1">
                    <a:tint val="75000"/>
                  </a:schemeClr>
                </a:solidFill>
                <a:latin typeface="Verdana Bold" charset="0"/>
                <a:ea typeface="Verdana Bold" charset="0"/>
                <a:cs typeface="Verdana Bold" charset="0"/>
              </a:defRPr>
            </a:lvl1p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pic>
        <p:nvPicPr>
          <p:cNvPr id="4" name="Picture 3"/>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1786"/>
            <a:ext cx="9144000" cy="6854429"/>
          </a:xfrm>
          <a:prstGeom prst="rect">
            <a:avLst/>
          </a:prstGeom>
        </p:spPr>
      </p:pic>
    </p:spTree>
    <p:extLst>
      <p:ext uri="{BB962C8B-B14F-4D97-AF65-F5344CB8AC3E}">
        <p14:creationId xmlns:p14="http://schemas.microsoft.com/office/powerpoint/2010/main" val="145051666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Lst>
  <p:transition spd="slow">
    <p:push dir="u"/>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42731" y="6193619"/>
            <a:ext cx="2057400" cy="365125"/>
          </a:xfrm>
          <a:prstGeom prst="rect">
            <a:avLst/>
          </a:prstGeom>
        </p:spPr>
        <p:txBody>
          <a:bodyPr vert="horz" lIns="0" tIns="0" rIns="0" bIns="0" rtlCol="0" anchor="b" anchorCtr="0"/>
          <a:lstStyle>
            <a:lvl1pPr algn="r">
              <a:defRPr sz="900" b="1" i="0">
                <a:solidFill>
                  <a:schemeClr val="tx1">
                    <a:tint val="75000"/>
                  </a:schemeClr>
                </a:solidFill>
                <a:latin typeface="Verdana Bold" charset="0"/>
                <a:ea typeface="Verdana Bold" charset="0"/>
                <a:cs typeface="Verdana Bold" charset="0"/>
              </a:defRPr>
            </a:lvl1p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pic>
        <p:nvPicPr>
          <p:cNvPr id="4" name="Picture 3"/>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1786"/>
            <a:ext cx="9144000" cy="6854429"/>
          </a:xfrm>
          <a:prstGeom prst="rect">
            <a:avLst/>
          </a:prstGeom>
        </p:spPr>
      </p:pic>
    </p:spTree>
    <p:extLst>
      <p:ext uri="{BB962C8B-B14F-4D97-AF65-F5344CB8AC3E}">
        <p14:creationId xmlns:p14="http://schemas.microsoft.com/office/powerpoint/2010/main" val="262361510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Lst>
  <p:transition spd="slow">
    <p:push dir="u"/>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42731" y="6193619"/>
            <a:ext cx="2057400" cy="365125"/>
          </a:xfrm>
          <a:prstGeom prst="rect">
            <a:avLst/>
          </a:prstGeom>
        </p:spPr>
        <p:txBody>
          <a:bodyPr vert="horz" lIns="0" tIns="0" rIns="0" bIns="0" rtlCol="0" anchor="b" anchorCtr="0"/>
          <a:lstStyle>
            <a:lvl1pPr algn="r">
              <a:defRPr sz="900" b="1" i="0">
                <a:solidFill>
                  <a:schemeClr val="tx1">
                    <a:tint val="75000"/>
                  </a:schemeClr>
                </a:solidFill>
                <a:latin typeface="Verdana Bold" charset="0"/>
                <a:ea typeface="Verdana Bold" charset="0"/>
                <a:cs typeface="Verdana Bold" charset="0"/>
              </a:defRPr>
            </a:lvl1p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pic>
        <p:nvPicPr>
          <p:cNvPr id="4" name="Picture 3"/>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1786"/>
            <a:ext cx="9144000" cy="6854429"/>
          </a:xfrm>
          <a:prstGeom prst="rect">
            <a:avLst/>
          </a:prstGeom>
        </p:spPr>
      </p:pic>
    </p:spTree>
    <p:extLst>
      <p:ext uri="{BB962C8B-B14F-4D97-AF65-F5344CB8AC3E}">
        <p14:creationId xmlns:p14="http://schemas.microsoft.com/office/powerpoint/2010/main" val="72543828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Lst>
  <p:transition spd="slow">
    <p:push dir="u"/>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42731" y="6193619"/>
            <a:ext cx="2057400" cy="365125"/>
          </a:xfrm>
          <a:prstGeom prst="rect">
            <a:avLst/>
          </a:prstGeom>
        </p:spPr>
        <p:txBody>
          <a:bodyPr vert="horz" lIns="0" tIns="0" rIns="0" bIns="0" rtlCol="0" anchor="b" anchorCtr="0"/>
          <a:lstStyle>
            <a:lvl1pPr algn="r">
              <a:defRPr sz="900" b="1" i="0">
                <a:solidFill>
                  <a:schemeClr val="tx1">
                    <a:tint val="75000"/>
                  </a:schemeClr>
                </a:solidFill>
                <a:latin typeface="Verdana Bold" charset="0"/>
                <a:ea typeface="Verdana Bold" charset="0"/>
                <a:cs typeface="Verdana Bold" charset="0"/>
              </a:defRPr>
            </a:lvl1p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pic>
        <p:nvPicPr>
          <p:cNvPr id="4" name="Picture 3"/>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1786"/>
            <a:ext cx="9144000" cy="6854429"/>
          </a:xfrm>
          <a:prstGeom prst="rect">
            <a:avLst/>
          </a:prstGeom>
        </p:spPr>
      </p:pic>
    </p:spTree>
    <p:extLst>
      <p:ext uri="{BB962C8B-B14F-4D97-AF65-F5344CB8AC3E}">
        <p14:creationId xmlns:p14="http://schemas.microsoft.com/office/powerpoint/2010/main" val="102918546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Lst>
  <p:transition spd="slow">
    <p:push dir="u"/>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42731" y="6193619"/>
            <a:ext cx="2057400" cy="365125"/>
          </a:xfrm>
          <a:prstGeom prst="rect">
            <a:avLst/>
          </a:prstGeom>
        </p:spPr>
        <p:txBody>
          <a:bodyPr vert="horz" lIns="0" tIns="0" rIns="0" bIns="0" rtlCol="0" anchor="b" anchorCtr="0"/>
          <a:lstStyle>
            <a:lvl1pPr algn="r">
              <a:defRPr sz="900" b="1" i="0">
                <a:solidFill>
                  <a:schemeClr val="tx1">
                    <a:tint val="75000"/>
                  </a:schemeClr>
                </a:solidFill>
                <a:latin typeface="Verdana Bold" charset="0"/>
                <a:ea typeface="Verdana Bold" charset="0"/>
                <a:cs typeface="Verdana Bold" charset="0"/>
              </a:defRPr>
            </a:lvl1p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pic>
        <p:nvPicPr>
          <p:cNvPr id="4" name="Picture 3"/>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1786"/>
            <a:ext cx="9144000" cy="6854429"/>
          </a:xfrm>
          <a:prstGeom prst="rect">
            <a:avLst/>
          </a:prstGeom>
        </p:spPr>
      </p:pic>
    </p:spTree>
    <p:extLst>
      <p:ext uri="{BB962C8B-B14F-4D97-AF65-F5344CB8AC3E}">
        <p14:creationId xmlns:p14="http://schemas.microsoft.com/office/powerpoint/2010/main" val="72815955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Lst>
  <p:transition spd="slow">
    <p:push dir="u"/>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42731" y="6193619"/>
            <a:ext cx="2057400" cy="365125"/>
          </a:xfrm>
          <a:prstGeom prst="rect">
            <a:avLst/>
          </a:prstGeom>
        </p:spPr>
        <p:txBody>
          <a:bodyPr vert="horz" lIns="0" tIns="0" rIns="0" bIns="0" rtlCol="0" anchor="b" anchorCtr="0"/>
          <a:lstStyle>
            <a:lvl1pPr algn="r">
              <a:defRPr sz="900" b="1" i="0">
                <a:solidFill>
                  <a:schemeClr val="tx1">
                    <a:tint val="75000"/>
                  </a:schemeClr>
                </a:solidFill>
                <a:latin typeface="Verdana Bold" charset="0"/>
                <a:ea typeface="Verdana Bold" charset="0"/>
                <a:cs typeface="Verdana Bold" charset="0"/>
              </a:defRPr>
            </a:lvl1p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pic>
        <p:nvPicPr>
          <p:cNvPr id="4" name="Picture 3"/>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1786"/>
            <a:ext cx="9144000" cy="6854429"/>
          </a:xfrm>
          <a:prstGeom prst="rect">
            <a:avLst/>
          </a:prstGeom>
        </p:spPr>
      </p:pic>
    </p:spTree>
    <p:extLst>
      <p:ext uri="{BB962C8B-B14F-4D97-AF65-F5344CB8AC3E}">
        <p14:creationId xmlns:p14="http://schemas.microsoft.com/office/powerpoint/2010/main" val="316222636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Lst>
  <p:transition spd="slow">
    <p:push dir="u"/>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ct.org/content/dam/act/unsecured/multimedia/wwmap/world.html"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hyperlink" Target="https://blog.prepscholar.com/colleges-that-superscore-act-complete-list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log.prepscholar.com/act-to-sat-conversion"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collegereadiness.collegeboard.org/sat/inside-the-test/compare-new-sat-act" TargetMode="Externa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200" i="1" dirty="0" smtClean="0"/>
              <a:t>PSAT/SAT</a:t>
            </a:r>
          </a:p>
          <a:p>
            <a:r>
              <a:rPr lang="en-US" sz="3200" i="1" dirty="0" smtClean="0"/>
              <a:t>PACT/ACT</a:t>
            </a:r>
            <a:endParaRPr lang="en-US" sz="3200" i="1" dirty="0"/>
          </a:p>
        </p:txBody>
      </p:sp>
      <p:sp>
        <p:nvSpPr>
          <p:cNvPr id="2" name="Title 1"/>
          <p:cNvSpPr>
            <a:spLocks noGrp="1"/>
          </p:cNvSpPr>
          <p:nvPr>
            <p:ph type="ctrTitle"/>
          </p:nvPr>
        </p:nvSpPr>
        <p:spPr/>
        <p:txBody>
          <a:bodyPr>
            <a:normAutofit/>
          </a:bodyPr>
          <a:lstStyle/>
          <a:p>
            <a:r>
              <a:rPr lang="en-US" dirty="0" smtClean="0"/>
              <a:t>College Entrance Exams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D16349"/>
                </a:solidFill>
              </a:rPr>
              <a:t>PACT: Practice ACT for 10</a:t>
            </a:r>
            <a:r>
              <a:rPr lang="en-US" b="1" baseline="30000" dirty="0" smtClean="0">
                <a:solidFill>
                  <a:srgbClr val="D16349"/>
                </a:solidFill>
              </a:rPr>
              <a:t>th</a:t>
            </a:r>
            <a:r>
              <a:rPr lang="en-US" b="1" dirty="0" smtClean="0">
                <a:solidFill>
                  <a:srgbClr val="D16349"/>
                </a:solidFill>
              </a:rPr>
              <a:t> Graders</a:t>
            </a:r>
            <a:endParaRPr lang="en-US" b="1" dirty="0">
              <a:solidFill>
                <a:srgbClr val="D16349"/>
              </a:solidFill>
            </a:endParaRPr>
          </a:p>
        </p:txBody>
      </p:sp>
      <p:sp>
        <p:nvSpPr>
          <p:cNvPr id="3" name="Content Placeholder 2"/>
          <p:cNvSpPr>
            <a:spLocks noGrp="1"/>
          </p:cNvSpPr>
          <p:nvPr>
            <p:ph sz="quarter" idx="1"/>
          </p:nvPr>
        </p:nvSpPr>
        <p:spPr/>
        <p:txBody>
          <a:bodyPr/>
          <a:lstStyle/>
          <a:p>
            <a:pPr marL="292608" lvl="0"/>
            <a:r>
              <a:rPr lang="en-US" dirty="0" smtClean="0"/>
              <a:t>PACT </a:t>
            </a:r>
            <a:r>
              <a:rPr lang="en-US" dirty="0"/>
              <a:t>shows your strengths and weaknesses in English, </a:t>
            </a:r>
            <a:r>
              <a:rPr lang="en-US" dirty="0" smtClean="0"/>
              <a:t>Mathematics</a:t>
            </a:r>
            <a:r>
              <a:rPr lang="en-US" dirty="0"/>
              <a:t>, </a:t>
            </a:r>
            <a:r>
              <a:rPr lang="en-US" dirty="0" smtClean="0"/>
              <a:t>Reading</a:t>
            </a:r>
            <a:r>
              <a:rPr lang="en-US" dirty="0"/>
              <a:t>, and </a:t>
            </a:r>
            <a:r>
              <a:rPr lang="en-US" dirty="0" smtClean="0"/>
              <a:t>Science</a:t>
            </a:r>
            <a:r>
              <a:rPr lang="en-US" dirty="0"/>
              <a:t>.</a:t>
            </a:r>
          </a:p>
          <a:p>
            <a:pPr marL="292608" lvl="0"/>
            <a:r>
              <a:rPr lang="en-US" dirty="0" smtClean="0"/>
              <a:t>PACT </a:t>
            </a:r>
            <a:r>
              <a:rPr lang="en-US" dirty="0"/>
              <a:t>lets you know if you’re on target for college.</a:t>
            </a:r>
          </a:p>
          <a:p>
            <a:pPr marL="292608" lvl="0"/>
            <a:r>
              <a:rPr lang="en-US" dirty="0" smtClean="0"/>
              <a:t>PACT </a:t>
            </a:r>
            <a:r>
              <a:rPr lang="en-US" dirty="0"/>
              <a:t>helps you find careers that match your interests.</a:t>
            </a:r>
          </a:p>
          <a:p>
            <a:pPr marL="292608" lvl="0"/>
            <a:r>
              <a:rPr lang="en-US" dirty="0" smtClean="0"/>
              <a:t>PACT </a:t>
            </a:r>
            <a:r>
              <a:rPr lang="en-US" dirty="0"/>
              <a:t>helps you prepare for the ACT.</a:t>
            </a:r>
          </a:p>
        </p:txBody>
      </p:sp>
    </p:spTree>
    <p:extLst>
      <p:ext uri="{BB962C8B-B14F-4D97-AF65-F5344CB8AC3E}">
        <p14:creationId xmlns:p14="http://schemas.microsoft.com/office/powerpoint/2010/main" val="4042475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295400"/>
            <a:ext cx="2743200" cy="3962400"/>
          </a:xfrm>
        </p:spPr>
        <p:txBody>
          <a:bodyPr/>
          <a:lstStyle/>
          <a:p>
            <a:pPr algn="ctr"/>
            <a:r>
              <a:rPr lang="en-US" sz="2800" dirty="0" smtClean="0"/>
              <a:t>What Will It Look Like?</a:t>
            </a:r>
            <a:r>
              <a:rPr lang="en-US" dirty="0" smtClean="0"/>
              <a:t/>
            </a:r>
            <a:br>
              <a:rPr lang="en-US" dirty="0" smtClean="0"/>
            </a:br>
            <a:r>
              <a:rPr lang="en-US" dirty="0" smtClean="0"/>
              <a:t/>
            </a:r>
            <a:br>
              <a:rPr lang="en-US" dirty="0" smtClean="0"/>
            </a:br>
            <a:r>
              <a:rPr lang="en-US" sz="2000" dirty="0" smtClean="0"/>
              <a:t>- Same score range as the ACT</a:t>
            </a:r>
            <a:br>
              <a:rPr lang="en-US" sz="2000" dirty="0" smtClean="0"/>
            </a:br>
            <a:r>
              <a:rPr lang="en-US" sz="2000" dirty="0" smtClean="0"/>
              <a:t/>
            </a:r>
            <a:br>
              <a:rPr lang="en-US" sz="2000" dirty="0" smtClean="0"/>
            </a:br>
            <a:r>
              <a:rPr lang="en-US" sz="2000" dirty="0" smtClean="0"/>
              <a:t>- </a:t>
            </a:r>
            <a:r>
              <a:rPr lang="en-US" sz="2000" dirty="0" smtClean="0">
                <a:hlinkClick r:id="rId3"/>
              </a:rPr>
              <a:t>World of Work Map</a:t>
            </a:r>
            <a:br>
              <a:rPr lang="en-US" sz="2000" dirty="0" smtClean="0">
                <a:hlinkClick r:id="rId3"/>
              </a:rPr>
            </a:br>
            <a:r>
              <a:rPr lang="en-US" sz="2000" dirty="0" smtClean="0"/>
              <a:t/>
            </a:r>
            <a:br>
              <a:rPr lang="en-US" sz="2000" dirty="0" smtClean="0"/>
            </a:br>
            <a:r>
              <a:rPr lang="en-US" sz="2000" dirty="0" smtClean="0"/>
              <a:t>- Breakdown of section performance</a:t>
            </a:r>
            <a:endParaRPr lang="en-US" sz="2000" dirty="0"/>
          </a:p>
        </p:txBody>
      </p:sp>
      <p:pic>
        <p:nvPicPr>
          <p:cNvPr id="7" name="Content Placeholder 6"/>
          <p:cNvPicPr>
            <a:picLocks noGrp="1" noChangeAspect="1"/>
          </p:cNvPicPr>
          <p:nvPr>
            <p:ph sz="quarter" idx="1"/>
          </p:nvPr>
        </p:nvPicPr>
        <p:blipFill rotWithShape="1">
          <a:blip r:embed="rId4">
            <a:extLst>
              <a:ext uri="{28A0092B-C50C-407E-A947-70E740481C1C}">
                <a14:useLocalDpi xmlns:a14="http://schemas.microsoft.com/office/drawing/2010/main" val="0"/>
              </a:ext>
            </a:extLst>
          </a:blip>
          <a:srcRect t="10903" r="65714" b="17561"/>
          <a:stretch/>
        </p:blipFill>
        <p:spPr>
          <a:xfrm>
            <a:off x="3505200" y="609600"/>
            <a:ext cx="5155893" cy="5715000"/>
          </a:xfrm>
        </p:spPr>
      </p:pic>
    </p:spTree>
    <p:extLst>
      <p:ext uri="{BB962C8B-B14F-4D97-AF65-F5344CB8AC3E}">
        <p14:creationId xmlns:p14="http://schemas.microsoft.com/office/powerpoint/2010/main" val="1443953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a:bodyPr>
          <a:lstStyle/>
          <a:p>
            <a:pPr algn="ctr"/>
            <a:r>
              <a:rPr lang="en-US" b="1" dirty="0" smtClean="0">
                <a:solidFill>
                  <a:srgbClr val="D16349"/>
                </a:solidFill>
              </a:rPr>
              <a:t>ACT: American College Test</a:t>
            </a:r>
            <a:endParaRPr lang="en-US" b="1" dirty="0">
              <a:solidFill>
                <a:srgbClr val="D16349"/>
              </a:solidFill>
            </a:endParaRPr>
          </a:p>
        </p:txBody>
      </p:sp>
      <p:sp>
        <p:nvSpPr>
          <p:cNvPr id="2" name="Content Placeholder 1"/>
          <p:cNvSpPr>
            <a:spLocks noGrp="1"/>
          </p:cNvSpPr>
          <p:nvPr>
            <p:ph sz="quarter" idx="1"/>
          </p:nvPr>
        </p:nvSpPr>
        <p:spPr>
          <a:xfrm>
            <a:off x="304800" y="1524000"/>
            <a:ext cx="8458200" cy="4724400"/>
          </a:xfrm>
        </p:spPr>
        <p:txBody>
          <a:bodyPr>
            <a:normAutofit/>
          </a:bodyPr>
          <a:lstStyle/>
          <a:p>
            <a:r>
              <a:rPr lang="en-US" dirty="0" smtClean="0"/>
              <a:t>Contains 5 curriculum-based tests: the English, Mathematics, Reading, and Science</a:t>
            </a:r>
          </a:p>
          <a:p>
            <a:r>
              <a:rPr lang="en-US" dirty="0" smtClean="0"/>
              <a:t>Optional </a:t>
            </a:r>
            <a:r>
              <a:rPr lang="en-US" dirty="0"/>
              <a:t>Writing </a:t>
            </a:r>
            <a:r>
              <a:rPr lang="en-US" dirty="0" smtClean="0"/>
              <a:t>section </a:t>
            </a:r>
            <a:r>
              <a:rPr lang="en-US" dirty="0"/>
              <a:t>is an impromptu essay on a given prompt</a:t>
            </a:r>
            <a:r>
              <a:rPr lang="en-US" dirty="0" smtClean="0"/>
              <a:t>.</a:t>
            </a:r>
          </a:p>
          <a:p>
            <a:r>
              <a:rPr lang="en-US" dirty="0" smtClean="0"/>
              <a:t>Tests are standardized multiple choice</a:t>
            </a:r>
          </a:p>
          <a:p>
            <a:r>
              <a:rPr lang="en-US" dirty="0" smtClean="0"/>
              <a:t>Performance on these tests has a direct relationship to a student’s educational </a:t>
            </a:r>
            <a:r>
              <a:rPr lang="en-US" b="1" dirty="0" smtClean="0"/>
              <a:t>achievement. </a:t>
            </a:r>
          </a:p>
          <a:p>
            <a:r>
              <a:rPr lang="en-US" dirty="0" smtClean="0"/>
              <a:t>Not all Universities “</a:t>
            </a:r>
            <a:r>
              <a:rPr lang="en-US" dirty="0" err="1" smtClean="0"/>
              <a:t>SuperScore</a:t>
            </a:r>
            <a:r>
              <a:rPr lang="en-US" dirty="0" smtClean="0"/>
              <a:t>” the ACT.</a:t>
            </a:r>
          </a:p>
          <a:p>
            <a:pPr marL="0" indent="0" algn="ctr">
              <a:buNone/>
            </a:pPr>
            <a:r>
              <a:rPr lang="en-US" dirty="0" smtClean="0">
                <a:hlinkClick r:id="rId2"/>
              </a:rPr>
              <a:t>Schools That </a:t>
            </a:r>
            <a:r>
              <a:rPr lang="en-US" dirty="0" err="1" smtClean="0">
                <a:hlinkClick r:id="rId2"/>
              </a:rPr>
              <a:t>Superscore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D16349"/>
                </a:solidFill>
              </a:rPr>
              <a:t>ACT Score Report</a:t>
            </a:r>
            <a:endParaRPr lang="en-US" b="1" dirty="0">
              <a:solidFill>
                <a:srgbClr val="D16349"/>
              </a:solidFill>
            </a:endParaRP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94396" y="1600200"/>
            <a:ext cx="8149112" cy="5043340"/>
          </a:xfrm>
        </p:spPr>
      </p:pic>
    </p:spTree>
    <p:extLst>
      <p:ext uri="{BB962C8B-B14F-4D97-AF65-F5344CB8AC3E}">
        <p14:creationId xmlns:p14="http://schemas.microsoft.com/office/powerpoint/2010/main" val="2767172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3498850" y="3198813"/>
            <a:ext cx="2147888" cy="460375"/>
          </a:xfrm>
          <a:prstGeom prst="rect">
            <a:avLst/>
          </a:prstGeom>
          <a:noFill/>
          <a:ln w="9525">
            <a:noFill/>
            <a:round/>
            <a:headEnd/>
            <a:tailEnd/>
          </a:ln>
        </p:spPr>
        <p:txBody>
          <a:bodyPr wrap="none" lIns="90000" tIns="46800" rIns="90000" bIns="46800">
            <a:spAutoFit/>
          </a:bodyPr>
          <a:lstStyle/>
          <a:p>
            <a:pPr algn="ctr">
              <a:spcBef>
                <a:spcPts val="1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a:solidFill>
                  <a:srgbClr val="FFFFFF"/>
                </a:solidFill>
                <a:latin typeface="Calibri" pitchFamily="34" charset="0"/>
              </a:rPr>
              <a:t>FORMAT/ TIME</a:t>
            </a:r>
          </a:p>
        </p:txBody>
      </p:sp>
      <p:pic>
        <p:nvPicPr>
          <p:cNvPr id="14338" name="Picture 2"/>
          <p:cNvPicPr>
            <a:picLocks noChangeAspect="1" noChangeArrowheads="1"/>
          </p:cNvPicPr>
          <p:nvPr/>
        </p:nvPicPr>
        <p:blipFill>
          <a:blip r:embed="rId3" cstate="print"/>
          <a:srcRect r="15145"/>
          <a:stretch>
            <a:fillRect/>
          </a:stretch>
        </p:blipFill>
        <p:spPr bwMode="auto">
          <a:xfrm>
            <a:off x="228600" y="688975"/>
            <a:ext cx="7391400" cy="1590675"/>
          </a:xfrm>
          <a:prstGeom prst="rect">
            <a:avLst/>
          </a:prstGeom>
          <a:noFill/>
          <a:ln w="9525">
            <a:noFill/>
            <a:round/>
            <a:headEnd/>
            <a:tailEnd/>
          </a:ln>
        </p:spPr>
      </p:pic>
      <p:sp>
        <p:nvSpPr>
          <p:cNvPr id="14339" name="Text Box 3"/>
          <p:cNvSpPr txBox="1">
            <a:spLocks noChangeArrowheads="1"/>
          </p:cNvSpPr>
          <p:nvPr/>
        </p:nvSpPr>
        <p:spPr bwMode="auto">
          <a:xfrm>
            <a:off x="381000" y="1600200"/>
            <a:ext cx="1076325" cy="460375"/>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a:solidFill>
                  <a:srgbClr val="000000"/>
                </a:solidFill>
                <a:latin typeface="Calibri" pitchFamily="34" charset="0"/>
              </a:rPr>
              <a:t>English</a:t>
            </a:r>
          </a:p>
        </p:txBody>
      </p:sp>
      <p:sp>
        <p:nvSpPr>
          <p:cNvPr id="14340" name="Text Box 4"/>
          <p:cNvSpPr txBox="1">
            <a:spLocks noChangeArrowheads="1"/>
          </p:cNvSpPr>
          <p:nvPr/>
        </p:nvSpPr>
        <p:spPr bwMode="auto">
          <a:xfrm>
            <a:off x="1905000" y="1543092"/>
            <a:ext cx="1593850" cy="586957"/>
          </a:xfrm>
          <a:prstGeom prst="rect">
            <a:avLst/>
          </a:prstGeom>
          <a:noFill/>
          <a:ln w="9525">
            <a:noFill/>
            <a:round/>
            <a:headEnd/>
            <a:tailEnd/>
          </a:ln>
        </p:spPr>
        <p:txBody>
          <a:bodyPr wrap="squar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0" dirty="0" smtClean="0">
                <a:solidFill>
                  <a:srgbClr val="000000"/>
                </a:solidFill>
                <a:latin typeface="Calibri" pitchFamily="34" charset="0"/>
              </a:rPr>
              <a:t>75 questions</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0" dirty="0" smtClean="0">
                <a:solidFill>
                  <a:srgbClr val="000000"/>
                </a:solidFill>
                <a:latin typeface="Calibri" pitchFamily="34" charset="0"/>
              </a:rPr>
              <a:t> 45 minutes</a:t>
            </a:r>
            <a:endParaRPr lang="en-US" sz="1600" b="0" dirty="0">
              <a:solidFill>
                <a:srgbClr val="000000"/>
              </a:solidFill>
              <a:latin typeface="Calibri" pitchFamily="34" charset="0"/>
            </a:endParaRPr>
          </a:p>
        </p:txBody>
      </p:sp>
      <p:sp>
        <p:nvSpPr>
          <p:cNvPr id="14341" name="Text Box 5"/>
          <p:cNvSpPr txBox="1">
            <a:spLocks noChangeArrowheads="1"/>
          </p:cNvSpPr>
          <p:nvPr/>
        </p:nvSpPr>
        <p:spPr bwMode="auto">
          <a:xfrm>
            <a:off x="4038600" y="1676400"/>
            <a:ext cx="1752600" cy="368300"/>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a:solidFill>
                  <a:srgbClr val="000000"/>
                </a:solidFill>
                <a:latin typeface="Calibri" pitchFamily="34" charset="0"/>
              </a:rPr>
              <a:t>Multiple Choice</a:t>
            </a:r>
          </a:p>
        </p:txBody>
      </p:sp>
      <p:sp>
        <p:nvSpPr>
          <p:cNvPr id="14342" name="Text Box 6"/>
          <p:cNvSpPr txBox="1">
            <a:spLocks noChangeArrowheads="1"/>
          </p:cNvSpPr>
          <p:nvPr/>
        </p:nvSpPr>
        <p:spPr bwMode="auto">
          <a:xfrm>
            <a:off x="6477000" y="1600200"/>
            <a:ext cx="892175" cy="460375"/>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a:solidFill>
                  <a:srgbClr val="000000"/>
                </a:solidFill>
                <a:latin typeface="Calibri" pitchFamily="34" charset="0"/>
              </a:rPr>
              <a:t>1–36</a:t>
            </a:r>
          </a:p>
        </p:txBody>
      </p:sp>
      <p:sp>
        <p:nvSpPr>
          <p:cNvPr id="13321" name="Text Box 8"/>
          <p:cNvSpPr txBox="1">
            <a:spLocks noChangeArrowheads="1"/>
          </p:cNvSpPr>
          <p:nvPr/>
        </p:nvSpPr>
        <p:spPr bwMode="auto">
          <a:xfrm>
            <a:off x="228600" y="0"/>
            <a:ext cx="6781800" cy="838200"/>
          </a:xfrm>
          <a:prstGeom prst="rect">
            <a:avLst/>
          </a:prstGeom>
          <a:noFill/>
          <a:ln w="9525">
            <a:noFill/>
            <a:round/>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200" b="0" dirty="0">
                <a:solidFill>
                  <a:srgbClr val="222268"/>
                </a:solidFill>
                <a:latin typeface="+mj-lt"/>
              </a:rPr>
              <a:t>The ACT at-a-Glance</a:t>
            </a:r>
          </a:p>
        </p:txBody>
      </p:sp>
      <p:pic>
        <p:nvPicPr>
          <p:cNvPr id="14345" name="Picture 9"/>
          <p:cNvPicPr>
            <a:picLocks noChangeAspect="1" noChangeArrowheads="1"/>
          </p:cNvPicPr>
          <p:nvPr/>
        </p:nvPicPr>
        <p:blipFill>
          <a:blip r:embed="rId4" cstate="print"/>
          <a:srcRect/>
          <a:stretch>
            <a:fillRect/>
          </a:stretch>
        </p:blipFill>
        <p:spPr bwMode="auto">
          <a:xfrm>
            <a:off x="231775" y="2060575"/>
            <a:ext cx="8710613" cy="865188"/>
          </a:xfrm>
          <a:prstGeom prst="rect">
            <a:avLst/>
          </a:prstGeom>
          <a:noFill/>
          <a:ln w="9525">
            <a:noFill/>
            <a:round/>
            <a:headEnd/>
            <a:tailEnd/>
          </a:ln>
        </p:spPr>
      </p:pic>
      <p:sp>
        <p:nvSpPr>
          <p:cNvPr id="14346" name="Text Box 10"/>
          <p:cNvSpPr txBox="1">
            <a:spLocks noChangeArrowheads="1"/>
          </p:cNvSpPr>
          <p:nvPr/>
        </p:nvSpPr>
        <p:spPr bwMode="auto">
          <a:xfrm>
            <a:off x="533400" y="2286000"/>
            <a:ext cx="871538" cy="460375"/>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a:solidFill>
                  <a:srgbClr val="000000"/>
                </a:solidFill>
                <a:latin typeface="Calibri" pitchFamily="34" charset="0"/>
              </a:rPr>
              <a:t>Math</a:t>
            </a:r>
          </a:p>
        </p:txBody>
      </p:sp>
      <p:sp>
        <p:nvSpPr>
          <p:cNvPr id="14347" name="Text Box 11"/>
          <p:cNvSpPr txBox="1">
            <a:spLocks noChangeArrowheads="1"/>
          </p:cNvSpPr>
          <p:nvPr/>
        </p:nvSpPr>
        <p:spPr bwMode="auto">
          <a:xfrm>
            <a:off x="2008186" y="2159350"/>
            <a:ext cx="1408112" cy="586957"/>
          </a:xfrm>
          <a:prstGeom prst="rect">
            <a:avLst/>
          </a:prstGeom>
          <a:noFill/>
          <a:ln w="9525">
            <a:noFill/>
            <a:round/>
            <a:headEnd/>
            <a:tailEnd/>
          </a:ln>
        </p:spPr>
        <p:txBody>
          <a:bodyPr wrap="squar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0" dirty="0" smtClean="0">
                <a:solidFill>
                  <a:srgbClr val="000000"/>
                </a:solidFill>
                <a:latin typeface="Calibri" pitchFamily="34" charset="0"/>
              </a:rPr>
              <a:t>60 questions</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smtClean="0">
                <a:solidFill>
                  <a:srgbClr val="000000"/>
                </a:solidFill>
                <a:latin typeface="Calibri" pitchFamily="34" charset="0"/>
              </a:rPr>
              <a:t>60 minutes</a:t>
            </a:r>
            <a:endParaRPr lang="en-US" sz="1600" b="0" dirty="0">
              <a:solidFill>
                <a:srgbClr val="000000"/>
              </a:solidFill>
              <a:latin typeface="Calibri" pitchFamily="34" charset="0"/>
            </a:endParaRPr>
          </a:p>
        </p:txBody>
      </p:sp>
      <p:sp>
        <p:nvSpPr>
          <p:cNvPr id="14348" name="Text Box 12"/>
          <p:cNvSpPr txBox="1">
            <a:spLocks noChangeArrowheads="1"/>
          </p:cNvSpPr>
          <p:nvPr/>
        </p:nvSpPr>
        <p:spPr bwMode="auto">
          <a:xfrm>
            <a:off x="4038600" y="2286000"/>
            <a:ext cx="1752600" cy="368300"/>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a:solidFill>
                  <a:srgbClr val="000000"/>
                </a:solidFill>
                <a:latin typeface="Calibri" pitchFamily="34" charset="0"/>
              </a:rPr>
              <a:t>Multiple Choice</a:t>
            </a:r>
          </a:p>
        </p:txBody>
      </p:sp>
      <p:sp>
        <p:nvSpPr>
          <p:cNvPr id="14349" name="Text Box 13"/>
          <p:cNvSpPr txBox="1">
            <a:spLocks noChangeArrowheads="1"/>
          </p:cNvSpPr>
          <p:nvPr/>
        </p:nvSpPr>
        <p:spPr bwMode="auto">
          <a:xfrm>
            <a:off x="6477000" y="2286000"/>
            <a:ext cx="838200" cy="460375"/>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a:solidFill>
                  <a:srgbClr val="000000"/>
                </a:solidFill>
                <a:latin typeface="Calibri" pitchFamily="34" charset="0"/>
              </a:rPr>
              <a:t>1–36</a:t>
            </a:r>
          </a:p>
        </p:txBody>
      </p:sp>
      <p:sp>
        <p:nvSpPr>
          <p:cNvPr id="14350" name="Text Box 14"/>
          <p:cNvSpPr txBox="1">
            <a:spLocks noChangeArrowheads="1"/>
          </p:cNvSpPr>
          <p:nvPr/>
        </p:nvSpPr>
        <p:spPr bwMode="auto">
          <a:xfrm>
            <a:off x="7878764" y="2190613"/>
            <a:ext cx="727075" cy="463846"/>
          </a:xfrm>
          <a:prstGeom prst="rect">
            <a:avLst/>
          </a:prstGeom>
          <a:noFill/>
          <a:ln w="9525">
            <a:noFill/>
            <a:round/>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dirty="0" smtClean="0">
                <a:solidFill>
                  <a:srgbClr val="000000"/>
                </a:solidFill>
                <a:latin typeface="Calibri" pitchFamily="34" charset="0"/>
              </a:rPr>
              <a:t>18.1</a:t>
            </a:r>
          </a:p>
        </p:txBody>
      </p:sp>
      <p:pic>
        <p:nvPicPr>
          <p:cNvPr id="14351" name="Picture 15"/>
          <p:cNvPicPr>
            <a:picLocks noChangeAspect="1" noChangeArrowheads="1"/>
          </p:cNvPicPr>
          <p:nvPr/>
        </p:nvPicPr>
        <p:blipFill>
          <a:blip r:embed="rId5" cstate="print"/>
          <a:srcRect/>
          <a:stretch>
            <a:fillRect/>
          </a:stretch>
        </p:blipFill>
        <p:spPr bwMode="auto">
          <a:xfrm>
            <a:off x="228600" y="2667000"/>
            <a:ext cx="8710613" cy="871538"/>
          </a:xfrm>
          <a:prstGeom prst="rect">
            <a:avLst/>
          </a:prstGeom>
          <a:noFill/>
          <a:ln w="9525">
            <a:noFill/>
            <a:round/>
            <a:headEnd/>
            <a:tailEnd/>
          </a:ln>
        </p:spPr>
      </p:pic>
      <p:sp>
        <p:nvSpPr>
          <p:cNvPr id="14352" name="Text Box 16"/>
          <p:cNvSpPr txBox="1">
            <a:spLocks noChangeArrowheads="1"/>
          </p:cNvSpPr>
          <p:nvPr/>
        </p:nvSpPr>
        <p:spPr bwMode="auto">
          <a:xfrm>
            <a:off x="382588" y="2895600"/>
            <a:ext cx="1203325" cy="460375"/>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a:solidFill>
                  <a:srgbClr val="000000"/>
                </a:solidFill>
                <a:latin typeface="Calibri" pitchFamily="34" charset="0"/>
              </a:rPr>
              <a:t>Reading</a:t>
            </a:r>
          </a:p>
        </p:txBody>
      </p:sp>
      <p:sp>
        <p:nvSpPr>
          <p:cNvPr id="14353" name="Text Box 17"/>
          <p:cNvSpPr txBox="1">
            <a:spLocks noChangeArrowheads="1"/>
          </p:cNvSpPr>
          <p:nvPr/>
        </p:nvSpPr>
        <p:spPr bwMode="auto">
          <a:xfrm>
            <a:off x="2022726" y="2815193"/>
            <a:ext cx="1408112" cy="586957"/>
          </a:xfrm>
          <a:prstGeom prst="rect">
            <a:avLst/>
          </a:prstGeom>
          <a:noFill/>
          <a:ln w="9525">
            <a:noFill/>
            <a:round/>
            <a:headEnd/>
            <a:tailEnd/>
          </a:ln>
        </p:spPr>
        <p:txBody>
          <a:bodyPr wrap="squar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0" dirty="0" smtClean="0">
                <a:solidFill>
                  <a:srgbClr val="000000"/>
                </a:solidFill>
                <a:latin typeface="Calibri" pitchFamily="34" charset="0"/>
              </a:rPr>
              <a:t>40 questions</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smtClean="0">
                <a:solidFill>
                  <a:srgbClr val="000000"/>
                </a:solidFill>
                <a:latin typeface="Calibri" pitchFamily="34" charset="0"/>
              </a:rPr>
              <a:t>35 minutes</a:t>
            </a:r>
            <a:endParaRPr lang="en-US" sz="1600" b="0" dirty="0">
              <a:solidFill>
                <a:srgbClr val="000000"/>
              </a:solidFill>
              <a:latin typeface="Calibri" pitchFamily="34" charset="0"/>
            </a:endParaRPr>
          </a:p>
        </p:txBody>
      </p:sp>
      <p:sp>
        <p:nvSpPr>
          <p:cNvPr id="14354" name="Text Box 18"/>
          <p:cNvSpPr txBox="1">
            <a:spLocks noChangeArrowheads="1"/>
          </p:cNvSpPr>
          <p:nvPr/>
        </p:nvSpPr>
        <p:spPr bwMode="auto">
          <a:xfrm>
            <a:off x="4038600" y="2971800"/>
            <a:ext cx="1905000" cy="368300"/>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dirty="0">
                <a:solidFill>
                  <a:srgbClr val="000000"/>
                </a:solidFill>
                <a:latin typeface="Calibri" pitchFamily="34" charset="0"/>
              </a:rPr>
              <a:t>Multiple Choice</a:t>
            </a:r>
          </a:p>
        </p:txBody>
      </p:sp>
      <p:sp>
        <p:nvSpPr>
          <p:cNvPr id="14355" name="Text Box 19"/>
          <p:cNvSpPr txBox="1">
            <a:spLocks noChangeArrowheads="1"/>
          </p:cNvSpPr>
          <p:nvPr/>
        </p:nvSpPr>
        <p:spPr bwMode="auto">
          <a:xfrm>
            <a:off x="6481763" y="2971800"/>
            <a:ext cx="795337" cy="460375"/>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a:solidFill>
                  <a:srgbClr val="000000"/>
                </a:solidFill>
                <a:latin typeface="Calibri" pitchFamily="34" charset="0"/>
              </a:rPr>
              <a:t>1–36</a:t>
            </a:r>
          </a:p>
        </p:txBody>
      </p:sp>
      <p:sp>
        <p:nvSpPr>
          <p:cNvPr id="14356" name="Text Box 20"/>
          <p:cNvSpPr txBox="1">
            <a:spLocks noChangeArrowheads="1"/>
          </p:cNvSpPr>
          <p:nvPr/>
        </p:nvSpPr>
        <p:spPr bwMode="auto">
          <a:xfrm>
            <a:off x="7845557" y="2841329"/>
            <a:ext cx="729985" cy="463846"/>
          </a:xfrm>
          <a:prstGeom prst="rect">
            <a:avLst/>
          </a:prstGeom>
          <a:noFill/>
          <a:ln w="9525">
            <a:noFill/>
            <a:round/>
            <a:headEnd/>
            <a:tailEnd/>
          </a:ln>
        </p:spPr>
        <p:txBody>
          <a:bodyPr wrap="non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dirty="0">
                <a:solidFill>
                  <a:srgbClr val="000000"/>
                </a:solidFill>
                <a:latin typeface="Calibri" pitchFamily="34" charset="0"/>
              </a:rPr>
              <a:t>17.9</a:t>
            </a:r>
          </a:p>
        </p:txBody>
      </p:sp>
      <p:pic>
        <p:nvPicPr>
          <p:cNvPr id="14357" name="Picture 21"/>
          <p:cNvPicPr>
            <a:picLocks noChangeAspect="1" noChangeArrowheads="1"/>
          </p:cNvPicPr>
          <p:nvPr/>
        </p:nvPicPr>
        <p:blipFill>
          <a:blip r:embed="rId4" cstate="print"/>
          <a:srcRect/>
          <a:stretch>
            <a:fillRect/>
          </a:stretch>
        </p:blipFill>
        <p:spPr bwMode="auto">
          <a:xfrm>
            <a:off x="231775" y="3432175"/>
            <a:ext cx="8710613" cy="865188"/>
          </a:xfrm>
          <a:prstGeom prst="rect">
            <a:avLst/>
          </a:prstGeom>
          <a:noFill/>
          <a:ln w="9525">
            <a:noFill/>
            <a:round/>
            <a:headEnd/>
            <a:tailEnd/>
          </a:ln>
        </p:spPr>
      </p:pic>
      <p:sp>
        <p:nvSpPr>
          <p:cNvPr id="14358" name="Text Box 22"/>
          <p:cNvSpPr txBox="1">
            <a:spLocks noChangeArrowheads="1"/>
          </p:cNvSpPr>
          <p:nvPr/>
        </p:nvSpPr>
        <p:spPr bwMode="auto">
          <a:xfrm>
            <a:off x="381000" y="3581400"/>
            <a:ext cx="1127125" cy="460375"/>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a:solidFill>
                  <a:srgbClr val="000000"/>
                </a:solidFill>
                <a:latin typeface="Calibri" pitchFamily="34" charset="0"/>
              </a:rPr>
              <a:t>Science</a:t>
            </a:r>
          </a:p>
        </p:txBody>
      </p:sp>
      <p:sp>
        <p:nvSpPr>
          <p:cNvPr id="14359" name="Text Box 23"/>
          <p:cNvSpPr txBox="1">
            <a:spLocks noChangeArrowheads="1"/>
          </p:cNvSpPr>
          <p:nvPr/>
        </p:nvSpPr>
        <p:spPr bwMode="auto">
          <a:xfrm>
            <a:off x="2008186" y="3553034"/>
            <a:ext cx="1333500" cy="586957"/>
          </a:xfrm>
          <a:prstGeom prst="rect">
            <a:avLst/>
          </a:prstGeom>
          <a:noFill/>
          <a:ln w="9525">
            <a:noFill/>
            <a:round/>
            <a:headEnd/>
            <a:tailEnd/>
          </a:ln>
        </p:spPr>
        <p:txBody>
          <a:bodyPr wrap="squar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0" dirty="0" smtClean="0">
                <a:solidFill>
                  <a:srgbClr val="000000"/>
                </a:solidFill>
                <a:latin typeface="Calibri" pitchFamily="34" charset="0"/>
              </a:rPr>
              <a:t>40 questions</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smtClean="0">
                <a:solidFill>
                  <a:srgbClr val="000000"/>
                </a:solidFill>
                <a:latin typeface="Calibri" pitchFamily="34" charset="0"/>
              </a:rPr>
              <a:t>35 minutes</a:t>
            </a:r>
            <a:endParaRPr lang="en-US" sz="1600" b="0" dirty="0">
              <a:solidFill>
                <a:srgbClr val="000000"/>
              </a:solidFill>
              <a:latin typeface="Calibri" pitchFamily="34" charset="0"/>
            </a:endParaRPr>
          </a:p>
        </p:txBody>
      </p:sp>
      <p:sp>
        <p:nvSpPr>
          <p:cNvPr id="14360" name="Text Box 24"/>
          <p:cNvSpPr txBox="1">
            <a:spLocks noChangeArrowheads="1"/>
          </p:cNvSpPr>
          <p:nvPr/>
        </p:nvSpPr>
        <p:spPr bwMode="auto">
          <a:xfrm>
            <a:off x="4038600" y="3657600"/>
            <a:ext cx="1905000" cy="368300"/>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dirty="0">
                <a:solidFill>
                  <a:srgbClr val="000000"/>
                </a:solidFill>
                <a:latin typeface="Calibri" pitchFamily="34" charset="0"/>
              </a:rPr>
              <a:t>Multiple Choice</a:t>
            </a:r>
          </a:p>
        </p:txBody>
      </p:sp>
      <p:sp>
        <p:nvSpPr>
          <p:cNvPr id="14361" name="Text Box 25"/>
          <p:cNvSpPr txBox="1">
            <a:spLocks noChangeArrowheads="1"/>
          </p:cNvSpPr>
          <p:nvPr/>
        </p:nvSpPr>
        <p:spPr bwMode="auto">
          <a:xfrm>
            <a:off x="6481763" y="3657600"/>
            <a:ext cx="795337" cy="460375"/>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a:solidFill>
                  <a:srgbClr val="000000"/>
                </a:solidFill>
                <a:latin typeface="Calibri" pitchFamily="34" charset="0"/>
              </a:rPr>
              <a:t>1–36</a:t>
            </a:r>
          </a:p>
        </p:txBody>
      </p:sp>
      <p:sp>
        <p:nvSpPr>
          <p:cNvPr id="14362" name="Text Box 26"/>
          <p:cNvSpPr txBox="1">
            <a:spLocks noChangeArrowheads="1"/>
          </p:cNvSpPr>
          <p:nvPr/>
        </p:nvSpPr>
        <p:spPr bwMode="auto">
          <a:xfrm>
            <a:off x="7881559" y="3600198"/>
            <a:ext cx="729985" cy="463846"/>
          </a:xfrm>
          <a:prstGeom prst="rect">
            <a:avLst/>
          </a:prstGeom>
          <a:noFill/>
          <a:ln w="9525">
            <a:noFill/>
            <a:round/>
            <a:headEnd/>
            <a:tailEnd/>
          </a:ln>
        </p:spPr>
        <p:txBody>
          <a:bodyPr lIns="90000" tIns="46800" rIns="90000" bIns="46800">
            <a:spAutoFit/>
          </a:bodyPr>
          <a:lstStyle>
            <a:defPPr>
              <a:defRPr lang="en-US"/>
            </a:defPPr>
            <a:lvl1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Calibri" pitchFamily="34" charset="0"/>
              </a:defRPr>
            </a:lvl1pPr>
          </a:lstStyle>
          <a:p>
            <a:r>
              <a:rPr lang="en-US" dirty="0"/>
              <a:t>17.6</a:t>
            </a:r>
          </a:p>
        </p:txBody>
      </p:sp>
      <p:pic>
        <p:nvPicPr>
          <p:cNvPr id="14363" name="Picture 27"/>
          <p:cNvPicPr>
            <a:picLocks noChangeAspect="1" noChangeArrowheads="1"/>
          </p:cNvPicPr>
          <p:nvPr/>
        </p:nvPicPr>
        <p:blipFill>
          <a:blip r:embed="rId6" cstate="print"/>
          <a:srcRect/>
          <a:stretch>
            <a:fillRect/>
          </a:stretch>
        </p:blipFill>
        <p:spPr bwMode="auto">
          <a:xfrm>
            <a:off x="231775" y="4121150"/>
            <a:ext cx="8710613" cy="865188"/>
          </a:xfrm>
          <a:prstGeom prst="rect">
            <a:avLst/>
          </a:prstGeom>
          <a:noFill/>
          <a:ln w="9525">
            <a:noFill/>
            <a:round/>
            <a:headEnd/>
            <a:tailEnd/>
          </a:ln>
        </p:spPr>
      </p:pic>
      <p:sp>
        <p:nvSpPr>
          <p:cNvPr id="14364" name="Text Box 28"/>
          <p:cNvSpPr txBox="1">
            <a:spLocks noChangeArrowheads="1"/>
          </p:cNvSpPr>
          <p:nvPr/>
        </p:nvSpPr>
        <p:spPr bwMode="auto">
          <a:xfrm>
            <a:off x="382588" y="4267200"/>
            <a:ext cx="1127125" cy="460375"/>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a:solidFill>
                  <a:srgbClr val="000000"/>
                </a:solidFill>
                <a:latin typeface="Calibri" pitchFamily="34" charset="0"/>
              </a:rPr>
              <a:t>Writing</a:t>
            </a:r>
          </a:p>
        </p:txBody>
      </p:sp>
      <p:sp>
        <p:nvSpPr>
          <p:cNvPr id="14365" name="Text Box 29"/>
          <p:cNvSpPr txBox="1">
            <a:spLocks noChangeArrowheads="1"/>
          </p:cNvSpPr>
          <p:nvPr/>
        </p:nvSpPr>
        <p:spPr bwMode="auto">
          <a:xfrm>
            <a:off x="2060032" y="4226239"/>
            <a:ext cx="1333500" cy="586957"/>
          </a:xfrm>
          <a:prstGeom prst="rect">
            <a:avLst/>
          </a:prstGeom>
          <a:noFill/>
          <a:ln w="9525">
            <a:noFill/>
            <a:round/>
            <a:headEnd/>
            <a:tailEnd/>
          </a:ln>
        </p:spPr>
        <p:txBody>
          <a:bodyPr wrap="squar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0" dirty="0" smtClean="0">
                <a:solidFill>
                  <a:srgbClr val="000000"/>
                </a:solidFill>
                <a:latin typeface="Calibri" pitchFamily="34" charset="0"/>
              </a:rPr>
              <a:t>1 essay</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dirty="0" smtClean="0">
                <a:solidFill>
                  <a:srgbClr val="000000"/>
                </a:solidFill>
                <a:latin typeface="Calibri" pitchFamily="34" charset="0"/>
              </a:rPr>
              <a:t>40 minutes</a:t>
            </a:r>
            <a:endParaRPr lang="en-US" sz="1600" b="0" dirty="0">
              <a:solidFill>
                <a:srgbClr val="000000"/>
              </a:solidFill>
              <a:latin typeface="Calibri" pitchFamily="34" charset="0"/>
            </a:endParaRPr>
          </a:p>
        </p:txBody>
      </p:sp>
      <p:sp>
        <p:nvSpPr>
          <p:cNvPr id="14366" name="Text Box 30"/>
          <p:cNvSpPr txBox="1">
            <a:spLocks noChangeArrowheads="1"/>
          </p:cNvSpPr>
          <p:nvPr/>
        </p:nvSpPr>
        <p:spPr bwMode="auto">
          <a:xfrm>
            <a:off x="3886200" y="4324350"/>
            <a:ext cx="2133600" cy="398463"/>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a:solidFill>
                  <a:srgbClr val="000000"/>
                </a:solidFill>
                <a:latin typeface="Calibri" pitchFamily="34" charset="0"/>
              </a:rPr>
              <a:t>  </a:t>
            </a:r>
            <a:r>
              <a:rPr lang="en-US" sz="2000" b="0" dirty="0">
                <a:solidFill>
                  <a:srgbClr val="000000"/>
                </a:solidFill>
                <a:latin typeface="Calibri" pitchFamily="34" charset="0"/>
              </a:rPr>
              <a:t>Essay (Optional)</a:t>
            </a:r>
          </a:p>
        </p:txBody>
      </p:sp>
      <p:sp>
        <p:nvSpPr>
          <p:cNvPr id="14369" name="Rectangle 33"/>
          <p:cNvSpPr>
            <a:spLocks noChangeArrowheads="1"/>
          </p:cNvSpPr>
          <p:nvPr/>
        </p:nvSpPr>
        <p:spPr bwMode="auto">
          <a:xfrm>
            <a:off x="6438900" y="4310305"/>
            <a:ext cx="876300" cy="428625"/>
          </a:xfrm>
          <a:prstGeom prst="rect">
            <a:avLst/>
          </a:prstGeom>
          <a:noFill/>
          <a:ln w="9525">
            <a:noFill/>
            <a:round/>
            <a:headEnd/>
            <a:tailEnd/>
          </a:ln>
        </p:spPr>
        <p:txBody>
          <a:bodyPr lIns="90000" tIns="46800" rIns="90000" bIns="46800" anchor="ctr" anchorCtr="1">
            <a:spAutoFit/>
          </a:bodyPr>
          <a:lstStyle/>
          <a:p>
            <a:pPr algn="ctr">
              <a:spcBef>
                <a:spcPts val="5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b="0" dirty="0">
                <a:solidFill>
                  <a:srgbClr val="000000"/>
                </a:solidFill>
                <a:latin typeface="Calibri" pitchFamily="34" charset="0"/>
              </a:rPr>
              <a:t>2</a:t>
            </a:r>
            <a:r>
              <a:rPr lang="en-US" sz="2000" b="0" dirty="0">
                <a:solidFill>
                  <a:srgbClr val="000000"/>
                </a:solidFill>
                <a:latin typeface="Calibri" pitchFamily="34" charset="0"/>
              </a:rPr>
              <a:t>–</a:t>
            </a:r>
            <a:r>
              <a:rPr lang="en-US" sz="2200" b="0" dirty="0">
                <a:solidFill>
                  <a:srgbClr val="000000"/>
                </a:solidFill>
                <a:latin typeface="Calibri" pitchFamily="34" charset="0"/>
              </a:rPr>
              <a:t>12</a:t>
            </a:r>
          </a:p>
        </p:txBody>
      </p:sp>
      <p:sp>
        <p:nvSpPr>
          <p:cNvPr id="14370" name="Rectangle 34"/>
          <p:cNvSpPr>
            <a:spLocks noChangeArrowheads="1"/>
          </p:cNvSpPr>
          <p:nvPr/>
        </p:nvSpPr>
        <p:spPr bwMode="auto">
          <a:xfrm>
            <a:off x="7772400" y="4312623"/>
            <a:ext cx="876300" cy="433068"/>
          </a:xfrm>
          <a:prstGeom prst="rect">
            <a:avLst/>
          </a:prstGeom>
          <a:noFill/>
          <a:ln w="9525">
            <a:noFill/>
            <a:round/>
            <a:headEnd/>
            <a:tailEnd/>
          </a:ln>
        </p:spPr>
        <p:txBody>
          <a:bodyPr lIns="90000" tIns="46800" rIns="90000" bIns="46800" anchor="ctr" anchorCtr="1">
            <a:spAutoFit/>
          </a:bodyPr>
          <a:lstStyle/>
          <a:p>
            <a:pPr algn="ctr">
              <a:spcBef>
                <a:spcPts val="5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b="0" dirty="0">
              <a:solidFill>
                <a:srgbClr val="000000"/>
              </a:solidFill>
              <a:latin typeface="Calibri" pitchFamily="34" charset="0"/>
            </a:endParaRPr>
          </a:p>
        </p:txBody>
      </p:sp>
      <p:pic>
        <p:nvPicPr>
          <p:cNvPr id="14372" name="Picture 36"/>
          <p:cNvPicPr>
            <a:picLocks noChangeAspect="1" noChangeArrowheads="1"/>
          </p:cNvPicPr>
          <p:nvPr/>
        </p:nvPicPr>
        <p:blipFill>
          <a:blip r:embed="rId7" cstate="print"/>
          <a:srcRect/>
          <a:stretch>
            <a:fillRect/>
          </a:stretch>
        </p:blipFill>
        <p:spPr bwMode="auto">
          <a:xfrm>
            <a:off x="231775" y="4803775"/>
            <a:ext cx="8710613" cy="1017588"/>
          </a:xfrm>
          <a:prstGeom prst="rect">
            <a:avLst/>
          </a:prstGeom>
          <a:noFill/>
          <a:ln w="9525">
            <a:noFill/>
            <a:round/>
            <a:headEnd/>
            <a:tailEnd/>
          </a:ln>
        </p:spPr>
      </p:pic>
      <p:sp>
        <p:nvSpPr>
          <p:cNvPr id="14373" name="Text Box 37"/>
          <p:cNvSpPr txBox="1">
            <a:spLocks noChangeArrowheads="1"/>
          </p:cNvSpPr>
          <p:nvPr/>
        </p:nvSpPr>
        <p:spPr bwMode="auto">
          <a:xfrm>
            <a:off x="1676400" y="4800600"/>
            <a:ext cx="2057400" cy="917575"/>
          </a:xfrm>
          <a:prstGeom prst="rect">
            <a:avLst/>
          </a:prstGeom>
          <a:noFill/>
          <a:ln w="9525">
            <a:noFill/>
            <a:round/>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dirty="0">
                <a:solidFill>
                  <a:srgbClr val="000000"/>
                </a:solidFill>
                <a:latin typeface="Calibri" pitchFamily="34" charset="0"/>
              </a:rPr>
              <a:t>4–5 Sections</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dirty="0">
                <a:solidFill>
                  <a:srgbClr val="000000"/>
                </a:solidFill>
                <a:latin typeface="Calibri" pitchFamily="34" charset="0"/>
              </a:rPr>
              <a:t>2 hrs, 55 minutes</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dirty="0">
                <a:solidFill>
                  <a:srgbClr val="000000"/>
                </a:solidFill>
                <a:latin typeface="Calibri" pitchFamily="34" charset="0"/>
              </a:rPr>
              <a:t>3 hrs, 25 minutes</a:t>
            </a:r>
          </a:p>
        </p:txBody>
      </p:sp>
      <p:sp>
        <p:nvSpPr>
          <p:cNvPr id="14375" name="Text Box 39"/>
          <p:cNvSpPr txBox="1">
            <a:spLocks noChangeArrowheads="1"/>
          </p:cNvSpPr>
          <p:nvPr/>
        </p:nvSpPr>
        <p:spPr bwMode="auto">
          <a:xfrm>
            <a:off x="6477000" y="5029200"/>
            <a:ext cx="838200" cy="460375"/>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a:solidFill>
                  <a:srgbClr val="000000"/>
                </a:solidFill>
                <a:latin typeface="Calibri" pitchFamily="34" charset="0"/>
              </a:rPr>
              <a:t>1–36</a:t>
            </a:r>
          </a:p>
        </p:txBody>
      </p:sp>
      <p:sp>
        <p:nvSpPr>
          <p:cNvPr id="14376" name="Text Box 40"/>
          <p:cNvSpPr txBox="1">
            <a:spLocks noChangeArrowheads="1"/>
          </p:cNvSpPr>
          <p:nvPr/>
        </p:nvSpPr>
        <p:spPr bwMode="auto">
          <a:xfrm>
            <a:off x="7551204" y="4849813"/>
            <a:ext cx="1344086" cy="740845"/>
          </a:xfrm>
          <a:prstGeom prst="rect">
            <a:avLst/>
          </a:prstGeom>
          <a:noFill/>
          <a:ln w="9525">
            <a:noFill/>
            <a:round/>
            <a:headEnd/>
            <a:tailEnd/>
          </a:ln>
        </p:spPr>
        <p:txBody>
          <a:bodyPr wrap="squar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err="1" smtClean="0">
                <a:solidFill>
                  <a:srgbClr val="000000"/>
                </a:solidFill>
                <a:latin typeface="Calibri" pitchFamily="34" charset="0"/>
              </a:rPr>
              <a:t>MCHS</a:t>
            </a:r>
            <a:r>
              <a:rPr lang="en-US" b="0" dirty="0" smtClean="0">
                <a:solidFill>
                  <a:srgbClr val="000000"/>
                </a:solidFill>
                <a:latin typeface="Calibri" pitchFamily="34" charset="0"/>
              </a:rPr>
              <a:t>: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dirty="0">
                <a:solidFill>
                  <a:srgbClr val="000000"/>
                </a:solidFill>
                <a:latin typeface="Calibri" pitchFamily="34" charset="0"/>
              </a:rPr>
              <a:t>17.4</a:t>
            </a:r>
          </a:p>
        </p:txBody>
      </p:sp>
      <p:sp>
        <p:nvSpPr>
          <p:cNvPr id="14377" name="Text Box 41"/>
          <p:cNvSpPr txBox="1">
            <a:spLocks noChangeArrowheads="1"/>
          </p:cNvSpPr>
          <p:nvPr/>
        </p:nvSpPr>
        <p:spPr bwMode="auto">
          <a:xfrm>
            <a:off x="542925" y="5119688"/>
            <a:ext cx="1133475" cy="520700"/>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0">
                <a:solidFill>
                  <a:srgbClr val="FFFFFF"/>
                </a:solidFill>
                <a:latin typeface="Calibri" pitchFamily="34" charset="0"/>
              </a:rPr>
              <a:t>Total:</a:t>
            </a:r>
          </a:p>
        </p:txBody>
      </p:sp>
      <p:sp>
        <p:nvSpPr>
          <p:cNvPr id="43" name="TextBox 42"/>
          <p:cNvSpPr txBox="1"/>
          <p:nvPr/>
        </p:nvSpPr>
        <p:spPr>
          <a:xfrm>
            <a:off x="2438400" y="5791200"/>
            <a:ext cx="6400800" cy="369332"/>
          </a:xfrm>
          <a:prstGeom prst="rect">
            <a:avLst/>
          </a:prstGeom>
          <a:noFill/>
        </p:spPr>
        <p:txBody>
          <a:bodyPr wrap="square" rtlCol="0">
            <a:spAutoFit/>
          </a:bodyPr>
          <a:lstStyle/>
          <a:p>
            <a:pPr algn="r"/>
            <a:r>
              <a:rPr lang="en-US" dirty="0" smtClean="0"/>
              <a:t> </a:t>
            </a:r>
            <a:endParaRPr lang="en-US" sz="1850" dirty="0"/>
          </a:p>
        </p:txBody>
      </p:sp>
      <p:sp>
        <p:nvSpPr>
          <p:cNvPr id="45" name="TextBox 44"/>
          <p:cNvSpPr txBox="1"/>
          <p:nvPr/>
        </p:nvSpPr>
        <p:spPr>
          <a:xfrm>
            <a:off x="7404101" y="393065"/>
            <a:ext cx="1676400" cy="646331"/>
          </a:xfrm>
          <a:prstGeom prst="rect">
            <a:avLst/>
          </a:prstGeom>
          <a:noFill/>
        </p:spPr>
        <p:txBody>
          <a:bodyPr wrap="square" rtlCol="0">
            <a:spAutoFit/>
          </a:bodyPr>
          <a:lstStyle/>
          <a:p>
            <a:pPr algn="ctr"/>
            <a:r>
              <a:rPr lang="en-US" b="1" dirty="0" smtClean="0"/>
              <a:t>2017 </a:t>
            </a:r>
            <a:r>
              <a:rPr lang="en-US" b="1" dirty="0" err="1" smtClean="0"/>
              <a:t>MCHS</a:t>
            </a:r>
            <a:r>
              <a:rPr lang="en-US" b="1" dirty="0" smtClean="0"/>
              <a:t> Scores</a:t>
            </a:r>
          </a:p>
        </p:txBody>
      </p:sp>
      <p:sp>
        <p:nvSpPr>
          <p:cNvPr id="46" name="TextBox 45"/>
          <p:cNvSpPr txBox="1"/>
          <p:nvPr/>
        </p:nvSpPr>
        <p:spPr>
          <a:xfrm>
            <a:off x="7851261" y="1551256"/>
            <a:ext cx="754578" cy="461665"/>
          </a:xfrm>
          <a:prstGeom prst="rect">
            <a:avLst/>
          </a:prstGeom>
          <a:noFill/>
        </p:spPr>
        <p:txBody>
          <a:bodyPr wrap="square" rtlCol="0">
            <a:spAutoFit/>
          </a:bodyPr>
          <a:lstStyle/>
          <a:p>
            <a:pPr algn="ctr"/>
            <a:r>
              <a:rPr lang="en-US" sz="2400" b="1" dirty="0">
                <a:solidFill>
                  <a:srgbClr val="000000"/>
                </a:solidFill>
                <a:latin typeface="Calibri" pitchFamily="34" charset="0"/>
              </a:rPr>
              <a:t>15.7</a:t>
            </a:r>
          </a:p>
        </p:txBody>
      </p:sp>
      <p:sp>
        <p:nvSpPr>
          <p:cNvPr id="3" name="TextBox 2"/>
          <p:cNvSpPr txBox="1"/>
          <p:nvPr/>
        </p:nvSpPr>
        <p:spPr>
          <a:xfrm>
            <a:off x="7979659" y="4268137"/>
            <a:ext cx="696778" cy="461665"/>
          </a:xfrm>
          <a:prstGeom prst="rect">
            <a:avLst/>
          </a:prstGeom>
          <a:noFill/>
        </p:spPr>
        <p:txBody>
          <a:bodyPr wrap="square" rtlCol="0">
            <a:spAutoFit/>
          </a:bodyPr>
          <a:lstStyle/>
          <a:p>
            <a:r>
              <a:rPr lang="en-US" sz="2400" b="1" dirty="0">
                <a:solidFill>
                  <a:srgbClr val="000000"/>
                </a:solidFill>
                <a:latin typeface="Calibri" pitchFamily="34" charset="0"/>
              </a:rPr>
              <a:t>5.5</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D16349"/>
                </a:solidFill>
              </a:rPr>
              <a:t>MCHS</a:t>
            </a:r>
            <a:r>
              <a:rPr lang="en-US" b="1" dirty="0" smtClean="0">
                <a:solidFill>
                  <a:srgbClr val="D16349"/>
                </a:solidFill>
              </a:rPr>
              <a:t> &amp; The ACT</a:t>
            </a:r>
            <a:endParaRPr lang="en-US" b="1" dirty="0">
              <a:solidFill>
                <a:srgbClr val="D16349"/>
              </a:solidFill>
            </a:endParaRPr>
          </a:p>
        </p:txBody>
      </p:sp>
      <p:sp>
        <p:nvSpPr>
          <p:cNvPr id="3" name="Content Placeholder 2"/>
          <p:cNvSpPr>
            <a:spLocks noGrp="1"/>
          </p:cNvSpPr>
          <p:nvPr>
            <p:ph sz="quarter" idx="1"/>
          </p:nvPr>
        </p:nvSpPr>
        <p:spPr/>
        <p:txBody>
          <a:bodyPr>
            <a:normAutofit lnSpcReduction="10000"/>
          </a:bodyPr>
          <a:lstStyle/>
          <a:p>
            <a:pPr marL="0" indent="0" algn="ctr">
              <a:buNone/>
            </a:pPr>
            <a:r>
              <a:rPr lang="en-US" dirty="0" smtClean="0"/>
              <a:t>All 11</a:t>
            </a:r>
            <a:r>
              <a:rPr lang="en-US" baseline="30000" dirty="0" smtClean="0"/>
              <a:t>th</a:t>
            </a:r>
            <a:r>
              <a:rPr lang="en-US" dirty="0" smtClean="0"/>
              <a:t> grade </a:t>
            </a:r>
            <a:r>
              <a:rPr lang="en-US" dirty="0" err="1" smtClean="0"/>
              <a:t>MCHS</a:t>
            </a:r>
            <a:r>
              <a:rPr lang="en-US" dirty="0" smtClean="0"/>
              <a:t> students will take the ACT </a:t>
            </a:r>
          </a:p>
          <a:p>
            <a:pPr marL="0" indent="0" algn="ctr">
              <a:buNone/>
            </a:pPr>
            <a:r>
              <a:rPr lang="en-US" sz="6000" dirty="0" smtClean="0">
                <a:solidFill>
                  <a:srgbClr val="D16349"/>
                </a:solidFill>
                <a:latin typeface="Cooper Black" panose="0208090404030B020404" pitchFamily="18" charset="0"/>
              </a:rPr>
              <a:t>FOR FREE </a:t>
            </a:r>
          </a:p>
          <a:p>
            <a:pPr marL="0" indent="0" algn="ctr">
              <a:buNone/>
            </a:pPr>
            <a:r>
              <a:rPr lang="en-US" dirty="0" smtClean="0"/>
              <a:t>on Tuesday, February 27, 2018 (Writing included)</a:t>
            </a:r>
          </a:p>
          <a:p>
            <a:pPr marL="0" indent="0" algn="ctr">
              <a:buNone/>
            </a:pPr>
            <a:endParaRPr lang="en-US" dirty="0" smtClean="0"/>
          </a:p>
          <a:p>
            <a:pPr marL="0" indent="0" algn="ctr">
              <a:buNone/>
            </a:pPr>
            <a:r>
              <a:rPr lang="en-US" dirty="0" smtClean="0"/>
              <a:t>This is a valid, reportable score.  </a:t>
            </a:r>
          </a:p>
          <a:p>
            <a:pPr marL="0" indent="0" algn="ctr">
              <a:buNone/>
            </a:pPr>
            <a:r>
              <a:rPr lang="en-US" dirty="0" smtClean="0"/>
              <a:t>Encourage your students to take it seriously.</a:t>
            </a:r>
          </a:p>
          <a:p>
            <a:pPr marL="0" indent="0" algn="ctr">
              <a:buNone/>
            </a:pPr>
            <a:r>
              <a:rPr lang="en-US" dirty="0" smtClean="0"/>
              <a:t>Save </a:t>
            </a:r>
            <a:r>
              <a:rPr lang="en-US" dirty="0"/>
              <a:t>your score report from the </a:t>
            </a:r>
            <a:r>
              <a:rPr lang="en-US" dirty="0" err="1"/>
              <a:t>MCHS</a:t>
            </a:r>
            <a:r>
              <a:rPr lang="en-US" dirty="0"/>
              <a:t> test.  You will need the </a:t>
            </a:r>
            <a:r>
              <a:rPr lang="en-US" u="sng" dirty="0"/>
              <a:t>ACT student id number</a:t>
            </a:r>
            <a:r>
              <a:rPr lang="en-US" dirty="0"/>
              <a:t> if you try to register for future tests</a:t>
            </a:r>
            <a:r>
              <a:rPr lang="en-US" dirty="0" smtClean="0"/>
              <a:t>.</a:t>
            </a:r>
            <a:endParaRPr lang="en-US" dirty="0"/>
          </a:p>
        </p:txBody>
      </p:sp>
    </p:spTree>
    <p:extLst>
      <p:ext uri="{BB962C8B-B14F-4D97-AF65-F5344CB8AC3E}">
        <p14:creationId xmlns:p14="http://schemas.microsoft.com/office/powerpoint/2010/main" val="4049160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3048000" y="-1219200"/>
            <a:ext cx="7772400" cy="914400"/>
          </a:xfrm>
          <a:prstGeom prst="rect">
            <a:avLst/>
          </a:prstGeom>
          <a:noFill/>
          <a:ln w="9525">
            <a:noFill/>
            <a:round/>
            <a:headEnd/>
            <a:tailEnd/>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200" b="0">
                <a:solidFill>
                  <a:srgbClr val="1C2172"/>
                </a:solidFill>
                <a:latin typeface="Calibri" pitchFamily="34" charset="0"/>
              </a:rPr>
              <a:t>Key Differences</a:t>
            </a:r>
          </a:p>
        </p:txBody>
      </p:sp>
      <p:sp>
        <p:nvSpPr>
          <p:cNvPr id="18434" name="Text Box 2"/>
          <p:cNvSpPr txBox="1">
            <a:spLocks noChangeArrowheads="1"/>
          </p:cNvSpPr>
          <p:nvPr/>
        </p:nvSpPr>
        <p:spPr bwMode="auto">
          <a:xfrm>
            <a:off x="592931" y="4419600"/>
            <a:ext cx="8229600" cy="762000"/>
          </a:xfrm>
          <a:prstGeom prst="rect">
            <a:avLst/>
          </a:prstGeom>
          <a:noFill/>
          <a:ln w="9525">
            <a:noFill/>
            <a:round/>
            <a:headEnd/>
            <a:tailEnd/>
          </a:ln>
        </p:spPr>
        <p:txBody>
          <a:bodyPr/>
          <a:lstStyle/>
          <a:p>
            <a:pPr algn="ctr">
              <a:spcBef>
                <a:spcPts val="20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rgbClr val="000000"/>
                </a:solidFill>
                <a:hlinkClick r:id="rId3"/>
              </a:rPr>
              <a:t>SAT/ACT Score Comparison Chart</a:t>
            </a:r>
            <a:endParaRPr lang="en-US" sz="2400" dirty="0" smtClean="0">
              <a:solidFill>
                <a:srgbClr val="000000"/>
              </a:solidFill>
            </a:endParaRPr>
          </a:p>
        </p:txBody>
      </p:sp>
      <p:pic>
        <p:nvPicPr>
          <p:cNvPr id="17412" name="Picture 3"/>
          <p:cNvPicPr>
            <a:picLocks noChangeAspect="1" noChangeArrowheads="1"/>
          </p:cNvPicPr>
          <p:nvPr/>
        </p:nvPicPr>
        <p:blipFill>
          <a:blip r:embed="rId4" cstate="print"/>
          <a:srcRect/>
          <a:stretch>
            <a:fillRect/>
          </a:stretch>
        </p:blipFill>
        <p:spPr bwMode="auto">
          <a:xfrm>
            <a:off x="1447800" y="304800"/>
            <a:ext cx="6519863" cy="1219200"/>
          </a:xfrm>
          <a:prstGeom prst="rect">
            <a:avLst/>
          </a:prstGeom>
          <a:noFill/>
          <a:ln w="9525">
            <a:noFill/>
            <a:round/>
            <a:headEnd/>
            <a:tailEnd/>
          </a:ln>
        </p:spPr>
      </p:pic>
      <p:graphicFrame>
        <p:nvGraphicFramePr>
          <p:cNvPr id="4" name="Table 3"/>
          <p:cNvGraphicFramePr>
            <a:graphicFrameLocks noGrp="1"/>
          </p:cNvGraphicFramePr>
          <p:nvPr>
            <p:extLst>
              <p:ext uri="{D42A27DB-BD31-4B8C-83A1-F6EECF244321}">
                <p14:modId xmlns:p14="http://schemas.microsoft.com/office/powerpoint/2010/main" val="61971187"/>
              </p:ext>
            </p:extLst>
          </p:nvPr>
        </p:nvGraphicFramePr>
        <p:xfrm>
          <a:off x="609600" y="1859280"/>
          <a:ext cx="8077200" cy="2311400"/>
        </p:xfrm>
        <a:graphic>
          <a:graphicData uri="http://schemas.openxmlformats.org/drawingml/2006/table">
            <a:tbl>
              <a:tblPr firstRow="1" bandRow="1">
                <a:tableStyleId>{306799F8-075E-4A3A-A7F6-7FBC6576F1A4}</a:tableStyleId>
              </a:tblPr>
              <a:tblGrid>
                <a:gridCol w="1905000"/>
                <a:gridCol w="2895600"/>
                <a:gridCol w="3276600"/>
              </a:tblGrid>
              <a:tr h="370840">
                <a:tc>
                  <a:txBody>
                    <a:bodyPr/>
                    <a:lstStyle/>
                    <a:p>
                      <a:pPr algn="ctr"/>
                      <a:endParaRPr lang="en-US"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rPr>
                        <a:t>SAT</a:t>
                      </a:r>
                      <a:endParaRPr lang="en-US" sz="2400"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rPr>
                        <a:t>ACT</a:t>
                      </a:r>
                      <a:endParaRPr lang="en-US" sz="2400"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tx1"/>
                          </a:solidFill>
                        </a:rPr>
                        <a:t>#</a:t>
                      </a:r>
                      <a:r>
                        <a:rPr lang="en-US" b="1" baseline="0" dirty="0" smtClean="0">
                          <a:solidFill>
                            <a:schemeClr val="tx1"/>
                          </a:solidFill>
                        </a:rPr>
                        <a:t> of Questions</a:t>
                      </a:r>
                      <a:endParaRPr lang="en-US"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dirty="0" smtClean="0"/>
                        <a:t>154</a:t>
                      </a:r>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dirty="0" smtClean="0"/>
                        <a:t>215</a:t>
                      </a:r>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tx1"/>
                          </a:solidFill>
                        </a:rPr>
                        <a:t>Length of Test</a:t>
                      </a:r>
                      <a:endParaRPr lang="en-US"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dirty="0" smtClean="0"/>
                        <a:t>3 hours</a:t>
                      </a:r>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dirty="0" smtClean="0"/>
                        <a:t>2 hours 55 minutes</a:t>
                      </a:r>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tx1"/>
                          </a:solidFill>
                        </a:rPr>
                        <a:t>Fee Waivers</a:t>
                      </a:r>
                      <a:endParaRPr lang="en-US"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dirty="0" smtClean="0"/>
                        <a:t>Test &amp; College Application</a:t>
                      </a:r>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dirty="0" smtClean="0"/>
                        <a:t>Test Only</a:t>
                      </a:r>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tx1"/>
                          </a:solidFill>
                        </a:rPr>
                        <a:t>Structure</a:t>
                      </a:r>
                      <a:endParaRPr lang="en-US"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dirty="0" smtClean="0"/>
                        <a:t>3 Tests + Optional Writing</a:t>
                      </a:r>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dirty="0" smtClean="0"/>
                        <a:t>4 Tests + Optional Writing</a:t>
                      </a:r>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70840">
                <a:tc>
                  <a:txBody>
                    <a:bodyPr/>
                    <a:lstStyle/>
                    <a:p>
                      <a:pPr algn="ctr"/>
                      <a:r>
                        <a:rPr lang="en-US" b="1" dirty="0" smtClean="0">
                          <a:solidFill>
                            <a:schemeClr val="tx1"/>
                          </a:solidFill>
                        </a:rPr>
                        <a:t>Cost</a:t>
                      </a:r>
                      <a:endParaRPr lang="en-US"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dirty="0" smtClean="0"/>
                        <a:t>$46/$60</a:t>
                      </a:r>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dirty="0" smtClean="0"/>
                        <a:t>$46/$62.50</a:t>
                      </a:r>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2" name="TextBox 1"/>
          <p:cNvSpPr txBox="1"/>
          <p:nvPr/>
        </p:nvSpPr>
        <p:spPr>
          <a:xfrm>
            <a:off x="1926431" y="5181600"/>
            <a:ext cx="5562600" cy="461665"/>
          </a:xfrm>
          <a:prstGeom prst="rect">
            <a:avLst/>
          </a:prstGeom>
          <a:noFill/>
        </p:spPr>
        <p:txBody>
          <a:bodyPr wrap="square" rtlCol="0">
            <a:spAutoFit/>
          </a:bodyPr>
          <a:lstStyle/>
          <a:p>
            <a:pPr algn="ctr">
              <a:spcBef>
                <a:spcPts val="20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err="1">
                <a:solidFill>
                  <a:srgbClr val="000000"/>
                </a:solidFill>
                <a:hlinkClick r:id="rId5"/>
              </a:rPr>
              <a:t>CollegeBoard</a:t>
            </a:r>
            <a:r>
              <a:rPr lang="en-US" sz="2400" dirty="0">
                <a:solidFill>
                  <a:srgbClr val="000000"/>
                </a:solidFill>
                <a:hlinkClick r:id="rId5"/>
              </a:rPr>
              <a:t> ACT/SAT Comparisons</a:t>
            </a:r>
            <a:endParaRPr lang="en-US" sz="2400" dirty="0">
              <a:solidFill>
                <a:srgbClr val="000000"/>
              </a:solidFill>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685800" y="228600"/>
            <a:ext cx="7772400" cy="914400"/>
          </a:xfrm>
          <a:prstGeom prst="rect">
            <a:avLst/>
          </a:prstGeom>
          <a:noFill/>
          <a:ln w="9525">
            <a:noFill/>
            <a:round/>
            <a:headEnd/>
            <a:tailEnd/>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200" b="1" dirty="0">
                <a:solidFill>
                  <a:srgbClr val="D16349"/>
                </a:solidFill>
                <a:latin typeface="+mj-lt"/>
              </a:rPr>
              <a:t>Common </a:t>
            </a:r>
            <a:r>
              <a:rPr lang="en-US" sz="4200" b="1" dirty="0" smtClean="0">
                <a:solidFill>
                  <a:srgbClr val="D16349"/>
                </a:solidFill>
                <a:latin typeface="+mj-lt"/>
              </a:rPr>
              <a:t>Misconceptions</a:t>
            </a:r>
            <a:endParaRPr lang="en-US" sz="4200" b="1" dirty="0">
              <a:solidFill>
                <a:srgbClr val="D16349"/>
              </a:solidFill>
              <a:latin typeface="+mj-lt"/>
            </a:endParaRPr>
          </a:p>
        </p:txBody>
      </p:sp>
      <p:sp>
        <p:nvSpPr>
          <p:cNvPr id="19458" name="Text Box 2"/>
          <p:cNvSpPr txBox="1">
            <a:spLocks noChangeArrowheads="1"/>
          </p:cNvSpPr>
          <p:nvPr/>
        </p:nvSpPr>
        <p:spPr bwMode="auto">
          <a:xfrm>
            <a:off x="685800" y="1295400"/>
            <a:ext cx="7772400" cy="4800600"/>
          </a:xfrm>
          <a:prstGeom prst="rect">
            <a:avLst/>
          </a:prstGeom>
          <a:noFill/>
          <a:ln w="9525">
            <a:noFill/>
            <a:round/>
            <a:headEnd/>
            <a:tailEnd/>
          </a:ln>
        </p:spPr>
        <p:txBody>
          <a:bodyPr/>
          <a:lstStyle/>
          <a:p>
            <a:pPr marL="341313" indent="-341313">
              <a:spcBef>
                <a:spcPts val="2000"/>
              </a:spcBef>
              <a:buFont typeface="Calibri"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smtClean="0">
                <a:solidFill>
                  <a:srgbClr val="000000"/>
                </a:solidFill>
              </a:rPr>
              <a:t>Only </a:t>
            </a:r>
            <a:r>
              <a:rPr lang="en-US" sz="3200" dirty="0">
                <a:solidFill>
                  <a:srgbClr val="000000"/>
                </a:solidFill>
              </a:rPr>
              <a:t>take the ACT if you’re good at science</a:t>
            </a:r>
            <a:r>
              <a:rPr lang="en-US" sz="3200" dirty="0" smtClean="0">
                <a:solidFill>
                  <a:srgbClr val="000000"/>
                </a:solidFill>
              </a:rPr>
              <a:t>.</a:t>
            </a:r>
          </a:p>
          <a:p>
            <a:pPr marL="341313" indent="-341313">
              <a:spcBef>
                <a:spcPts val="2000"/>
              </a:spcBef>
              <a:buFont typeface="Calibri"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smtClean="0">
                <a:solidFill>
                  <a:srgbClr val="000000"/>
                </a:solidFill>
              </a:rPr>
              <a:t>Don’t send your scores to schools until you see them and know they are good.</a:t>
            </a:r>
            <a:endParaRPr lang="en-US" sz="3200" dirty="0">
              <a:solidFill>
                <a:srgbClr val="000000"/>
              </a:solidFill>
            </a:endParaRPr>
          </a:p>
          <a:p>
            <a:pPr marL="341313" indent="-341313">
              <a:spcBef>
                <a:spcPts val="2000"/>
              </a:spcBef>
              <a:buFont typeface="Calibri"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a:solidFill>
                  <a:srgbClr val="000000"/>
                </a:solidFill>
              </a:rPr>
              <a:t>Competitive schools only accept the SAT</a:t>
            </a:r>
            <a:r>
              <a:rPr lang="en-US" sz="3200" dirty="0" smtClean="0">
                <a:solidFill>
                  <a:srgbClr val="000000"/>
                </a:solidFill>
              </a:rPr>
              <a:t>.</a:t>
            </a:r>
            <a:endParaRPr lang="en-US" sz="3200" dirty="0">
              <a:solidFill>
                <a:srgbClr val="000000"/>
              </a:solidFill>
            </a:endParaRPr>
          </a:p>
          <a:p>
            <a:pPr marL="341313" indent="-341313">
              <a:spcBef>
                <a:spcPts val="2000"/>
              </a:spcBef>
              <a:buFont typeface="Calibri"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3200" dirty="0" smtClean="0">
                <a:solidFill>
                  <a:srgbClr val="000000"/>
                </a:solidFill>
              </a:rPr>
              <a:t>Not all schools will accept these scores.</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D16349"/>
                </a:solidFill>
              </a:rPr>
              <a:t>Mallard Creek Test Dates</a:t>
            </a:r>
            <a:endParaRPr lang="en-US" b="1" dirty="0">
              <a:solidFill>
                <a:srgbClr val="D16349"/>
              </a:solidFill>
            </a:endParaRPr>
          </a:p>
        </p:txBody>
      </p:sp>
      <p:sp>
        <p:nvSpPr>
          <p:cNvPr id="3" name="Content Placeholder 2"/>
          <p:cNvSpPr>
            <a:spLocks noGrp="1"/>
          </p:cNvSpPr>
          <p:nvPr>
            <p:ph sz="quarter" idx="1"/>
          </p:nvPr>
        </p:nvSpPr>
        <p:spPr/>
        <p:txBody>
          <a:bodyPr>
            <a:normAutofit/>
          </a:bodyPr>
          <a:lstStyle/>
          <a:p>
            <a:pPr marL="109728" indent="0">
              <a:buNone/>
            </a:pPr>
            <a:endParaRPr lang="en-US" sz="2800" dirty="0" smtClean="0"/>
          </a:p>
          <a:p>
            <a:r>
              <a:rPr lang="en-US" sz="2800" dirty="0" smtClean="0"/>
              <a:t>October 11, 2017 </a:t>
            </a:r>
            <a:r>
              <a:rPr lang="en-US" sz="2800" dirty="0" err="1" smtClean="0"/>
              <a:t>PSAT</a:t>
            </a:r>
            <a:r>
              <a:rPr lang="en-US" sz="2800" dirty="0" smtClean="0"/>
              <a:t> Test </a:t>
            </a:r>
          </a:p>
          <a:p>
            <a:pPr lvl="1"/>
            <a:r>
              <a:rPr lang="en-US" sz="2400" dirty="0"/>
              <a:t>A</a:t>
            </a:r>
            <a:r>
              <a:rPr lang="en-US" sz="2400" dirty="0" smtClean="0"/>
              <a:t>ll 10</a:t>
            </a:r>
            <a:r>
              <a:rPr lang="en-US" sz="2400" baseline="30000" dirty="0" smtClean="0"/>
              <a:t>th</a:t>
            </a:r>
            <a:r>
              <a:rPr lang="en-US" sz="2400" dirty="0" smtClean="0"/>
              <a:t>/11</a:t>
            </a:r>
            <a:r>
              <a:rPr lang="en-US" sz="2400" baseline="30000" dirty="0" smtClean="0"/>
              <a:t>th</a:t>
            </a:r>
            <a:r>
              <a:rPr lang="en-US" sz="2400" dirty="0" smtClean="0"/>
              <a:t> graders</a:t>
            </a:r>
          </a:p>
          <a:p>
            <a:r>
              <a:rPr lang="en-US" sz="2800" dirty="0" smtClean="0"/>
              <a:t>November 8, 2017 PACT Test</a:t>
            </a:r>
          </a:p>
          <a:p>
            <a:pPr lvl="1"/>
            <a:r>
              <a:rPr lang="en-US" sz="2400" dirty="0" smtClean="0"/>
              <a:t>All 10</a:t>
            </a:r>
            <a:r>
              <a:rPr lang="en-US" sz="2400" baseline="30000" dirty="0" smtClean="0"/>
              <a:t>th</a:t>
            </a:r>
            <a:r>
              <a:rPr lang="en-US" sz="2400" dirty="0" smtClean="0"/>
              <a:t> graders</a:t>
            </a:r>
          </a:p>
          <a:p>
            <a:r>
              <a:rPr lang="en-US" sz="2800" dirty="0" smtClean="0"/>
              <a:t>February 27, 2018 ACT </a:t>
            </a:r>
          </a:p>
          <a:p>
            <a:pPr lvl="1"/>
            <a:r>
              <a:rPr lang="en-US" sz="2400" dirty="0" smtClean="0"/>
              <a:t>All 11</a:t>
            </a:r>
            <a:r>
              <a:rPr lang="en-US" sz="2400" baseline="30000" dirty="0" smtClean="0"/>
              <a:t>th</a:t>
            </a:r>
            <a:r>
              <a:rPr lang="en-US" sz="2400" dirty="0" smtClean="0"/>
              <a:t> graders</a:t>
            </a:r>
            <a:endParaRPr lang="en-US"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Thank you!</a:t>
            </a:r>
          </a:p>
        </p:txBody>
      </p:sp>
      <p:sp>
        <p:nvSpPr>
          <p:cNvPr id="4" name="Title 3"/>
          <p:cNvSpPr>
            <a:spLocks noGrp="1"/>
          </p:cNvSpPr>
          <p:nvPr>
            <p:ph type="ctrTitle"/>
          </p:nvPr>
        </p:nvSpPr>
        <p:spPr/>
        <p:txBody>
          <a:bodyPr>
            <a:noAutofit/>
          </a:bodyPr>
          <a:lstStyle/>
          <a:p>
            <a:r>
              <a:rPr lang="en-US" sz="4300" dirty="0" smtClean="0">
                <a:solidFill>
                  <a:schemeClr val="accent3">
                    <a:shade val="75000"/>
                  </a:schemeClr>
                </a:solidFill>
              </a:rPr>
              <a:t/>
            </a:r>
            <a:br>
              <a:rPr lang="en-US" sz="4300" dirty="0" smtClean="0">
                <a:solidFill>
                  <a:schemeClr val="accent3">
                    <a:shade val="75000"/>
                  </a:schemeClr>
                </a:solidFill>
              </a:rPr>
            </a:br>
            <a:r>
              <a:rPr lang="en-US" sz="4300" b="1" dirty="0" smtClean="0">
                <a:solidFill>
                  <a:srgbClr val="D16349"/>
                </a:solidFill>
              </a:rPr>
              <a:t>QUESTIONS?</a:t>
            </a:r>
            <a:r>
              <a:rPr lang="en-US" sz="4300" b="1" dirty="0">
                <a:solidFill>
                  <a:srgbClr val="D16349"/>
                </a:solidFill>
              </a:rPr>
              <a:t/>
            </a:r>
            <a:br>
              <a:rPr lang="en-US" sz="4300" b="1" dirty="0">
                <a:solidFill>
                  <a:srgbClr val="D16349"/>
                </a:solidFill>
              </a:rPr>
            </a:br>
            <a:endParaRPr lang="en-US" sz="4300" b="1" dirty="0">
              <a:solidFill>
                <a:srgbClr val="D1634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229600" cy="884238"/>
          </a:xfrm>
        </p:spPr>
        <p:txBody>
          <a:bodyPr>
            <a:normAutofit fontScale="90000"/>
          </a:bodyPr>
          <a:lstStyle/>
          <a:p>
            <a:pPr algn="ctr"/>
            <a:r>
              <a:rPr lang="en-US" sz="3100" b="1" dirty="0" err="1" smtClean="0">
                <a:solidFill>
                  <a:srgbClr val="D16349"/>
                </a:solidFill>
              </a:rPr>
              <a:t>PSAT</a:t>
            </a:r>
            <a:r>
              <a:rPr lang="en-US" sz="3100" b="1" dirty="0" smtClean="0">
                <a:solidFill>
                  <a:srgbClr val="D16349"/>
                </a:solidFill>
              </a:rPr>
              <a:t>:</a:t>
            </a:r>
            <a:br>
              <a:rPr lang="en-US" sz="3100" b="1" dirty="0" smtClean="0">
                <a:solidFill>
                  <a:srgbClr val="D16349"/>
                </a:solidFill>
              </a:rPr>
            </a:br>
            <a:r>
              <a:rPr lang="en-US" sz="3100" b="1" dirty="0" smtClean="0">
                <a:solidFill>
                  <a:srgbClr val="D16349"/>
                </a:solidFill>
              </a:rPr>
              <a:t> Preliminary Scholastic Aptitude Test</a:t>
            </a:r>
            <a:endParaRPr lang="en-US" b="1" dirty="0">
              <a:solidFill>
                <a:srgbClr val="D16349"/>
              </a:solidFill>
            </a:endParaRPr>
          </a:p>
        </p:txBody>
      </p:sp>
      <p:sp>
        <p:nvSpPr>
          <p:cNvPr id="2" name="Content Placeholder 1"/>
          <p:cNvSpPr>
            <a:spLocks noGrp="1"/>
          </p:cNvSpPr>
          <p:nvPr>
            <p:ph sz="quarter" idx="1"/>
          </p:nvPr>
        </p:nvSpPr>
        <p:spPr>
          <a:xfrm>
            <a:off x="152400" y="1600200"/>
            <a:ext cx="8839200" cy="4788091"/>
          </a:xfrm>
        </p:spPr>
        <p:txBody>
          <a:bodyPr>
            <a:normAutofit fontScale="85000" lnSpcReduction="10000"/>
          </a:bodyPr>
          <a:lstStyle/>
          <a:p>
            <a:pPr marL="0" indent="0" algn="ctr" fontAlgn="base">
              <a:buNone/>
            </a:pPr>
            <a:r>
              <a:rPr lang="en-US" sz="2600" b="1" dirty="0" smtClean="0"/>
              <a:t>The PSAT/NMSQT is more than just a test. It gives students:</a:t>
            </a:r>
          </a:p>
          <a:p>
            <a:pPr fontAlgn="base"/>
            <a:r>
              <a:rPr lang="en-US" dirty="0" smtClean="0"/>
              <a:t>Suggestions on how to improve academically  </a:t>
            </a:r>
          </a:p>
          <a:p>
            <a:pPr fontAlgn="base"/>
            <a:r>
              <a:rPr lang="en-US" dirty="0" smtClean="0"/>
              <a:t>Give students personalized feedback on their test performance. </a:t>
            </a:r>
          </a:p>
          <a:p>
            <a:pPr fontAlgn="base"/>
            <a:r>
              <a:rPr lang="en-US" dirty="0" smtClean="0"/>
              <a:t>Preparation for the SAT®. </a:t>
            </a:r>
          </a:p>
          <a:p>
            <a:pPr fontAlgn="base"/>
            <a:r>
              <a:rPr lang="en-US" dirty="0" smtClean="0"/>
              <a:t>Opportunities to earn scholarships and academic recognition. For more information, go to Scholarships and Recognition. </a:t>
            </a:r>
          </a:p>
          <a:p>
            <a:pPr fontAlgn="base"/>
            <a:r>
              <a:rPr lang="en-US" dirty="0" smtClean="0"/>
              <a:t>Information from colleges and universities through Student Search Service®</a:t>
            </a:r>
          </a:p>
          <a:p>
            <a:pPr fontAlgn="base"/>
            <a:r>
              <a:rPr lang="en-US" dirty="0" smtClean="0"/>
              <a:t>A free personalized online college planning kit based on their test results. For more information, go to My College </a:t>
            </a:r>
            <a:r>
              <a:rPr lang="en-US" dirty="0" err="1" smtClean="0"/>
              <a:t>QuickStart</a:t>
            </a:r>
            <a:r>
              <a:rPr lang="en-US" dirty="0" smtClean="0"/>
              <a:t>™ and </a:t>
            </a:r>
            <a:r>
              <a:rPr lang="en-US" dirty="0" err="1" smtClean="0"/>
              <a:t>MyRoad</a:t>
            </a:r>
            <a:r>
              <a:rPr lang="en-US"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pPr>
              <a:lnSpc>
                <a:spcPct val="100000"/>
              </a:lnSpc>
            </a:pPr>
            <a:r>
              <a:rPr lang="en-US" dirty="0" smtClean="0"/>
              <a:t>Scores </a:t>
            </a:r>
            <a:r>
              <a:rPr lang="en-US" dirty="0"/>
              <a:t>for the assessments in the </a:t>
            </a:r>
            <a:r>
              <a:rPr lang="en-US" dirty="0" smtClean="0"/>
              <a:t>SAT</a:t>
            </a:r>
            <a:r>
              <a:rPr lang="en-US" sz="750" baseline="80000" dirty="0"/>
              <a:t>®</a:t>
            </a:r>
            <a:r>
              <a:rPr lang="en-US" dirty="0" smtClean="0"/>
              <a:t> </a:t>
            </a:r>
            <a:r>
              <a:rPr lang="en-US" dirty="0"/>
              <a:t>Suite are vertically </a:t>
            </a:r>
            <a:r>
              <a:rPr lang="en-US" dirty="0" smtClean="0"/>
              <a:t>equated.</a:t>
            </a:r>
            <a:endParaRPr lang="en-US" dirty="0"/>
          </a:p>
        </p:txBody>
      </p:sp>
      <p:sp>
        <p:nvSpPr>
          <p:cNvPr id="5" name="Title 4"/>
          <p:cNvSpPr>
            <a:spLocks noGrp="1"/>
          </p:cNvSpPr>
          <p:nvPr>
            <p:ph type="title"/>
          </p:nvPr>
        </p:nvSpPr>
        <p:spPr>
          <a:xfrm>
            <a:off x="722313" y="426629"/>
            <a:ext cx="7772400" cy="858581"/>
          </a:xfrm>
        </p:spPr>
        <p:txBody>
          <a:bodyPr>
            <a:noAutofit/>
          </a:bodyPr>
          <a:lstStyle/>
          <a:p>
            <a:r>
              <a:rPr lang="en-US" sz="3600" b="1" dirty="0" smtClean="0"/>
              <a:t>I Took It, </a:t>
            </a:r>
            <a:br>
              <a:rPr lang="en-US" sz="3600" b="1" dirty="0" smtClean="0"/>
            </a:br>
            <a:r>
              <a:rPr lang="en-US" sz="3600" b="1" dirty="0" smtClean="0"/>
              <a:t>Now What?</a:t>
            </a:r>
            <a:endParaRPr lang="en-US" sz="3600" b="1" dirty="0"/>
          </a:p>
        </p:txBody>
      </p:sp>
      <p:pic>
        <p:nvPicPr>
          <p:cNvPr id="1026" name="Picture 2" descr="Screen shot of paper Student PSAT/NMSQT Score Report.  The student's  Evidence-Based Reading and Wrting Score, Total Score, and Math Score are circled in blue."/>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bwMode="auto">
          <a:xfrm>
            <a:off x="353140" y="1486735"/>
            <a:ext cx="8510746" cy="4928932"/>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pic>
        <p:nvPicPr>
          <p:cNvPr id="2" name="Picture 1" descr="Cover page of paper Student PSAT/NMSQT Score Report."/>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01855">
            <a:off x="7430115" y="202955"/>
            <a:ext cx="1346018" cy="1741906"/>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p:spPr>
      </p:pic>
    </p:spTree>
    <p:extLst>
      <p:ext uri="{BB962C8B-B14F-4D97-AF65-F5344CB8AC3E}">
        <p14:creationId xmlns:p14="http://schemas.microsoft.com/office/powerpoint/2010/main" val="3668080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17ED8CA-143E-8B40-B3C8-0174DDF149EE}" type="slidenum">
              <a:rPr lang="en-US" smtClean="0">
                <a:solidFill>
                  <a:srgbClr val="1E1E1E">
                    <a:tint val="75000"/>
                  </a:srgbClr>
                </a:solidFill>
              </a:rPr>
              <a:pPr/>
              <a:t>4</a:t>
            </a:fld>
            <a:endParaRPr lang="en-US" dirty="0">
              <a:solidFill>
                <a:srgbClr val="1E1E1E">
                  <a:tint val="75000"/>
                </a:srgbClr>
              </a:solidFill>
            </a:endParaRPr>
          </a:p>
        </p:txBody>
      </p:sp>
      <p:sp>
        <p:nvSpPr>
          <p:cNvPr id="4" name="Text Placeholder 3"/>
          <p:cNvSpPr>
            <a:spLocks noGrp="1"/>
          </p:cNvSpPr>
          <p:nvPr>
            <p:ph type="body" sz="half" idx="2"/>
          </p:nvPr>
        </p:nvSpPr>
        <p:spPr>
          <a:xfrm>
            <a:off x="5360784" y="798678"/>
            <a:ext cx="3149261" cy="5286703"/>
          </a:xfrm>
        </p:spPr>
        <p:txBody>
          <a:bodyPr>
            <a:normAutofit/>
          </a:bodyPr>
          <a:lstStyle/>
          <a:p>
            <a:pPr algn="ctr"/>
            <a:r>
              <a:rPr lang="en-US" sz="2400" b="1" dirty="0">
                <a:solidFill>
                  <a:srgbClr val="D16349"/>
                </a:solidFill>
              </a:rPr>
              <a:t>What Is </a:t>
            </a:r>
            <a:r>
              <a:rPr lang="en-US" sz="2400" b="1" dirty="0" smtClean="0">
                <a:solidFill>
                  <a:srgbClr val="D16349"/>
                </a:solidFill>
              </a:rPr>
              <a:t>the National  Merit</a:t>
            </a:r>
            <a:r>
              <a:rPr lang="en-US" sz="2400" b="1" baseline="100000" dirty="0">
                <a:solidFill>
                  <a:srgbClr val="D16349"/>
                </a:solidFill>
              </a:rPr>
              <a:t>®</a:t>
            </a:r>
            <a:r>
              <a:rPr lang="en-US" sz="2400" b="1" baseline="30000" dirty="0">
                <a:solidFill>
                  <a:srgbClr val="D16349"/>
                </a:solidFill>
              </a:rPr>
              <a:t> </a:t>
            </a:r>
            <a:r>
              <a:rPr lang="en-US" sz="2400" b="1" dirty="0">
                <a:solidFill>
                  <a:srgbClr val="D16349"/>
                </a:solidFill>
              </a:rPr>
              <a:t>Scholarship Program?</a:t>
            </a:r>
          </a:p>
        </p:txBody>
      </p:sp>
      <p:pic>
        <p:nvPicPr>
          <p:cNvPr id="4098" name="Picture 2" descr="Screen shot of paper Student PSAT/NMSQT Score Report with call out box showing the National Merit Scholarship Corporation section of the paper repor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52400"/>
            <a:ext cx="3505200" cy="4407143"/>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pic>
        <p:nvPicPr>
          <p:cNvPr id="4100" name="Picture 4" descr="Screen shot of paper Student PSAT/NMSQT Score Report with call out box showing the National Merit Scholarship Corporation section of the paper report."/>
          <p:cNvPicPr>
            <a:picLocks noGrp="1" noChangeArrowheads="1"/>
          </p:cNvPicPr>
          <p:nvPr>
            <p:ph type="pic" idx="1"/>
          </p:nvPr>
        </p:nvPicPr>
        <p:blipFill>
          <a:blip r:embed="rId4">
            <a:extLst>
              <a:ext uri="{28A0092B-C50C-407E-A947-70E740481C1C}">
                <a14:useLocalDpi xmlns:a14="http://schemas.microsoft.com/office/drawing/2010/main"/>
              </a:ext>
            </a:extLst>
          </a:blip>
          <a:stretch>
            <a:fillRect/>
          </a:stretch>
        </p:blipFill>
        <p:spPr bwMode="auto">
          <a:xfrm>
            <a:off x="1371600" y="2815006"/>
            <a:ext cx="7624851" cy="3270375"/>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spTree>
    <p:extLst>
      <p:ext uri="{BB962C8B-B14F-4D97-AF65-F5344CB8AC3E}">
        <p14:creationId xmlns:p14="http://schemas.microsoft.com/office/powerpoint/2010/main" val="1569934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17ED8CA-143E-8B40-B3C8-0174DDF149EE}" type="slidenum">
              <a:rPr lang="en-US" smtClean="0">
                <a:solidFill>
                  <a:srgbClr val="1E1E1E">
                    <a:tint val="75000"/>
                  </a:srgbClr>
                </a:solidFill>
              </a:rPr>
              <a:pPr/>
              <a:t>5</a:t>
            </a:fld>
            <a:endParaRPr lang="en-US" dirty="0">
              <a:solidFill>
                <a:srgbClr val="1E1E1E">
                  <a:tint val="75000"/>
                </a:srgbClr>
              </a:solidFill>
            </a:endParaRPr>
          </a:p>
        </p:txBody>
      </p:sp>
      <p:sp>
        <p:nvSpPr>
          <p:cNvPr id="6" name="Title 5"/>
          <p:cNvSpPr>
            <a:spLocks noGrp="1"/>
          </p:cNvSpPr>
          <p:nvPr>
            <p:ph type="title"/>
          </p:nvPr>
        </p:nvSpPr>
        <p:spPr>
          <a:xfrm>
            <a:off x="381000" y="5363013"/>
            <a:ext cx="5867400" cy="840772"/>
          </a:xfrm>
        </p:spPr>
        <p:txBody>
          <a:bodyPr/>
          <a:lstStyle/>
          <a:p>
            <a:pPr algn="ctr"/>
            <a:r>
              <a:rPr lang="en-US" sz="2400" dirty="0">
                <a:solidFill>
                  <a:srgbClr val="8CADAE"/>
                </a:solidFill>
              </a:rPr>
              <a:t>What Are My Areas of Strength?</a:t>
            </a:r>
            <a:br>
              <a:rPr lang="en-US" sz="2400" dirty="0">
                <a:solidFill>
                  <a:srgbClr val="8CADAE"/>
                </a:solidFill>
              </a:rPr>
            </a:br>
            <a:r>
              <a:rPr lang="en-US" sz="2400" dirty="0">
                <a:solidFill>
                  <a:srgbClr val="8CADAE"/>
                </a:solidFill>
              </a:rPr>
              <a:t>What </a:t>
            </a:r>
            <a:r>
              <a:rPr lang="en-US" sz="2400" dirty="0" smtClean="0">
                <a:solidFill>
                  <a:srgbClr val="8CADAE"/>
                </a:solidFill>
              </a:rPr>
              <a:t>Skills Do </a:t>
            </a:r>
            <a:r>
              <a:rPr lang="en-US" sz="2400" dirty="0">
                <a:solidFill>
                  <a:srgbClr val="8CADAE"/>
                </a:solidFill>
              </a:rPr>
              <a:t>I </a:t>
            </a:r>
            <a:r>
              <a:rPr lang="en-US" sz="2400" dirty="0" smtClean="0">
                <a:solidFill>
                  <a:srgbClr val="8CADAE"/>
                </a:solidFill>
              </a:rPr>
              <a:t>Need to </a:t>
            </a:r>
            <a:r>
              <a:rPr lang="en-US" sz="2400" dirty="0">
                <a:solidFill>
                  <a:srgbClr val="8CADAE"/>
                </a:solidFill>
              </a:rPr>
              <a:t>Build?</a:t>
            </a:r>
            <a:endParaRPr lang="en-US" dirty="0">
              <a:solidFill>
                <a:srgbClr val="8CADAE"/>
              </a:solidFill>
            </a:endParaRPr>
          </a:p>
        </p:txBody>
      </p:sp>
      <p:pic>
        <p:nvPicPr>
          <p:cNvPr id="5122" name="Picture 2" descr="Screen shot of paper Student PSAT/NMSQT Score Report showing the &quot;Your Scores: Next Steps&quot; section of the paper report."/>
          <p:cNvPicPr>
            <a:picLocks noGrp="1" noChangeAspect="1" noChangeArrowheads="1"/>
          </p:cNvPicPr>
          <p:nvPr>
            <p:ph type="pic" idx="1"/>
          </p:nvPr>
        </p:nvPicPr>
        <p:blipFill>
          <a:blip r:embed="rId3" cstate="screen">
            <a:extLst>
              <a:ext uri="{28A0092B-C50C-407E-A947-70E740481C1C}">
                <a14:useLocalDpi xmlns:a14="http://schemas.microsoft.com/office/drawing/2010/main"/>
              </a:ext>
            </a:extLst>
          </a:blip>
          <a:srcRect t="2124" b="2124"/>
          <a:stretch>
            <a:fillRect/>
          </a:stretch>
        </p:blipFill>
        <p:spPr bwMode="auto">
          <a:xfrm>
            <a:off x="381000" y="249676"/>
            <a:ext cx="6705600" cy="4876800"/>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sp>
        <p:nvSpPr>
          <p:cNvPr id="5" name="Text Placeholder 4"/>
          <p:cNvSpPr>
            <a:spLocks noGrp="1"/>
          </p:cNvSpPr>
          <p:nvPr>
            <p:ph type="body" sz="half" idx="2"/>
          </p:nvPr>
        </p:nvSpPr>
        <p:spPr/>
        <p:txBody>
          <a:bodyPr/>
          <a:lstStyle/>
          <a:p>
            <a:r>
              <a:rPr lang="en-US" dirty="0" smtClean="0"/>
              <a:t>Your Scores: Next Steps</a:t>
            </a:r>
            <a:endParaRPr lang="en-US" dirty="0"/>
          </a:p>
        </p:txBody>
      </p:sp>
      <p:pic>
        <p:nvPicPr>
          <p:cNvPr id="7" name="Picture 2" descr="Screen shot of paper Student PSAT/NMSQT Score Report with call out box showing the National Merit Scholarship Corporation section of the paper repor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69630" y="2977055"/>
            <a:ext cx="2606028" cy="3276600"/>
          </a:xfrm>
          <a:prstGeom prst="rect">
            <a:avLst/>
          </a:prstGeom>
          <a:solidFill>
            <a:schemeClr val="bg1"/>
          </a:solidFill>
          <a:ln w="9525" cmpd="sng">
            <a:solidFill>
              <a:schemeClr val="bg1">
                <a:lumMod val="75000"/>
              </a:schemeClr>
            </a:solidFill>
          </a:ln>
          <a:effectLst>
            <a:outerShdw blurRad="50800" dist="38100" dir="2700000" algn="tl" rotWithShape="0">
              <a:srgbClr val="000000">
                <a:alpha val="15000"/>
              </a:srgbClr>
            </a:outerShdw>
          </a:effectLst>
          <a:extLst/>
        </p:spPr>
      </p:pic>
    </p:spTree>
    <p:extLst>
      <p:ext uri="{BB962C8B-B14F-4D97-AF65-F5344CB8AC3E}">
        <p14:creationId xmlns:p14="http://schemas.microsoft.com/office/powerpoint/2010/main" val="4286831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dirty="0">
                <a:solidFill>
                  <a:srgbClr val="D16349"/>
                </a:solidFill>
              </a:rPr>
              <a:t>Student Search Service</a:t>
            </a:r>
            <a:r>
              <a:rPr lang="en-US" sz="3200" b="1" baseline="94000" dirty="0">
                <a:solidFill>
                  <a:srgbClr val="D16349"/>
                </a:solidFill>
              </a:rPr>
              <a:t>®</a:t>
            </a:r>
            <a:endParaRPr lang="en-US" sz="3200" b="1" dirty="0">
              <a:solidFill>
                <a:srgbClr val="D16349"/>
              </a:solidFill>
            </a:endParaRPr>
          </a:p>
        </p:txBody>
      </p:sp>
      <p:sp>
        <p:nvSpPr>
          <p:cNvPr id="3" name="Slide Number Placeholder 2"/>
          <p:cNvSpPr>
            <a:spLocks noGrp="1"/>
          </p:cNvSpPr>
          <p:nvPr>
            <p:ph type="sldNum" sz="quarter" idx="12"/>
          </p:nvPr>
        </p:nvSpPr>
        <p:spPr/>
        <p:txBody>
          <a:bodyPr/>
          <a:lstStyle/>
          <a:p>
            <a:fld id="{017ED8CA-143E-8B40-B3C8-0174DDF149EE}" type="slidenum">
              <a:rPr lang="en-US" smtClean="0">
                <a:solidFill>
                  <a:srgbClr val="1E1E1E">
                    <a:tint val="75000"/>
                  </a:srgbClr>
                </a:solidFill>
              </a:rPr>
              <a:pPr/>
              <a:t>6</a:t>
            </a:fld>
            <a:endParaRPr lang="en-US" dirty="0">
              <a:solidFill>
                <a:srgbClr val="1E1E1E">
                  <a:tint val="75000"/>
                </a:srgbClr>
              </a:solidFill>
            </a:endParaRPr>
          </a:p>
        </p:txBody>
      </p:sp>
      <p:sp>
        <p:nvSpPr>
          <p:cNvPr id="2" name="Content Placeholder 1"/>
          <p:cNvSpPr>
            <a:spLocks noGrp="1"/>
          </p:cNvSpPr>
          <p:nvPr>
            <p:ph sz="half" idx="1"/>
          </p:nvPr>
        </p:nvSpPr>
        <p:spPr>
          <a:xfrm>
            <a:off x="4800600" y="1676400"/>
            <a:ext cx="4038600" cy="4681728"/>
          </a:xfrm>
        </p:spPr>
        <p:txBody>
          <a:bodyPr>
            <a:noAutofit/>
          </a:bodyPr>
          <a:lstStyle/>
          <a:p>
            <a:pPr marL="469106" lvl="1" indent="-257175">
              <a:lnSpc>
                <a:spcPct val="100000"/>
              </a:lnSpc>
              <a:spcBef>
                <a:spcPts val="1200"/>
              </a:spcBef>
              <a:buClr>
                <a:srgbClr val="D16349"/>
              </a:buClr>
              <a:buFont typeface="+mj-lt"/>
              <a:buAutoNum type="arabicPeriod"/>
            </a:pPr>
            <a:r>
              <a:rPr lang="en-US" sz="1600" dirty="0">
                <a:solidFill>
                  <a:schemeClr val="tx1"/>
                </a:solidFill>
              </a:rPr>
              <a:t>Choose to participate in Student Search Service when registering for a College Board test (fill in the circle on the answer sheet). </a:t>
            </a:r>
          </a:p>
          <a:p>
            <a:pPr marL="469106" lvl="1" indent="-257175">
              <a:lnSpc>
                <a:spcPct val="100000"/>
              </a:lnSpc>
              <a:spcBef>
                <a:spcPts val="1200"/>
              </a:spcBef>
              <a:buClr>
                <a:srgbClr val="D16349"/>
              </a:buClr>
              <a:buFont typeface="+mj-lt"/>
              <a:buAutoNum type="arabicPeriod"/>
            </a:pPr>
            <a:r>
              <a:rPr lang="en-US" sz="1600" dirty="0">
                <a:solidFill>
                  <a:schemeClr val="tx1"/>
                </a:solidFill>
              </a:rPr>
              <a:t>Provide information about yourself on your answer sheet. </a:t>
            </a:r>
          </a:p>
          <a:p>
            <a:pPr marL="469106" lvl="1" indent="-257175">
              <a:lnSpc>
                <a:spcPct val="100000"/>
              </a:lnSpc>
              <a:spcBef>
                <a:spcPts val="1200"/>
              </a:spcBef>
              <a:buClr>
                <a:srgbClr val="D16349"/>
              </a:buClr>
              <a:buFont typeface="+mj-lt"/>
              <a:buAutoNum type="arabicPeriod"/>
            </a:pPr>
            <a:r>
              <a:rPr lang="en-US" sz="1600" dirty="0">
                <a:solidFill>
                  <a:schemeClr val="tx1"/>
                </a:solidFill>
              </a:rPr>
              <a:t>Participating organizations can then search for groups of students who may be a good fit. </a:t>
            </a:r>
          </a:p>
          <a:p>
            <a:pPr marL="469106" lvl="1" indent="-257175">
              <a:lnSpc>
                <a:spcPct val="100000"/>
              </a:lnSpc>
              <a:spcBef>
                <a:spcPts val="1200"/>
              </a:spcBef>
              <a:buClr>
                <a:srgbClr val="D16349"/>
              </a:buClr>
              <a:buFont typeface="+mj-lt"/>
              <a:buAutoNum type="arabicPeriod"/>
            </a:pPr>
            <a:r>
              <a:rPr lang="en-US" sz="1600" dirty="0">
                <a:solidFill>
                  <a:schemeClr val="tx1"/>
                </a:solidFill>
              </a:rPr>
              <a:t>FYI: The College Board never shares information on disabilities, parental education, self-reported parental income, Social Security numbers, phone numbers, or actual test scores through Student Search Service.</a:t>
            </a:r>
          </a:p>
          <a:p>
            <a:pPr>
              <a:buClr>
                <a:srgbClr val="D16349"/>
              </a:buClr>
            </a:pPr>
            <a:endParaRPr lang="en-US" sz="1600" dirty="0"/>
          </a:p>
        </p:txBody>
      </p:sp>
      <p:sp>
        <p:nvSpPr>
          <p:cNvPr id="5" name="Text Placeholder 4"/>
          <p:cNvSpPr>
            <a:spLocks noGrp="1"/>
          </p:cNvSpPr>
          <p:nvPr>
            <p:ph sz="half" idx="2"/>
          </p:nvPr>
        </p:nvSpPr>
        <p:spPr>
          <a:xfrm>
            <a:off x="312683" y="1534121"/>
            <a:ext cx="4038600" cy="4681728"/>
          </a:xfrm>
        </p:spPr>
        <p:txBody>
          <a:bodyPr>
            <a:normAutofit fontScale="70000" lnSpcReduction="20000"/>
          </a:bodyPr>
          <a:lstStyle/>
          <a:p>
            <a:pPr marL="0" indent="0" algn="ctr">
              <a:lnSpc>
                <a:spcPct val="100000"/>
              </a:lnSpc>
              <a:buNone/>
            </a:pPr>
            <a:r>
              <a:rPr lang="en-US" sz="3100" dirty="0" smtClean="0"/>
              <a:t>Connects students with information about educational and financial aid opportunities.</a:t>
            </a:r>
          </a:p>
          <a:p>
            <a:pPr marL="0" indent="0" algn="ctr">
              <a:lnSpc>
                <a:spcPct val="100000"/>
              </a:lnSpc>
              <a:buNone/>
            </a:pPr>
            <a:endParaRPr lang="en-US" sz="3100" dirty="0"/>
          </a:p>
          <a:p>
            <a:pPr marL="0" indent="0" algn="ctr">
              <a:buNone/>
            </a:pPr>
            <a:r>
              <a:rPr lang="en-US" sz="3100" dirty="0"/>
              <a:t>Participate voluntarily</a:t>
            </a:r>
            <a:r>
              <a:rPr lang="en-US" sz="3100" dirty="0" smtClean="0"/>
              <a:t>.</a:t>
            </a:r>
          </a:p>
          <a:p>
            <a:pPr marL="0" indent="0" algn="ctr">
              <a:buNone/>
            </a:pPr>
            <a:endParaRPr lang="en-US" sz="3100" dirty="0"/>
          </a:p>
          <a:p>
            <a:pPr marL="0" indent="0" algn="ctr">
              <a:buNone/>
            </a:pPr>
            <a:r>
              <a:rPr lang="en-US" sz="3100" dirty="0"/>
              <a:t>Connect with more than 1,200 colleges, universities, scholarship programs, and educational organizations</a:t>
            </a:r>
            <a:r>
              <a:rPr lang="en-US" sz="3100" dirty="0" smtClean="0"/>
              <a:t>.</a:t>
            </a:r>
          </a:p>
          <a:p>
            <a:pPr marL="0" indent="0" algn="ctr">
              <a:buNone/>
            </a:pPr>
            <a:endParaRPr lang="en-US" sz="3100" dirty="0"/>
          </a:p>
          <a:p>
            <a:pPr marL="0" indent="0" algn="ctr">
              <a:buNone/>
            </a:pPr>
            <a:r>
              <a:rPr lang="en-US" sz="3100" dirty="0"/>
              <a:t>Sign up when you take an assessment in the SAT® Suite</a:t>
            </a:r>
          </a:p>
          <a:p>
            <a:pPr marL="0" indent="0" algn="ctr">
              <a:lnSpc>
                <a:spcPct val="100000"/>
              </a:lnSpc>
              <a:buNone/>
            </a:pPr>
            <a:endParaRPr lang="en-US" sz="3200" dirty="0"/>
          </a:p>
        </p:txBody>
      </p:sp>
    </p:spTree>
    <p:extLst>
      <p:ext uri="{BB962C8B-B14F-4D97-AF65-F5344CB8AC3E}">
        <p14:creationId xmlns:p14="http://schemas.microsoft.com/office/powerpoint/2010/main" val="2026392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01000" cy="914400"/>
          </a:xfrm>
        </p:spPr>
        <p:txBody>
          <a:bodyPr/>
          <a:lstStyle/>
          <a:p>
            <a:r>
              <a:rPr lang="en-US" b="1" dirty="0" smtClean="0">
                <a:solidFill>
                  <a:srgbClr val="D16349"/>
                </a:solidFill>
              </a:rPr>
              <a:t>SAT: Scholastic Aptitude Test </a:t>
            </a:r>
            <a:endParaRPr lang="en-US" b="1" dirty="0">
              <a:solidFill>
                <a:srgbClr val="D16349"/>
              </a:solidFill>
            </a:endParaRPr>
          </a:p>
        </p:txBody>
      </p:sp>
      <p:sp>
        <p:nvSpPr>
          <p:cNvPr id="3" name="Content Placeholder 2"/>
          <p:cNvSpPr>
            <a:spLocks noGrp="1"/>
          </p:cNvSpPr>
          <p:nvPr>
            <p:ph sz="quarter" idx="1"/>
          </p:nvPr>
        </p:nvSpPr>
        <p:spPr>
          <a:xfrm>
            <a:off x="990600" y="1524000"/>
            <a:ext cx="6934200" cy="4724400"/>
          </a:xfrm>
        </p:spPr>
        <p:txBody>
          <a:bodyPr>
            <a:normAutofit fontScale="92500" lnSpcReduction="10000"/>
          </a:bodyPr>
          <a:lstStyle/>
          <a:p>
            <a:pPr fontAlgn="base"/>
            <a:r>
              <a:rPr lang="en-US" sz="2900" dirty="0" smtClean="0"/>
              <a:t>One of the most widely used admissions tests</a:t>
            </a:r>
          </a:p>
          <a:p>
            <a:pPr fontAlgn="base"/>
            <a:r>
              <a:rPr lang="en-US" sz="2900" dirty="0" smtClean="0"/>
              <a:t>The </a:t>
            </a:r>
            <a:r>
              <a:rPr lang="en-US" sz="2900" dirty="0"/>
              <a:t>SAT helps college admissions officers make fair and informed admission decisions. Combined with a student's academic record, it is a proven, reliable indicator of college success. </a:t>
            </a:r>
            <a:endParaRPr lang="en-US" sz="2900" dirty="0" smtClean="0"/>
          </a:p>
          <a:p>
            <a:pPr fontAlgn="base"/>
            <a:r>
              <a:rPr lang="en-US" sz="2900" dirty="0" smtClean="0"/>
              <a:t>Tests </a:t>
            </a:r>
            <a:r>
              <a:rPr lang="en-US" sz="2900" dirty="0"/>
              <a:t>the subject matter learned by students in high school and how well they apply that knowledge—the critical thinking skills necessary to succeed in college. </a:t>
            </a:r>
            <a:endParaRPr lang="en-US" sz="2900" dirty="0" smtClean="0"/>
          </a:p>
          <a:p>
            <a:pPr fontAlgn="base"/>
            <a:endParaRPr lang="en-US" sz="2900" dirty="0"/>
          </a:p>
          <a:p>
            <a:pPr fontAlgn="base"/>
            <a:endParaRPr lang="en-US" sz="2900" dirty="0"/>
          </a:p>
          <a:p>
            <a:endParaRPr lang="en-US" dirty="0"/>
          </a:p>
        </p:txBody>
      </p:sp>
    </p:spTree>
    <p:extLst>
      <p:ext uri="{BB962C8B-B14F-4D97-AF65-F5344CB8AC3E}">
        <p14:creationId xmlns:p14="http://schemas.microsoft.com/office/powerpoint/2010/main" val="1693469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914400"/>
          </a:xfrm>
        </p:spPr>
        <p:txBody>
          <a:bodyPr>
            <a:normAutofit/>
          </a:bodyPr>
          <a:lstStyle/>
          <a:p>
            <a:r>
              <a:rPr lang="en-US" b="1" dirty="0" smtClean="0">
                <a:solidFill>
                  <a:srgbClr val="D16349"/>
                </a:solidFill>
              </a:rPr>
              <a:t>Why should students take the SAT? </a:t>
            </a:r>
            <a:endParaRPr lang="en-US" dirty="0">
              <a:solidFill>
                <a:srgbClr val="D16349"/>
              </a:solidFill>
            </a:endParaRPr>
          </a:p>
        </p:txBody>
      </p:sp>
      <p:sp>
        <p:nvSpPr>
          <p:cNvPr id="3" name="Content Placeholder 2"/>
          <p:cNvSpPr>
            <a:spLocks noGrp="1"/>
          </p:cNvSpPr>
          <p:nvPr>
            <p:ph sz="quarter" idx="1"/>
          </p:nvPr>
        </p:nvSpPr>
        <p:spPr>
          <a:xfrm>
            <a:off x="381000" y="1676400"/>
            <a:ext cx="8229600" cy="4864291"/>
          </a:xfrm>
        </p:spPr>
        <p:txBody>
          <a:bodyPr>
            <a:normAutofit fontScale="92500" lnSpcReduction="10000"/>
          </a:bodyPr>
          <a:lstStyle/>
          <a:p>
            <a:pPr fontAlgn="base">
              <a:lnSpc>
                <a:spcPct val="110000"/>
              </a:lnSpc>
            </a:pPr>
            <a:r>
              <a:rPr lang="en-US" dirty="0" smtClean="0"/>
              <a:t>Students </a:t>
            </a:r>
            <a:r>
              <a:rPr lang="en-US" dirty="0"/>
              <a:t>and parents often ask why it is important to take the SAT. Reasons include: </a:t>
            </a:r>
          </a:p>
          <a:p>
            <a:pPr fontAlgn="base">
              <a:lnSpc>
                <a:spcPct val="110000"/>
              </a:lnSpc>
            </a:pPr>
            <a:r>
              <a:rPr lang="en-US" dirty="0"/>
              <a:t>All colleges accept the SAT as an </a:t>
            </a:r>
            <a:r>
              <a:rPr lang="en-US" b="1" dirty="0"/>
              <a:t>objective measurement</a:t>
            </a:r>
            <a:r>
              <a:rPr lang="en-US" dirty="0"/>
              <a:t> of students' college readiness. </a:t>
            </a:r>
          </a:p>
          <a:p>
            <a:pPr fontAlgn="base">
              <a:lnSpc>
                <a:spcPct val="110000"/>
              </a:lnSpc>
            </a:pPr>
            <a:r>
              <a:rPr lang="en-US" dirty="0"/>
              <a:t>Used with GPAs and high school transcripts, SAT scores allow colleges to</a:t>
            </a:r>
            <a:r>
              <a:rPr lang="en-US" b="1" dirty="0"/>
              <a:t> fairly</a:t>
            </a:r>
            <a:r>
              <a:rPr lang="en-US" dirty="0"/>
              <a:t> </a:t>
            </a:r>
            <a:r>
              <a:rPr lang="en-US" b="1" dirty="0"/>
              <a:t>compare </a:t>
            </a:r>
            <a:r>
              <a:rPr lang="en-US" dirty="0"/>
              <a:t>applicants. </a:t>
            </a:r>
          </a:p>
          <a:p>
            <a:pPr fontAlgn="base">
              <a:lnSpc>
                <a:spcPct val="110000"/>
              </a:lnSpc>
            </a:pPr>
            <a:r>
              <a:rPr lang="en-US" dirty="0"/>
              <a:t>Taking the SAT gives students </a:t>
            </a:r>
            <a:r>
              <a:rPr lang="en-US" b="1" dirty="0"/>
              <a:t>access to scholarship</a:t>
            </a:r>
            <a:r>
              <a:rPr lang="en-US" dirty="0"/>
              <a:t> opportunities. </a:t>
            </a:r>
            <a:br>
              <a:rPr lang="en-US" dirty="0"/>
            </a:br>
            <a:r>
              <a:rPr lang="en-US" dirty="0" smtClean="0"/>
              <a:t>The </a:t>
            </a:r>
            <a:r>
              <a:rPr lang="en-US" dirty="0"/>
              <a:t>SAT provides students with the most comprehensive performance feedback of any admission test</a:t>
            </a:r>
            <a:r>
              <a:rPr lang="en-US" dirty="0" smtClean="0"/>
              <a:t>.</a:t>
            </a:r>
            <a:endParaRPr lang="en-US" dirty="0"/>
          </a:p>
        </p:txBody>
      </p:sp>
    </p:spTree>
    <p:extLst>
      <p:ext uri="{BB962C8B-B14F-4D97-AF65-F5344CB8AC3E}">
        <p14:creationId xmlns:p14="http://schemas.microsoft.com/office/powerpoint/2010/main" val="2070296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90085" y="2286000"/>
            <a:ext cx="4041648" cy="4841987"/>
          </a:xfrm>
        </p:spPr>
        <p:txBody>
          <a:bodyPr>
            <a:normAutofit/>
          </a:bodyPr>
          <a:lstStyle/>
          <a:p>
            <a:r>
              <a:rPr lang="en-US" dirty="0" smtClean="0"/>
              <a:t>The SAT was reformatted for the March 2016 test</a:t>
            </a:r>
          </a:p>
          <a:p>
            <a:r>
              <a:rPr lang="en-US" dirty="0" smtClean="0"/>
              <a:t>Highest possible score is 1600</a:t>
            </a:r>
          </a:p>
          <a:p>
            <a:r>
              <a:rPr lang="en-US" dirty="0" smtClean="0"/>
              <a:t>Test is comparable in nature to the ACT; fewer sections and essay is optional</a:t>
            </a:r>
          </a:p>
        </p:txBody>
      </p:sp>
      <p:sp>
        <p:nvSpPr>
          <p:cNvPr id="8" name="Content Placeholder 7"/>
          <p:cNvSpPr>
            <a:spLocks noGrp="1"/>
          </p:cNvSpPr>
          <p:nvPr>
            <p:ph sz="quarter" idx="4"/>
          </p:nvPr>
        </p:nvSpPr>
        <p:spPr/>
        <p:txBody>
          <a:bodyPr/>
          <a:lstStyle/>
          <a:p>
            <a:endParaRPr lang="en-US"/>
          </a:p>
        </p:txBody>
      </p:sp>
      <p:sp>
        <p:nvSpPr>
          <p:cNvPr id="2" name="Title 1"/>
          <p:cNvSpPr>
            <a:spLocks noGrp="1"/>
          </p:cNvSpPr>
          <p:nvPr>
            <p:ph type="title"/>
          </p:nvPr>
        </p:nvSpPr>
        <p:spPr>
          <a:xfrm>
            <a:off x="166285" y="265263"/>
            <a:ext cx="3889248" cy="758952"/>
          </a:xfrm>
        </p:spPr>
        <p:txBody>
          <a:bodyPr/>
          <a:lstStyle/>
          <a:p>
            <a:r>
              <a:rPr lang="en-US" b="1" dirty="0" smtClean="0">
                <a:solidFill>
                  <a:srgbClr val="D16349"/>
                </a:solidFill>
              </a:rPr>
              <a:t>The NEW SAT</a:t>
            </a:r>
            <a:endParaRPr lang="en-US" b="1" dirty="0">
              <a:solidFill>
                <a:srgbClr val="D16349"/>
              </a:solidFill>
            </a:endParaRPr>
          </a:p>
        </p:txBody>
      </p:sp>
      <p:pic>
        <p:nvPicPr>
          <p:cNvPr id="5" name="Picture 4" descr="SAT Understanding Scores 2017 _ SAT Suite of Assessments – The College Board.pdf - Adobe Reader"/>
          <p:cNvPicPr>
            <a:picLocks noChangeAspect="1"/>
          </p:cNvPicPr>
          <p:nvPr/>
        </p:nvPicPr>
        <p:blipFill rotWithShape="1">
          <a:blip r:embed="rId2">
            <a:extLst>
              <a:ext uri="{28A0092B-C50C-407E-A947-70E740481C1C}">
                <a14:useLocalDpi xmlns:a14="http://schemas.microsoft.com/office/drawing/2010/main" val="0"/>
              </a:ext>
            </a:extLst>
          </a:blip>
          <a:srcRect l="12961" t="13684" r="32705" b="10392"/>
          <a:stretch/>
        </p:blipFill>
        <p:spPr>
          <a:xfrm>
            <a:off x="4037140" y="242990"/>
            <a:ext cx="4802060" cy="6324600"/>
          </a:xfrm>
          <a:prstGeom prst="rect">
            <a:avLst/>
          </a:prstGeom>
        </p:spPr>
      </p:pic>
    </p:spTree>
    <p:extLst>
      <p:ext uri="{BB962C8B-B14F-4D97-AF65-F5344CB8AC3E}">
        <p14:creationId xmlns:p14="http://schemas.microsoft.com/office/powerpoint/2010/main" val="34535447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tent Slides">
  <a:themeElements>
    <a:clrScheme name="CBSAT">
      <a:dk1>
        <a:srgbClr val="1E1E1E"/>
      </a:dk1>
      <a:lt1>
        <a:srgbClr val="FFFFFF"/>
      </a:lt1>
      <a:dk2>
        <a:srgbClr val="44546A"/>
      </a:dk2>
      <a:lt2>
        <a:srgbClr val="E7E6E6"/>
      </a:lt2>
      <a:accent1>
        <a:srgbClr val="009CDE"/>
      </a:accent1>
      <a:accent2>
        <a:srgbClr val="71C5E8"/>
      </a:accent2>
      <a:accent3>
        <a:srgbClr val="FEDB00"/>
      </a:accent3>
      <a:accent4>
        <a:srgbClr val="E57200"/>
      </a:accent4>
      <a:accent5>
        <a:srgbClr val="009CDE"/>
      </a:accent5>
      <a:accent6>
        <a:srgbClr val="3A913F"/>
      </a:accent6>
      <a:hlink>
        <a:srgbClr val="009CDE"/>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ntent Slides">
  <a:themeElements>
    <a:clrScheme name="CBSAT">
      <a:dk1>
        <a:srgbClr val="1E1E1E"/>
      </a:dk1>
      <a:lt1>
        <a:srgbClr val="FFFFFF"/>
      </a:lt1>
      <a:dk2>
        <a:srgbClr val="44546A"/>
      </a:dk2>
      <a:lt2>
        <a:srgbClr val="E7E6E6"/>
      </a:lt2>
      <a:accent1>
        <a:srgbClr val="009CDE"/>
      </a:accent1>
      <a:accent2>
        <a:srgbClr val="71C5E8"/>
      </a:accent2>
      <a:accent3>
        <a:srgbClr val="FEDB00"/>
      </a:accent3>
      <a:accent4>
        <a:srgbClr val="E57200"/>
      </a:accent4>
      <a:accent5>
        <a:srgbClr val="009CDE"/>
      </a:accent5>
      <a:accent6>
        <a:srgbClr val="3A913F"/>
      </a:accent6>
      <a:hlink>
        <a:srgbClr val="009CDE"/>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ntent Slides">
  <a:themeElements>
    <a:clrScheme name="CBSAT">
      <a:dk1>
        <a:srgbClr val="1E1E1E"/>
      </a:dk1>
      <a:lt1>
        <a:srgbClr val="FFFFFF"/>
      </a:lt1>
      <a:dk2>
        <a:srgbClr val="44546A"/>
      </a:dk2>
      <a:lt2>
        <a:srgbClr val="E7E6E6"/>
      </a:lt2>
      <a:accent1>
        <a:srgbClr val="009CDE"/>
      </a:accent1>
      <a:accent2>
        <a:srgbClr val="71C5E8"/>
      </a:accent2>
      <a:accent3>
        <a:srgbClr val="FEDB00"/>
      </a:accent3>
      <a:accent4>
        <a:srgbClr val="E57200"/>
      </a:accent4>
      <a:accent5>
        <a:srgbClr val="009CDE"/>
      </a:accent5>
      <a:accent6>
        <a:srgbClr val="3A913F"/>
      </a:accent6>
      <a:hlink>
        <a:srgbClr val="009CDE"/>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ontent Slides">
  <a:themeElements>
    <a:clrScheme name="CBSAT">
      <a:dk1>
        <a:srgbClr val="1E1E1E"/>
      </a:dk1>
      <a:lt1>
        <a:srgbClr val="FFFFFF"/>
      </a:lt1>
      <a:dk2>
        <a:srgbClr val="44546A"/>
      </a:dk2>
      <a:lt2>
        <a:srgbClr val="E7E6E6"/>
      </a:lt2>
      <a:accent1>
        <a:srgbClr val="009CDE"/>
      </a:accent1>
      <a:accent2>
        <a:srgbClr val="71C5E8"/>
      </a:accent2>
      <a:accent3>
        <a:srgbClr val="FEDB00"/>
      </a:accent3>
      <a:accent4>
        <a:srgbClr val="E57200"/>
      </a:accent4>
      <a:accent5>
        <a:srgbClr val="009CDE"/>
      </a:accent5>
      <a:accent6>
        <a:srgbClr val="3A913F"/>
      </a:accent6>
      <a:hlink>
        <a:srgbClr val="009CDE"/>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ontent Slides">
  <a:themeElements>
    <a:clrScheme name="CBSAT">
      <a:dk1>
        <a:srgbClr val="1E1E1E"/>
      </a:dk1>
      <a:lt1>
        <a:srgbClr val="FFFFFF"/>
      </a:lt1>
      <a:dk2>
        <a:srgbClr val="44546A"/>
      </a:dk2>
      <a:lt2>
        <a:srgbClr val="E7E6E6"/>
      </a:lt2>
      <a:accent1>
        <a:srgbClr val="009CDE"/>
      </a:accent1>
      <a:accent2>
        <a:srgbClr val="71C5E8"/>
      </a:accent2>
      <a:accent3>
        <a:srgbClr val="FEDB00"/>
      </a:accent3>
      <a:accent4>
        <a:srgbClr val="E57200"/>
      </a:accent4>
      <a:accent5>
        <a:srgbClr val="009CDE"/>
      </a:accent5>
      <a:accent6>
        <a:srgbClr val="3A913F"/>
      </a:accent6>
      <a:hlink>
        <a:srgbClr val="009CDE"/>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ontent Slides">
  <a:themeElements>
    <a:clrScheme name="CBSAT">
      <a:dk1>
        <a:srgbClr val="1E1E1E"/>
      </a:dk1>
      <a:lt1>
        <a:srgbClr val="FFFFFF"/>
      </a:lt1>
      <a:dk2>
        <a:srgbClr val="44546A"/>
      </a:dk2>
      <a:lt2>
        <a:srgbClr val="E7E6E6"/>
      </a:lt2>
      <a:accent1>
        <a:srgbClr val="009CDE"/>
      </a:accent1>
      <a:accent2>
        <a:srgbClr val="71C5E8"/>
      </a:accent2>
      <a:accent3>
        <a:srgbClr val="FEDB00"/>
      </a:accent3>
      <a:accent4>
        <a:srgbClr val="E57200"/>
      </a:accent4>
      <a:accent5>
        <a:srgbClr val="009CDE"/>
      </a:accent5>
      <a:accent6>
        <a:srgbClr val="3A913F"/>
      </a:accent6>
      <a:hlink>
        <a:srgbClr val="009CDE"/>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ontent Slides">
  <a:themeElements>
    <a:clrScheme name="CBSAT">
      <a:dk1>
        <a:srgbClr val="1E1E1E"/>
      </a:dk1>
      <a:lt1>
        <a:srgbClr val="FFFFFF"/>
      </a:lt1>
      <a:dk2>
        <a:srgbClr val="44546A"/>
      </a:dk2>
      <a:lt2>
        <a:srgbClr val="E7E6E6"/>
      </a:lt2>
      <a:accent1>
        <a:srgbClr val="009CDE"/>
      </a:accent1>
      <a:accent2>
        <a:srgbClr val="71C5E8"/>
      </a:accent2>
      <a:accent3>
        <a:srgbClr val="FEDB00"/>
      </a:accent3>
      <a:accent4>
        <a:srgbClr val="E57200"/>
      </a:accent4>
      <a:accent5>
        <a:srgbClr val="009CDE"/>
      </a:accent5>
      <a:accent6>
        <a:srgbClr val="3A913F"/>
      </a:accent6>
      <a:hlink>
        <a:srgbClr val="009CDE"/>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2049</TotalTime>
  <Words>2025</Words>
  <Application>Microsoft Office PowerPoint</Application>
  <PresentationFormat>On-screen Show (4:3)</PresentationFormat>
  <Paragraphs>180</Paragraphs>
  <Slides>19</Slides>
  <Notes>8</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19</vt:i4>
      </vt:variant>
    </vt:vector>
  </HeadingPairs>
  <TitlesOfParts>
    <vt:vector size="38" baseType="lpstr">
      <vt:lpstr>Arial</vt:lpstr>
      <vt:lpstr>Calibri</vt:lpstr>
      <vt:lpstr>Cooper Black</vt:lpstr>
      <vt:lpstr>Georgia</vt:lpstr>
      <vt:lpstr>Times New Roman</vt:lpstr>
      <vt:lpstr>Verdana</vt:lpstr>
      <vt:lpstr>Verdana Bold</vt:lpstr>
      <vt:lpstr>Wingdings</vt:lpstr>
      <vt:lpstr>Wingdings 2</vt:lpstr>
      <vt:lpstr>Zapf Dingbats</vt:lpstr>
      <vt:lpstr>ヒラギノ角ゴ Pro W3</vt:lpstr>
      <vt:lpstr>Civic</vt:lpstr>
      <vt:lpstr>1_Content Slides</vt:lpstr>
      <vt:lpstr>2_Content Slides</vt:lpstr>
      <vt:lpstr>3_Content Slides</vt:lpstr>
      <vt:lpstr>4_Content Slides</vt:lpstr>
      <vt:lpstr>5_Content Slides</vt:lpstr>
      <vt:lpstr>6_Content Slides</vt:lpstr>
      <vt:lpstr>7_Content Slides</vt:lpstr>
      <vt:lpstr>College Entrance Exams</vt:lpstr>
      <vt:lpstr>PSAT:  Preliminary Scholastic Aptitude Test</vt:lpstr>
      <vt:lpstr>I Took It,  Now What?</vt:lpstr>
      <vt:lpstr>PowerPoint Presentation</vt:lpstr>
      <vt:lpstr>What Are My Areas of Strength? What Skills Do I Need to Build?</vt:lpstr>
      <vt:lpstr>Student Search Service®</vt:lpstr>
      <vt:lpstr>SAT: Scholastic Aptitude Test </vt:lpstr>
      <vt:lpstr>Why should students take the SAT? </vt:lpstr>
      <vt:lpstr>The NEW SAT</vt:lpstr>
      <vt:lpstr>PACT: Practice ACT for 10th Graders</vt:lpstr>
      <vt:lpstr>What Will It Look Like?  - Same score range as the ACT  - World of Work Map  - Breakdown of section performance</vt:lpstr>
      <vt:lpstr>ACT: American College Test</vt:lpstr>
      <vt:lpstr>ACT Score Report</vt:lpstr>
      <vt:lpstr>PowerPoint Presentation</vt:lpstr>
      <vt:lpstr>MCHS &amp; The ACT</vt:lpstr>
      <vt:lpstr>PowerPoint Presentation</vt:lpstr>
      <vt:lpstr>PowerPoint Presentation</vt:lpstr>
      <vt:lpstr>Mallard Creek Test Dates</vt:lpstr>
      <vt:lpstr> QUESTIONS? </vt:lpstr>
    </vt:vector>
  </TitlesOfParts>
  <Company>Charlotte Mecklenburg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Entrance Exams</dc:title>
  <dc:creator>jeanette.hummel</dc:creator>
  <cp:lastModifiedBy>Harris, Stephanie L.</cp:lastModifiedBy>
  <cp:revision>133</cp:revision>
  <dcterms:created xsi:type="dcterms:W3CDTF">2012-10-16T12:12:12Z</dcterms:created>
  <dcterms:modified xsi:type="dcterms:W3CDTF">2017-10-11T23:44:44Z</dcterms:modified>
</cp:coreProperties>
</file>