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Century Schoolbook" panose="02040604050505020304" pitchFamily="18" charset="0"/>
      <p:regular r:id="rId23"/>
      <p:bold r:id="rId24"/>
      <p:italic r:id="rId25"/>
      <p:boldItalic r:id="rId26"/>
    </p:embeddedFont>
    <p:embeddedFont>
      <p:font typeface="Corben" panose="020B060402020202020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16SWws/lITUCb0o1gMhg2CHH/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520AB5-6F96-4002-96DE-51CF26F1EF9D}">
  <a:tblStyle styleId="{92520AB5-6F96-4002-96DE-51CF26F1EF9D}" styleName="Table_0">
    <a:wholeTbl>
      <a:tcTxStyle b="off" i="off">
        <a:font>
          <a:latin typeface="Georgia"/>
          <a:ea typeface="Georgia"/>
          <a:cs typeface="Georgia"/>
        </a:font>
        <a:schemeClr val="lt1"/>
      </a:tcTxStyle>
      <a:tcStyle>
        <a:tcBdr>
          <a:left>
            <a:ln w="9525" cap="flat" cmpd="sng">
              <a:solidFill>
                <a:srgbClr val="D8DACC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D8DACC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D8DACC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D8DACC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547" autoAdjust="0"/>
  </p:normalViewPr>
  <p:slideViewPr>
    <p:cSldViewPr snapToGrid="0">
      <p:cViewPr varScale="1">
        <p:scale>
          <a:sx n="23" d="100"/>
          <a:sy n="23" d="100"/>
        </p:scale>
        <p:origin x="18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913987" y="4343673"/>
            <a:ext cx="5028477" cy="411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7:notes"/>
          <p:cNvSpPr txBox="1"/>
          <p:nvPr/>
        </p:nvSpPr>
        <p:spPr>
          <a:xfrm>
            <a:off x="3885219" y="8685787"/>
            <a:ext cx="2971232" cy="45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825" rIns="9130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c0210d5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c0210d5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9c0210d5e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20" dirty="0"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913987" y="4343673"/>
            <a:ext cx="5028477" cy="411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21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21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Google Shape;33;p21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90967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" name="Google Shape;34;p21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909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31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31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3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Google Shape;154;p31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90967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5" name="Google Shape;155;p31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909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391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917023" y="2176272"/>
            <a:ext cx="6400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26719" algn="l">
              <a:lnSpc>
                <a:spcPct val="107692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12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075"/>
              </a:buClr>
              <a:buSzPts val="1980"/>
              <a:buFont typeface="Arial"/>
              <a:buChar char="●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🞆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Font typeface="Georgia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Font typeface="Georgia"/>
              <a:buChar char="•"/>
              <a:defRPr sz="2000"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917022" y="1601787"/>
            <a:ext cx="6400800" cy="128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9075"/>
              </a:buClr>
              <a:buSzPts val="3600"/>
              <a:buFont typeface="Arial"/>
              <a:buNone/>
              <a:defRPr sz="3600" b="0" i="0">
                <a:solidFill>
                  <a:srgbClr val="0090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172445" y="6567488"/>
            <a:ext cx="1752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Slide </a:t>
            </a:r>
            <a:fld id="{00000000-1234-1234-1234-123412341234}" type="slidenum">
              <a:rPr lang="en-US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01">
  <p:cSld name="Title_0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c0210d5e8_7_10"/>
          <p:cNvSpPr/>
          <p:nvPr/>
        </p:nvSpPr>
        <p:spPr>
          <a:xfrm>
            <a:off x="5007427" y="0"/>
            <a:ext cx="2641786" cy="68580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9" name="Google Shape;169;g9c0210d5e8_7_10"/>
          <p:cNvSpPr>
            <a:spLocks noGrp="1"/>
          </p:cNvSpPr>
          <p:nvPr>
            <p:ph type="pic" idx="2"/>
          </p:nvPr>
        </p:nvSpPr>
        <p:spPr>
          <a:xfrm>
            <a:off x="-1" y="0"/>
            <a:ext cx="500742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0" name="Google Shape;170;g9c0210d5e8_7_10"/>
          <p:cNvSpPr txBox="1">
            <a:spLocks noGrp="1"/>
          </p:cNvSpPr>
          <p:nvPr>
            <p:ph type="ctrTitle"/>
          </p:nvPr>
        </p:nvSpPr>
        <p:spPr>
          <a:xfrm>
            <a:off x="5455608" y="1291772"/>
            <a:ext cx="3284982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9c0210d5e8_7_10"/>
          <p:cNvSpPr txBox="1">
            <a:spLocks noGrp="1"/>
          </p:cNvSpPr>
          <p:nvPr>
            <p:ph type="subTitle" idx="1"/>
          </p:nvPr>
        </p:nvSpPr>
        <p:spPr>
          <a:xfrm>
            <a:off x="5541809" y="5392401"/>
            <a:ext cx="3134106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lvl="2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lvl="3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lvl="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lvl="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2" name="Google Shape;172;g9c0210d5e8_7_10"/>
          <p:cNvGrpSpPr/>
          <p:nvPr/>
        </p:nvGrpSpPr>
        <p:grpSpPr>
          <a:xfrm>
            <a:off x="6855260" y="5054600"/>
            <a:ext cx="507206" cy="114300"/>
            <a:chOff x="9330846" y="5054600"/>
            <a:chExt cx="676275" cy="114300"/>
          </a:xfrm>
        </p:grpSpPr>
        <p:sp>
          <p:nvSpPr>
            <p:cNvPr id="173" name="Google Shape;173;g9c0210d5e8_7_10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74" name="Google Shape;174;g9c0210d5e8_7_10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75" name="Google Shape;175;g9c0210d5e8_7_10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76" name="Google Shape;176;g9c0210d5e8_7_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c0210d5e8_7_41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9" name="Google Shape;179;g9c0210d5e8_7_41"/>
          <p:cNvSpPr txBox="1">
            <a:spLocks noGrp="1"/>
          </p:cNvSpPr>
          <p:nvPr>
            <p:ph type="title"/>
          </p:nvPr>
        </p:nvSpPr>
        <p:spPr>
          <a:xfrm>
            <a:off x="3442716" y="2313432"/>
            <a:ext cx="494461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Schoolbook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9c0210d5e8_7_41"/>
          <p:cNvSpPr txBox="1">
            <a:spLocks noGrp="1"/>
          </p:cNvSpPr>
          <p:nvPr>
            <p:ph type="body" idx="1"/>
          </p:nvPr>
        </p:nvSpPr>
        <p:spPr>
          <a:xfrm>
            <a:off x="3442716" y="5193792"/>
            <a:ext cx="4944618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c0210d5e8_7_88"/>
          <p:cNvSpPr>
            <a:spLocks noGrp="1"/>
          </p:cNvSpPr>
          <p:nvPr>
            <p:ph type="pic" idx="2"/>
          </p:nvPr>
        </p:nvSpPr>
        <p:spPr>
          <a:xfrm>
            <a:off x="5127094" y="0"/>
            <a:ext cx="401690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3" name="Google Shape;183;g9c0210d5e8_7_88"/>
          <p:cNvSpPr txBox="1">
            <a:spLocks noGrp="1"/>
          </p:cNvSpPr>
          <p:nvPr>
            <p:ph type="body" idx="1"/>
          </p:nvPr>
        </p:nvSpPr>
        <p:spPr>
          <a:xfrm>
            <a:off x="3289918" y="2717803"/>
            <a:ext cx="212598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  <a:defRPr sz="1400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g9c0210d5e8_7_88"/>
          <p:cNvSpPr txBox="1">
            <a:spLocks noGrp="1"/>
          </p:cNvSpPr>
          <p:nvPr>
            <p:ph type="body" idx="3"/>
          </p:nvPr>
        </p:nvSpPr>
        <p:spPr>
          <a:xfrm>
            <a:off x="485775" y="2717803"/>
            <a:ext cx="212598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  <a:defRPr sz="1400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g9c0210d5e8_7_88"/>
          <p:cNvSpPr txBox="1">
            <a:spLocks noGrp="1"/>
          </p:cNvSpPr>
          <p:nvPr>
            <p:ph type="title"/>
          </p:nvPr>
        </p:nvSpPr>
        <p:spPr>
          <a:xfrm>
            <a:off x="474889" y="557439"/>
            <a:ext cx="51686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9c0210d5e8_7_88"/>
          <p:cNvSpPr txBox="1">
            <a:spLocks noGrp="1"/>
          </p:cNvSpPr>
          <p:nvPr>
            <p:ph type="body" idx="4"/>
          </p:nvPr>
        </p:nvSpPr>
        <p:spPr>
          <a:xfrm>
            <a:off x="1429838" y="1981200"/>
            <a:ext cx="411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9c0210d5e8_7_88"/>
          <p:cNvSpPr txBox="1">
            <a:spLocks noGrp="1"/>
          </p:cNvSpPr>
          <p:nvPr>
            <p:ph type="body" idx="5"/>
          </p:nvPr>
        </p:nvSpPr>
        <p:spPr>
          <a:xfrm>
            <a:off x="4233982" y="1981200"/>
            <a:ext cx="411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9c0210d5e8_7_88"/>
          <p:cNvSpPr txBox="1">
            <a:spLocks noGrp="1"/>
          </p:cNvSpPr>
          <p:nvPr>
            <p:ph type="sldNum" idx="12"/>
          </p:nvPr>
        </p:nvSpPr>
        <p:spPr>
          <a:xfrm>
            <a:off x="8318408" y="6189345"/>
            <a:ext cx="450731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03">
  <p:cSld name="Title_0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c0210d5e8_7_122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1" name="Google Shape;191;g9c0210d5e8_7_122"/>
          <p:cNvSpPr txBox="1">
            <a:spLocks noGrp="1"/>
          </p:cNvSpPr>
          <p:nvPr>
            <p:ph type="ctrTitle"/>
          </p:nvPr>
        </p:nvSpPr>
        <p:spPr>
          <a:xfrm>
            <a:off x="237015" y="2404234"/>
            <a:ext cx="3997528" cy="174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9c0210d5e8_7_122"/>
          <p:cNvSpPr txBox="1">
            <a:spLocks noGrp="1"/>
          </p:cNvSpPr>
          <p:nvPr>
            <p:ph type="subTitle" idx="1"/>
          </p:nvPr>
        </p:nvSpPr>
        <p:spPr>
          <a:xfrm>
            <a:off x="339885" y="4553291"/>
            <a:ext cx="3787132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lvl="2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lvl="3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lvl="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lvl="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Content">
  <p:cSld name="05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c0210d5e8_7_142"/>
          <p:cNvSpPr txBox="1">
            <a:spLocks noGrp="1"/>
          </p:cNvSpPr>
          <p:nvPr>
            <p:ph type="body" idx="1"/>
          </p:nvPr>
        </p:nvSpPr>
        <p:spPr>
          <a:xfrm>
            <a:off x="1171575" y="1733627"/>
            <a:ext cx="6400800" cy="42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9972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Char char="⚫"/>
              <a:defRPr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g9c0210d5e8_7_142"/>
          <p:cNvSpPr txBox="1">
            <a:spLocks noGrp="1"/>
          </p:cNvSpPr>
          <p:nvPr>
            <p:ph type="title"/>
          </p:nvPr>
        </p:nvSpPr>
        <p:spPr>
          <a:xfrm>
            <a:off x="474889" y="557439"/>
            <a:ext cx="81118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9c0210d5e8_7_142"/>
          <p:cNvSpPr txBox="1">
            <a:spLocks noGrp="1"/>
          </p:cNvSpPr>
          <p:nvPr>
            <p:ph type="body" idx="2"/>
          </p:nvPr>
        </p:nvSpPr>
        <p:spPr>
          <a:xfrm>
            <a:off x="485775" y="1733627"/>
            <a:ext cx="411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7" name="Google Shape;197;g9c0210d5e8_7_142"/>
          <p:cNvGrpSpPr/>
          <p:nvPr/>
        </p:nvGrpSpPr>
        <p:grpSpPr>
          <a:xfrm>
            <a:off x="0" y="6086479"/>
            <a:ext cx="9144000" cy="600974"/>
            <a:chOff x="0" y="6086479"/>
            <a:chExt cx="12192000" cy="600974"/>
          </a:xfrm>
        </p:grpSpPr>
        <p:sp>
          <p:nvSpPr>
            <p:cNvPr id="198" name="Google Shape;198;g9c0210d5e8_7_142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99" name="Google Shape;199;g9c0210d5e8_7_142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5353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200" name="Google Shape;200;g9c0210d5e8_7_142"/>
          <p:cNvSpPr txBox="1"/>
          <p:nvPr/>
        </p:nvSpPr>
        <p:spPr>
          <a:xfrm>
            <a:off x="8318408" y="6189345"/>
            <a:ext cx="450731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_Important Text 01">
  <p:cSld name="2 Images_Important Text 0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c0210d5e8_7_170"/>
          <p:cNvSpPr>
            <a:spLocks noGrp="1"/>
          </p:cNvSpPr>
          <p:nvPr>
            <p:ph type="pic" idx="2"/>
          </p:nvPr>
        </p:nvSpPr>
        <p:spPr>
          <a:xfrm>
            <a:off x="4848225" y="0"/>
            <a:ext cx="42957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3" name="Google Shape;203;g9c0210d5e8_7_170"/>
          <p:cNvSpPr>
            <a:spLocks noGrp="1"/>
          </p:cNvSpPr>
          <p:nvPr>
            <p:ph type="pic" idx="3"/>
          </p:nvPr>
        </p:nvSpPr>
        <p:spPr>
          <a:xfrm>
            <a:off x="0" y="0"/>
            <a:ext cx="606547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4" name="Google Shape;204;g9c0210d5e8_7_170"/>
          <p:cNvSpPr txBox="1">
            <a:spLocks noGrp="1"/>
          </p:cNvSpPr>
          <p:nvPr>
            <p:ph type="body" idx="1"/>
          </p:nvPr>
        </p:nvSpPr>
        <p:spPr>
          <a:xfrm>
            <a:off x="589189" y="5047107"/>
            <a:ext cx="375421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g9c0210d5e8_7_170"/>
          <p:cNvSpPr txBox="1">
            <a:spLocks noGrp="1"/>
          </p:cNvSpPr>
          <p:nvPr>
            <p:ph type="title"/>
          </p:nvPr>
        </p:nvSpPr>
        <p:spPr>
          <a:xfrm>
            <a:off x="589189" y="4081468"/>
            <a:ext cx="375421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9c0210d5e8_7_170"/>
          <p:cNvSpPr txBox="1">
            <a:spLocks noGrp="1"/>
          </p:cNvSpPr>
          <p:nvPr>
            <p:ph type="sldNum" idx="12"/>
          </p:nvPr>
        </p:nvSpPr>
        <p:spPr>
          <a:xfrm>
            <a:off x="8318408" y="6189345"/>
            <a:ext cx="450731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Content_1 column">
  <p:cSld name="04 Content_1 colum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c0210d5e8_7_278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9" name="Google Shape;209;g9c0210d5e8_7_278"/>
          <p:cNvSpPr txBox="1">
            <a:spLocks noGrp="1"/>
          </p:cNvSpPr>
          <p:nvPr>
            <p:ph type="body" idx="1"/>
          </p:nvPr>
        </p:nvSpPr>
        <p:spPr>
          <a:xfrm>
            <a:off x="1171575" y="1733627"/>
            <a:ext cx="1828800" cy="42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9972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Char char="⚫"/>
              <a:defRPr sz="1400">
                <a:solidFill>
                  <a:srgbClr val="F2F2F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g9c0210d5e8_7_278"/>
          <p:cNvSpPr txBox="1">
            <a:spLocks noGrp="1"/>
          </p:cNvSpPr>
          <p:nvPr>
            <p:ph type="title"/>
          </p:nvPr>
        </p:nvSpPr>
        <p:spPr>
          <a:xfrm>
            <a:off x="474889" y="557439"/>
            <a:ext cx="76546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Corbel"/>
              <a:buNone/>
              <a:defRPr sz="24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9c0210d5e8_7_278"/>
          <p:cNvSpPr txBox="1">
            <a:spLocks noGrp="1"/>
          </p:cNvSpPr>
          <p:nvPr>
            <p:ph type="body" idx="3"/>
          </p:nvPr>
        </p:nvSpPr>
        <p:spPr>
          <a:xfrm>
            <a:off x="485775" y="1733627"/>
            <a:ext cx="411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⯍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9c0210d5e8_7_278"/>
          <p:cNvSpPr txBox="1">
            <a:spLocks noGrp="1"/>
          </p:cNvSpPr>
          <p:nvPr>
            <p:ph type="sldNum" idx="12"/>
          </p:nvPr>
        </p:nvSpPr>
        <p:spPr>
          <a:xfrm>
            <a:off x="8318408" y="6189345"/>
            <a:ext cx="450731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3300"/>
              <a:buFont typeface="Georgia"/>
              <a:buNone/>
              <a:defRPr>
                <a:solidFill>
                  <a:srgbClr val="90967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2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Google Shape;49;p23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23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23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90967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8" name="Google Shape;58;p23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909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4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90967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" name="Google Shape;64;p2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2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2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2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Google Shape;68;p24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24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24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2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24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909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819FB8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BD9C50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C1703E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marL="1371600" lvl="2" indent="-276225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25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26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0" name="Google Shape;90;p2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2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2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2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26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26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90967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1" name="Google Shape;101;p2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909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2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2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27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2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8" name="Google Shape;118;p27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90967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9" name="Google Shape;119;p27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909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27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2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9096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Google Shape;18;p20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90967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" name="Google Shape;19;p20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909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u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90967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819FB8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BD9C50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C1703E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repscholar.com/test-optional-colleges-list#:~:text=Popular%20test%2Doptional%20colleges%20and,Pitzer%20College%2C%20and%20Brandeis%20University.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.prepscholar.com/colleges-dont-require-sat-act-scores-2020-admissions-covi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repscholar.com/colleges-that-superscore-act-complete-li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readiness.collegeboard.org/pdf/guide-2018-act-sat-concordanc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4000" i="1">
                <a:solidFill>
                  <a:srgbClr val="A5AB81"/>
                </a:solidFill>
              </a:rPr>
              <a:t>SAT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n-US" sz="4000" i="1">
                <a:solidFill>
                  <a:srgbClr val="A5AB81"/>
                </a:solidFill>
              </a:rPr>
              <a:t>ACT</a:t>
            </a:r>
            <a:endParaRPr sz="4000" i="1">
              <a:solidFill>
                <a:srgbClr val="A5AB81"/>
              </a:solidFill>
            </a:endParaRPr>
          </a:p>
        </p:txBody>
      </p:sp>
      <p:sp>
        <p:nvSpPr>
          <p:cNvPr id="218" name="Google Shape;218;p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sz="4400" b="1"/>
              <a:t>College Entrance Exams</a:t>
            </a:r>
            <a:endParaRPr sz="4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 rot="-5400000">
            <a:off x="-836014" y="2664814"/>
            <a:ext cx="494862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740"/>
              <a:buNone/>
            </a:pPr>
            <a:r>
              <a:rPr lang="en-US" sz="4400" b="1">
                <a:latin typeface="Georgia"/>
                <a:ea typeface="Georgia"/>
                <a:cs typeface="Georgia"/>
                <a:sym typeface="Georgia"/>
              </a:rPr>
              <a:t>Common</a:t>
            </a:r>
            <a:endParaRPr/>
          </a:p>
          <a:p>
            <a:pPr marL="0" lvl="0" indent="0" algn="ctr" rtl="0">
              <a:spcBef>
                <a:spcPts val="1880"/>
              </a:spcBef>
              <a:spcAft>
                <a:spcPts val="0"/>
              </a:spcAft>
              <a:buSzPts val="3740"/>
              <a:buNone/>
            </a:pPr>
            <a:r>
              <a:rPr lang="en-US" sz="4400" b="1">
                <a:latin typeface="Georgia"/>
                <a:ea typeface="Georgia"/>
                <a:cs typeface="Georgia"/>
                <a:sym typeface="Georgia"/>
              </a:rPr>
              <a:t>Misconceptions</a:t>
            </a:r>
            <a:endParaRPr sz="44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3915" y="4495800"/>
            <a:ext cx="4743170" cy="175391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 txBox="1"/>
          <p:nvPr/>
        </p:nvSpPr>
        <p:spPr>
          <a:xfrm>
            <a:off x="3048000" y="762000"/>
            <a:ext cx="571500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A5AB81"/>
                </a:solidFill>
                <a:latin typeface="Georgia"/>
                <a:ea typeface="Georgia"/>
                <a:cs typeface="Georgia"/>
                <a:sym typeface="Georgia"/>
              </a:rPr>
              <a:t>Only take the ACT if you’re good at science.</a:t>
            </a:r>
            <a:endParaRPr/>
          </a:p>
          <a:p>
            <a:pPr marL="341313" marR="0" lvl="0" indent="-341313" algn="l" rtl="0">
              <a:spcBef>
                <a:spcPts val="2000"/>
              </a:spcBef>
              <a:spcAft>
                <a:spcPts val="0"/>
              </a:spcAft>
              <a:buClr>
                <a:srgbClr val="A5AB8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A5AB81"/>
                </a:solidFill>
                <a:latin typeface="Georgia"/>
                <a:ea typeface="Georgia"/>
                <a:cs typeface="Georgia"/>
                <a:sym typeface="Georgia"/>
              </a:rPr>
              <a:t>Don’t send your scores to schools until you see them!</a:t>
            </a:r>
            <a:endParaRPr/>
          </a:p>
          <a:p>
            <a:pPr marL="341313" marR="0" lvl="0" indent="-341313" algn="l" rtl="0">
              <a:spcBef>
                <a:spcPts val="2000"/>
              </a:spcBef>
              <a:spcAft>
                <a:spcPts val="0"/>
              </a:spcAft>
              <a:buClr>
                <a:srgbClr val="A5AB8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A5AB81"/>
                </a:solidFill>
                <a:latin typeface="Georgia"/>
                <a:ea typeface="Georgia"/>
                <a:cs typeface="Georgia"/>
                <a:sym typeface="Georgia"/>
              </a:rPr>
              <a:t>Competitive schools prefer the SAT.</a:t>
            </a:r>
            <a:endParaRPr/>
          </a:p>
          <a:p>
            <a:pPr marL="341313" marR="0" lvl="0" indent="-341313" algn="l" rtl="0">
              <a:spcBef>
                <a:spcPts val="2000"/>
              </a:spcBef>
              <a:spcAft>
                <a:spcPts val="0"/>
              </a:spcAft>
              <a:buClr>
                <a:srgbClr val="A5AB8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A5AB81"/>
                </a:solidFill>
                <a:latin typeface="Georgia"/>
                <a:ea typeface="Georgia"/>
                <a:cs typeface="Georgia"/>
                <a:sym typeface="Georgia"/>
              </a:rPr>
              <a:t>Every college requires a standardized test score</a:t>
            </a:r>
            <a:r>
              <a:rPr lang="en-US" sz="1800">
                <a:solidFill>
                  <a:srgbClr val="A5AB8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c0210d5e8_0_0"/>
          <p:cNvSpPr txBox="1">
            <a:spLocks noGrp="1"/>
          </p:cNvSpPr>
          <p:nvPr>
            <p:ph type="subTitle" idx="1"/>
          </p:nvPr>
        </p:nvSpPr>
        <p:spPr>
          <a:xfrm>
            <a:off x="1297250" y="2745050"/>
            <a:ext cx="6400800" cy="32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/>
              <a:t>Some Universities are choosing to not require SAT/ACT scores as a part of a students application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/>
              <a:t>Admission is based on other factors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-US" sz="2000"/>
              <a:t>GPA, class rank, extracurricular activities, leadership roles.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/>
              <a:t>If you choose to submit a score, your score WILL be reviewed</a:t>
            </a:r>
            <a:endParaRPr sz="20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u="sng">
                <a:hlinkClick r:id="rId3"/>
              </a:rPr>
              <a:t>Historically Test Optional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u="sng">
                <a:hlinkClick r:id="rId4"/>
              </a:rPr>
              <a:t>COVID-19 Test Optional</a:t>
            </a:r>
            <a:endParaRPr/>
          </a:p>
        </p:txBody>
      </p:sp>
      <p:sp>
        <p:nvSpPr>
          <p:cNvPr id="289" name="Google Shape;289;g9c0210d5e8_0_0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“Test Optional”?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>
                <a:solidFill>
                  <a:srgbClr val="A5AB81"/>
                </a:solidFill>
              </a:rPr>
              <a:t>THANK YOU!</a:t>
            </a:r>
            <a:endParaRPr/>
          </a:p>
        </p:txBody>
      </p:sp>
      <p:sp>
        <p:nvSpPr>
          <p:cNvPr id="295" name="Google Shape;295;p19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9671"/>
              </a:buClr>
              <a:buSzPts val="4300"/>
              <a:buFont typeface="Georgia"/>
              <a:buNone/>
            </a:pPr>
            <a:r>
              <a:rPr lang="en-US" sz="4300">
                <a:solidFill>
                  <a:srgbClr val="909671"/>
                </a:solidFill>
              </a:rPr>
              <a:t/>
            </a:r>
            <a:br>
              <a:rPr lang="en-US" sz="4300">
                <a:solidFill>
                  <a:srgbClr val="909671"/>
                </a:solidFill>
              </a:rPr>
            </a:br>
            <a:r>
              <a:rPr lang="en-US" sz="4300" b="1">
                <a:solidFill>
                  <a:srgbClr val="94B6D2"/>
                </a:solidFill>
              </a:rPr>
              <a:t>QUESTIONS?</a:t>
            </a:r>
            <a:r>
              <a:rPr lang="en-US" sz="4300" b="1">
                <a:solidFill>
                  <a:srgbClr val="D16349"/>
                </a:solidFill>
              </a:rPr>
              <a:t/>
            </a:r>
            <a:br>
              <a:rPr lang="en-US" sz="4300" b="1">
                <a:solidFill>
                  <a:srgbClr val="D16349"/>
                </a:solidFill>
              </a:rPr>
            </a:br>
            <a:endParaRPr sz="4300" b="1">
              <a:solidFill>
                <a:srgbClr val="D1634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ts val="3200"/>
              <a:buFont typeface="Georgia"/>
              <a:buNone/>
            </a:pPr>
            <a:r>
              <a:rPr lang="en-US" sz="3200" b="1">
                <a:solidFill>
                  <a:srgbClr val="94B6D2"/>
                </a:solidFill>
              </a:rPr>
              <a:t>Student Search Service</a:t>
            </a:r>
            <a:r>
              <a:rPr lang="en-US" sz="3200" b="1" baseline="30000">
                <a:solidFill>
                  <a:srgbClr val="94B6D2"/>
                </a:solidFill>
              </a:rPr>
              <a:t>®</a:t>
            </a:r>
            <a:endParaRPr sz="3200" b="1">
              <a:solidFill>
                <a:srgbClr val="94B6D2"/>
              </a:solidFill>
            </a:endParaRPr>
          </a:p>
        </p:txBody>
      </p:sp>
      <p:sp>
        <p:nvSpPr>
          <p:cNvPr id="225" name="Google Shape;225;p6"/>
          <p:cNvSpPr txBox="1">
            <a:spLocks noGrp="1"/>
          </p:cNvSpPr>
          <p:nvPr>
            <p:ph type="body" idx="1"/>
          </p:nvPr>
        </p:nvSpPr>
        <p:spPr>
          <a:xfrm>
            <a:off x="4800600" y="16764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106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ts val="1120"/>
              <a:buFont typeface="Georgia"/>
              <a:buAutoNum type="arabicPeriod"/>
            </a:pPr>
            <a:r>
              <a:rPr lang="en-US" sz="1600">
                <a:solidFill>
                  <a:srgbClr val="A5AB81"/>
                </a:solidFill>
              </a:rPr>
              <a:t>Choose to participate in Student Search Service when registering for a College Board test (fill in the circle on the answer sheet). </a:t>
            </a:r>
            <a:endParaRPr/>
          </a:p>
          <a:p>
            <a:pPr marL="469106" lvl="1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ADAE"/>
              </a:buClr>
              <a:buSzPts val="1120"/>
              <a:buFont typeface="Georgia"/>
              <a:buAutoNum type="arabicPeriod"/>
            </a:pPr>
            <a:r>
              <a:rPr lang="en-US" sz="1600">
                <a:solidFill>
                  <a:srgbClr val="A5AB81"/>
                </a:solidFill>
              </a:rPr>
              <a:t>Provide information about yourself on your answer sheet. </a:t>
            </a:r>
            <a:endParaRPr/>
          </a:p>
          <a:p>
            <a:pPr marL="469106" lvl="1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ADAE"/>
              </a:buClr>
              <a:buSzPts val="1120"/>
              <a:buFont typeface="Georgia"/>
              <a:buAutoNum type="arabicPeriod"/>
            </a:pPr>
            <a:r>
              <a:rPr lang="en-US" sz="1600">
                <a:solidFill>
                  <a:srgbClr val="A5AB81"/>
                </a:solidFill>
              </a:rPr>
              <a:t>Participating organizations can then search for groups of students who may be a good fit. </a:t>
            </a:r>
            <a:endParaRPr/>
          </a:p>
          <a:p>
            <a:pPr marL="469106" lvl="1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ADAE"/>
              </a:buClr>
              <a:buSzPts val="1120"/>
              <a:buFont typeface="Georgia"/>
              <a:buAutoNum type="arabicPeriod"/>
            </a:pPr>
            <a:r>
              <a:rPr lang="en-US" sz="1600">
                <a:solidFill>
                  <a:srgbClr val="A5AB81"/>
                </a:solidFill>
              </a:rPr>
              <a:t>FYI: The College Board never shares information on disabilities, parental education, self-reported parental income, Social Security numbers, phone numbers, or actual test scores through Student Search Service.</a:t>
            </a:r>
            <a:endParaRPr/>
          </a:p>
          <a:p>
            <a:pPr marL="274320" lvl="0" indent="-187960" algn="l" rtl="0"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360"/>
              <a:buNone/>
            </a:pPr>
            <a:endParaRPr sz="1600"/>
          </a:p>
        </p:txBody>
      </p:sp>
      <p:sp>
        <p:nvSpPr>
          <p:cNvPr id="226" name="Google Shape;226;p6"/>
          <p:cNvSpPr txBox="1">
            <a:spLocks noGrp="1"/>
          </p:cNvSpPr>
          <p:nvPr>
            <p:ph type="body" idx="2"/>
          </p:nvPr>
        </p:nvSpPr>
        <p:spPr>
          <a:xfrm>
            <a:off x="312683" y="1534121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45"/>
              <a:buNone/>
            </a:pPr>
            <a:r>
              <a:rPr lang="en-US" sz="2170">
                <a:solidFill>
                  <a:srgbClr val="A5AB81"/>
                </a:solidFill>
              </a:rPr>
              <a:t>Connects students with information about educational and financial aid opportunities.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845"/>
              <a:buNone/>
            </a:pPr>
            <a:endParaRPr sz="2170">
              <a:solidFill>
                <a:srgbClr val="A5AB8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845"/>
              <a:buNone/>
            </a:pPr>
            <a:r>
              <a:rPr lang="en-US" sz="2170">
                <a:solidFill>
                  <a:srgbClr val="A5AB81"/>
                </a:solidFill>
              </a:rPr>
              <a:t>Participate voluntarily.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845"/>
              <a:buNone/>
            </a:pPr>
            <a:endParaRPr sz="2170">
              <a:solidFill>
                <a:srgbClr val="A5AB8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845"/>
              <a:buNone/>
            </a:pPr>
            <a:r>
              <a:rPr lang="en-US" sz="2170">
                <a:solidFill>
                  <a:srgbClr val="A5AB81"/>
                </a:solidFill>
              </a:rPr>
              <a:t>Connect with more than 1,200 colleges, universities, scholarship programs, and educational organizations.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845"/>
              <a:buNone/>
            </a:pPr>
            <a:endParaRPr sz="2170">
              <a:solidFill>
                <a:srgbClr val="A5AB8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845"/>
              <a:buNone/>
            </a:pPr>
            <a:r>
              <a:rPr lang="en-US" sz="2170">
                <a:solidFill>
                  <a:srgbClr val="A5AB81"/>
                </a:solidFill>
              </a:rPr>
              <a:t>Sign up when you take an assessment in the SAT® Suite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None/>
            </a:pPr>
            <a:endParaRPr sz="224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ts val="3300"/>
              <a:buFont typeface="Georgia"/>
              <a:buNone/>
            </a:pPr>
            <a:r>
              <a:rPr lang="en-US" b="1">
                <a:solidFill>
                  <a:srgbClr val="94B6D2"/>
                </a:solidFill>
              </a:rPr>
              <a:t>SAT: Scholastic Aptitude Test </a:t>
            </a:r>
            <a:endParaRPr b="1">
              <a:solidFill>
                <a:srgbClr val="94B6D2"/>
              </a:solidFill>
            </a:endParaRPr>
          </a:p>
        </p:txBody>
      </p:sp>
      <p:sp>
        <p:nvSpPr>
          <p:cNvPr id="232" name="Google Shape;232;p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65"/>
              <a:buChar char="⚫"/>
            </a:pPr>
            <a:r>
              <a:rPr lang="en-US" sz="2900">
                <a:solidFill>
                  <a:srgbClr val="A5AB81"/>
                </a:solidFill>
              </a:rPr>
              <a:t>One of the most widely used admissions tests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465"/>
              <a:buChar char="⚫"/>
            </a:pPr>
            <a:r>
              <a:rPr lang="en-US" sz="2900">
                <a:solidFill>
                  <a:srgbClr val="A5AB81"/>
                </a:solidFill>
              </a:rPr>
              <a:t>The SAT helps college admissions officers make fair and informed admission decisions. </a:t>
            </a:r>
            <a:endParaRPr sz="2900">
              <a:solidFill>
                <a:srgbClr val="A5AB81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465"/>
              <a:buChar char="⚫"/>
            </a:pPr>
            <a:r>
              <a:rPr lang="en-US" sz="2900">
                <a:solidFill>
                  <a:srgbClr val="A5AB81"/>
                </a:solidFill>
              </a:rPr>
              <a:t>Tests the subject matter learned by students in high school and how well they apply that knowledge—the critical thinking skills necessary to succeed in college. </a:t>
            </a:r>
            <a:endParaRPr sz="2900">
              <a:solidFill>
                <a:srgbClr val="A5AB81"/>
              </a:solidFill>
            </a:endParaRPr>
          </a:p>
          <a:p>
            <a:pPr marL="274320" lvl="0" indent="-117792" algn="l" rtl="0">
              <a:spcBef>
                <a:spcPts val="580"/>
              </a:spcBef>
              <a:spcAft>
                <a:spcPts val="0"/>
              </a:spcAft>
              <a:buSzPts val="2465"/>
              <a:buNone/>
            </a:pPr>
            <a:endParaRPr sz="2900"/>
          </a:p>
          <a:p>
            <a:pPr marL="274320" lvl="0" indent="-117792" algn="l" rtl="0">
              <a:spcBef>
                <a:spcPts val="580"/>
              </a:spcBef>
              <a:spcAft>
                <a:spcPts val="0"/>
              </a:spcAft>
              <a:buSzPts val="2465"/>
              <a:buNone/>
            </a:pPr>
            <a:endParaRPr sz="2900"/>
          </a:p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ts val="3300"/>
              <a:buFont typeface="Georgia"/>
              <a:buNone/>
            </a:pPr>
            <a:r>
              <a:rPr lang="en-US" b="1">
                <a:solidFill>
                  <a:srgbClr val="94B6D2"/>
                </a:solidFill>
              </a:rPr>
              <a:t>Why should students take the SAT? </a:t>
            </a:r>
            <a:endParaRPr>
              <a:solidFill>
                <a:srgbClr val="94B6D2"/>
              </a:solidFill>
            </a:endParaRPr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29600" cy="486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All colleges accept the SAT as an </a:t>
            </a:r>
            <a:r>
              <a:rPr lang="en-US" b="1">
                <a:solidFill>
                  <a:srgbClr val="A5AB81"/>
                </a:solidFill>
              </a:rPr>
              <a:t>objective measurement</a:t>
            </a:r>
            <a:r>
              <a:rPr lang="en-US">
                <a:solidFill>
                  <a:srgbClr val="A5AB81"/>
                </a:solidFill>
              </a:rPr>
              <a:t> of students' college readiness. 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Used with GPAs and high school transcripts, SAT scores allow colleges to</a:t>
            </a:r>
            <a:r>
              <a:rPr lang="en-US" b="1">
                <a:solidFill>
                  <a:srgbClr val="A5AB81"/>
                </a:solidFill>
              </a:rPr>
              <a:t> fairly</a:t>
            </a:r>
            <a:r>
              <a:rPr lang="en-US">
                <a:solidFill>
                  <a:srgbClr val="A5AB81"/>
                </a:solidFill>
              </a:rPr>
              <a:t> </a:t>
            </a:r>
            <a:r>
              <a:rPr lang="en-US" b="1">
                <a:solidFill>
                  <a:srgbClr val="A5AB81"/>
                </a:solidFill>
              </a:rPr>
              <a:t>compare </a:t>
            </a:r>
            <a:r>
              <a:rPr lang="en-US">
                <a:solidFill>
                  <a:srgbClr val="A5AB81"/>
                </a:solidFill>
              </a:rPr>
              <a:t>applicants. 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Taking the SAT gives students </a:t>
            </a:r>
            <a:r>
              <a:rPr lang="en-US" b="1">
                <a:solidFill>
                  <a:srgbClr val="A5AB81"/>
                </a:solidFill>
              </a:rPr>
              <a:t>access to scholarship</a:t>
            </a:r>
            <a:r>
              <a:rPr lang="en-US">
                <a:solidFill>
                  <a:srgbClr val="A5AB81"/>
                </a:solidFill>
              </a:rPr>
              <a:t> opportunities. </a:t>
            </a:r>
            <a:endParaRPr>
              <a:solidFill>
                <a:srgbClr val="A5AB81"/>
              </a:solidFill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The SAT provides students with the most comprehensive performance feedback of any admission test.</a:t>
            </a:r>
            <a:endParaRPr>
              <a:solidFill>
                <a:srgbClr val="A5AB8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body" idx="3"/>
          </p:nvPr>
        </p:nvSpPr>
        <p:spPr>
          <a:xfrm>
            <a:off x="90085" y="2286000"/>
            <a:ext cx="4041648" cy="484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Highest possible score is 1600</a:t>
            </a:r>
            <a:endParaRPr/>
          </a:p>
          <a:p>
            <a:pPr marL="274320" lvl="0" indent="-274320" algn="l" rtl="0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Test is comparable in nature to the ACT; fewer sections and essay is optional</a:t>
            </a:r>
            <a:endParaRPr/>
          </a:p>
        </p:txBody>
      </p:sp>
      <p:sp>
        <p:nvSpPr>
          <p:cNvPr id="244" name="Google Shape;244;p9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28587" algn="l" rtl="0"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</p:txBody>
      </p:sp>
      <p:sp>
        <p:nvSpPr>
          <p:cNvPr id="245" name="Google Shape;245;p9"/>
          <p:cNvSpPr txBox="1">
            <a:spLocks noGrp="1"/>
          </p:cNvSpPr>
          <p:nvPr>
            <p:ph type="title"/>
          </p:nvPr>
        </p:nvSpPr>
        <p:spPr>
          <a:xfrm>
            <a:off x="166285" y="265263"/>
            <a:ext cx="3889248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ts val="4000"/>
              <a:buFont typeface="Georgia"/>
              <a:buNone/>
            </a:pPr>
            <a:r>
              <a:rPr lang="en-US" sz="4000" b="1">
                <a:solidFill>
                  <a:srgbClr val="94B6D2"/>
                </a:solidFill>
              </a:rPr>
              <a:t>The SAT</a:t>
            </a:r>
            <a:endParaRPr sz="4000" b="1">
              <a:solidFill>
                <a:srgbClr val="94B6D2"/>
              </a:solidFill>
            </a:endParaRPr>
          </a:p>
        </p:txBody>
      </p:sp>
      <p:pic>
        <p:nvPicPr>
          <p:cNvPr id="246" name="Google Shape;246;p9" descr="SAT Understanding Scores 2017 _ SAT Suite of Assessments – The College Board.pdf - Adobe Reader"/>
          <p:cNvPicPr preferRelativeResize="0"/>
          <p:nvPr/>
        </p:nvPicPr>
        <p:blipFill rotWithShape="1">
          <a:blip r:embed="rId3">
            <a:alphaModFix/>
          </a:blip>
          <a:srcRect l="12961" t="13684" r="32705" b="10391"/>
          <a:stretch/>
        </p:blipFill>
        <p:spPr>
          <a:xfrm>
            <a:off x="4037140" y="242990"/>
            <a:ext cx="480206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ts val="3300"/>
              <a:buFont typeface="Georgia"/>
              <a:buNone/>
            </a:pPr>
            <a:r>
              <a:rPr lang="en-US" b="1">
                <a:solidFill>
                  <a:srgbClr val="94B6D2"/>
                </a:solidFill>
              </a:rPr>
              <a:t>ACT: American College Test</a:t>
            </a:r>
            <a:endParaRPr b="1">
              <a:solidFill>
                <a:srgbClr val="94B6D2"/>
              </a:solidFill>
            </a:endParaRPr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Score from a 1-36</a:t>
            </a:r>
            <a:endParaRPr>
              <a:solidFill>
                <a:srgbClr val="A5AB81"/>
              </a:solidFill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Contains 4 curriculum-based tests: the English, Mathematics, Reading, and Science</a:t>
            </a:r>
            <a:endParaRPr/>
          </a:p>
          <a:p>
            <a:pPr marL="274320" lvl="0" indent="-274320" algn="l" rtl="0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Optional Writing section is an impromptu essay on a given prompt.</a:t>
            </a:r>
            <a:endParaRPr/>
          </a:p>
          <a:p>
            <a:pPr marL="274320" lvl="0" indent="-274320" algn="l" rtl="0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Performance on these tests has a direct relationship to a student’s educational </a:t>
            </a:r>
            <a:r>
              <a:rPr lang="en-US" b="1">
                <a:solidFill>
                  <a:srgbClr val="A5AB81"/>
                </a:solidFill>
              </a:rPr>
              <a:t>achievement. </a:t>
            </a:r>
            <a:endParaRPr/>
          </a:p>
          <a:p>
            <a:pPr marL="274320" lvl="0" indent="-274320" algn="l" rtl="0"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>
                <a:solidFill>
                  <a:srgbClr val="A5AB81"/>
                </a:solidFill>
              </a:rPr>
              <a:t>Not all Universities “SuperScore” the ACT.</a:t>
            </a:r>
            <a:endParaRPr/>
          </a:p>
          <a:p>
            <a:pPr marL="0" lvl="0" indent="0" algn="ctr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rPr lang="en-US" u="sng">
                <a:solidFill>
                  <a:srgbClr val="A5AB8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Schools That Superscore</a:t>
            </a:r>
            <a:endParaRPr>
              <a:solidFill>
                <a:srgbClr val="A5AB8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ts val="3300"/>
              <a:buFont typeface="Georgia"/>
              <a:buNone/>
            </a:pPr>
            <a:r>
              <a:rPr lang="en-US" b="1">
                <a:solidFill>
                  <a:srgbClr val="94B6D2"/>
                </a:solidFill>
              </a:rPr>
              <a:t>ACT Score Report</a:t>
            </a:r>
            <a:endParaRPr b="1">
              <a:solidFill>
                <a:srgbClr val="94B6D2"/>
              </a:solidFill>
            </a:endParaRPr>
          </a:p>
        </p:txBody>
      </p:sp>
      <p:pic>
        <p:nvPicPr>
          <p:cNvPr id="258" name="Google Shape;25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200" y="987550"/>
            <a:ext cx="8643600" cy="56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ts val="3300"/>
              <a:buFont typeface="Georgia"/>
              <a:buNone/>
            </a:pPr>
            <a:r>
              <a:rPr lang="en-US" b="1">
                <a:solidFill>
                  <a:srgbClr val="94B6D2"/>
                </a:solidFill>
              </a:rPr>
              <a:t>MCHS &amp; The ACT</a:t>
            </a:r>
            <a:endParaRPr b="1">
              <a:solidFill>
                <a:srgbClr val="94B6D2"/>
              </a:solidFill>
            </a:endParaRPr>
          </a:p>
        </p:txBody>
      </p:sp>
      <p:sp>
        <p:nvSpPr>
          <p:cNvPr id="265" name="Google Shape;265;p1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22"/>
              <a:buNone/>
            </a:pPr>
            <a:r>
              <a:rPr lang="en-US" sz="2497" b="1">
                <a:solidFill>
                  <a:srgbClr val="A5AB81"/>
                </a:solidFill>
              </a:rPr>
              <a:t>All 11</a:t>
            </a:r>
            <a:r>
              <a:rPr lang="en-US" sz="2497" b="1" baseline="30000">
                <a:solidFill>
                  <a:srgbClr val="A5AB81"/>
                </a:solidFill>
              </a:rPr>
              <a:t>th</a:t>
            </a:r>
            <a:r>
              <a:rPr lang="en-US" sz="2497" b="1">
                <a:solidFill>
                  <a:srgbClr val="A5AB81"/>
                </a:solidFill>
              </a:rPr>
              <a:t> grade MCHS students will take the ACT</a:t>
            </a:r>
            <a:r>
              <a:rPr lang="en-US" sz="2497">
                <a:solidFill>
                  <a:srgbClr val="A5AB81"/>
                </a:solidFill>
              </a:rPr>
              <a:t>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SzPts val="4718"/>
              <a:buNone/>
            </a:pPr>
            <a:r>
              <a:rPr lang="en-US" sz="5550">
                <a:solidFill>
                  <a:srgbClr val="94B6D2"/>
                </a:solidFill>
                <a:latin typeface="Corben"/>
                <a:ea typeface="Corben"/>
                <a:cs typeface="Corben"/>
                <a:sym typeface="Corben"/>
              </a:rPr>
              <a:t>FOR FREE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r>
              <a:rPr lang="en-US" sz="2497" b="1">
                <a:solidFill>
                  <a:srgbClr val="A5AB81"/>
                </a:solidFill>
              </a:rPr>
              <a:t>During the Spring of 2021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r>
              <a:rPr lang="en-US" sz="2497" b="1">
                <a:solidFill>
                  <a:srgbClr val="A5AB81"/>
                </a:solidFill>
              </a:rPr>
              <a:t>(Writing included)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endParaRPr sz="2497">
              <a:solidFill>
                <a:srgbClr val="A5AB8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r>
              <a:rPr lang="en-US" sz="2497">
                <a:solidFill>
                  <a:srgbClr val="A5AB81"/>
                </a:solidFill>
              </a:rPr>
              <a:t>This is a valid, reportable score. 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r>
              <a:rPr lang="en-US" sz="2497">
                <a:solidFill>
                  <a:srgbClr val="A5AB81"/>
                </a:solidFill>
              </a:rPr>
              <a:t>Encourage your students to take it seriously.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r>
              <a:rPr lang="en-US" sz="2497">
                <a:solidFill>
                  <a:srgbClr val="A5AB81"/>
                </a:solidFill>
              </a:rPr>
              <a:t>Save your score report from the MCHS test.  You will need the </a:t>
            </a:r>
            <a:r>
              <a:rPr lang="en-US" sz="2497" u="sng">
                <a:solidFill>
                  <a:srgbClr val="A5AB81"/>
                </a:solidFill>
              </a:rPr>
              <a:t>ACT student id number</a:t>
            </a:r>
            <a:r>
              <a:rPr lang="en-US" sz="2497">
                <a:solidFill>
                  <a:srgbClr val="A5AB81"/>
                </a:solidFill>
              </a:rPr>
              <a:t> if you try to register for future tests.</a:t>
            </a:r>
            <a:endParaRPr sz="2497">
              <a:solidFill>
                <a:srgbClr val="A5AB8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/>
        </p:nvSpPr>
        <p:spPr>
          <a:xfrm>
            <a:off x="1964531" y="53340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SAT/ACT Score Comparison Chart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2" name="Google Shape;27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304800"/>
            <a:ext cx="6519863" cy="121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16"/>
          <p:cNvGraphicFramePr/>
          <p:nvPr/>
        </p:nvGraphicFramePr>
        <p:xfrm>
          <a:off x="609600" y="1859280"/>
          <a:ext cx="8077200" cy="2855020"/>
        </p:xfrm>
        <a:graphic>
          <a:graphicData uri="http://schemas.openxmlformats.org/drawingml/2006/table">
            <a:tbl>
              <a:tblPr firstRow="1" bandRow="1">
                <a:solidFill>
                  <a:srgbClr val="ABB08B"/>
                </a:solidFill>
                <a:tableStyleId>{92520AB5-6F96-4002-96DE-51CF26F1EF9D}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</a:rPr>
                        <a:t>SAT</a:t>
                      </a:r>
                      <a:endParaRPr sz="24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</a:rPr>
                        <a:t>ACT</a:t>
                      </a:r>
                      <a:endParaRPr sz="24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# of Questions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154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215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Length of Test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 hours (+50 min)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 hours 55 minutes (+40 min)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Fee Waivers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(2) Test &amp; (4) Application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Covers Late Fee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Unlimited Score Reports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(2) Test Only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Covers Late Fee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 Score Reports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Structure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 Tests + Optional Writing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 Tests + Optional Writing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Cost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$52(no essay)/$68 w/essay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$50.50/$67.00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588</Words>
  <Application>Microsoft Office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Georgia</vt:lpstr>
      <vt:lpstr>Corbel</vt:lpstr>
      <vt:lpstr>Century Schoolbook</vt:lpstr>
      <vt:lpstr>Noto Sans Symbols</vt:lpstr>
      <vt:lpstr>Corben</vt:lpstr>
      <vt:lpstr>Arial</vt:lpstr>
      <vt:lpstr>Calibri</vt:lpstr>
      <vt:lpstr>Civic</vt:lpstr>
      <vt:lpstr>College Entrance Exams</vt:lpstr>
      <vt:lpstr>Student Search Service®</vt:lpstr>
      <vt:lpstr>SAT: Scholastic Aptitude Test </vt:lpstr>
      <vt:lpstr>Why should students take the SAT? </vt:lpstr>
      <vt:lpstr>The SAT</vt:lpstr>
      <vt:lpstr>ACT: American College Test</vt:lpstr>
      <vt:lpstr>ACT Score Report</vt:lpstr>
      <vt:lpstr>MCHS &amp; The ACT</vt:lpstr>
      <vt:lpstr>PowerPoint Presentation</vt:lpstr>
      <vt:lpstr>PowerPoint Presentation</vt:lpstr>
      <vt:lpstr>What is “Test Optional”?</vt:lpstr>
      <vt:lpstr>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Entrance Exams</dc:title>
  <dc:creator>jeanette.hummel</dc:creator>
  <cp:lastModifiedBy>Harris, Stephanie L.</cp:lastModifiedBy>
  <cp:revision>1</cp:revision>
  <dcterms:created xsi:type="dcterms:W3CDTF">2012-10-16T12:12:12Z</dcterms:created>
  <dcterms:modified xsi:type="dcterms:W3CDTF">2020-10-08T15:06:10Z</dcterms:modified>
</cp:coreProperties>
</file>